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xml" ContentType="application/vnd.openxmlformats-officedocument.presentationml.tags+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0"/>
  </p:notesMasterIdLst>
  <p:sldIdLst>
    <p:sldId id="277" r:id="rId2"/>
    <p:sldId id="1352" r:id="rId3"/>
    <p:sldId id="1353" r:id="rId4"/>
    <p:sldId id="1354" r:id="rId5"/>
    <p:sldId id="1355" r:id="rId6"/>
    <p:sldId id="1356" r:id="rId7"/>
    <p:sldId id="1357" r:id="rId8"/>
    <p:sldId id="1358" r:id="rId9"/>
    <p:sldId id="1359" r:id="rId10"/>
    <p:sldId id="1360" r:id="rId11"/>
    <p:sldId id="1361" r:id="rId12"/>
    <p:sldId id="1362" r:id="rId13"/>
    <p:sldId id="1363" r:id="rId14"/>
    <p:sldId id="1364" r:id="rId15"/>
    <p:sldId id="1365" r:id="rId16"/>
    <p:sldId id="1366" r:id="rId17"/>
    <p:sldId id="1367" r:id="rId18"/>
    <p:sldId id="1368" r:id="rId19"/>
    <p:sldId id="1369" r:id="rId20"/>
    <p:sldId id="1370" r:id="rId21"/>
    <p:sldId id="1371" r:id="rId22"/>
    <p:sldId id="1372" r:id="rId23"/>
    <p:sldId id="1373" r:id="rId24"/>
    <p:sldId id="1374" r:id="rId25"/>
    <p:sldId id="1375" r:id="rId26"/>
    <p:sldId id="1376" r:id="rId27"/>
    <p:sldId id="1377" r:id="rId28"/>
    <p:sldId id="1378" r:id="rId29"/>
    <p:sldId id="1379" r:id="rId30"/>
    <p:sldId id="1380" r:id="rId31"/>
    <p:sldId id="1381" r:id="rId32"/>
    <p:sldId id="1391" r:id="rId33"/>
    <p:sldId id="1392" r:id="rId34"/>
    <p:sldId id="1395" r:id="rId35"/>
    <p:sldId id="1396" r:id="rId36"/>
    <p:sldId id="1397" r:id="rId37"/>
    <p:sldId id="1398" r:id="rId38"/>
    <p:sldId id="1399" r:id="rId39"/>
  </p:sldIdLst>
  <p:sldSz cx="9144000" cy="6858000" type="screen4x3"/>
  <p:notesSz cx="6858000" cy="9144000"/>
  <p:embeddedFontLst>
    <p:embeddedFont>
      <p:font typeface="PMingLiU" panose="02020500000000000000" pitchFamily="18" charset="-120"/>
      <p:regular r:id="rId41"/>
    </p:embeddedFont>
    <p:embeddedFont>
      <p:font typeface="Calibri" panose="020F0502020204030204" pitchFamily="34" charset="0"/>
      <p:regular r:id="rId42"/>
      <p:bold r:id="rId43"/>
      <p:italic r:id="rId44"/>
      <p:boldItalic r:id="rId45"/>
    </p:embeddedFont>
    <p:embeddedFont>
      <p:font typeface="Verdana" panose="020B0604030504040204" pitchFamily="34" charset="0"/>
      <p:regular r:id="rId46"/>
      <p:bold r:id="rId47"/>
      <p:italic r:id="rId48"/>
      <p:boldItalic r:id="rId49"/>
    </p:embeddedFont>
    <p:embeddedFont>
      <p:font typeface="华文细黑" panose="02010600040101010101" pitchFamily="2" charset="-122"/>
      <p:regular r:id="rId50"/>
    </p:embeddedFont>
    <p:embeddedFont>
      <p:font typeface="微软雅黑" panose="020B0503020204020204" pitchFamily="34" charset="-122"/>
      <p:regular r:id="rId51"/>
      <p:bold r:id="rId52"/>
    </p:embeddedFont>
  </p:embeddedFontLst>
  <p:defaultTextStyle>
    <a:defPPr>
      <a:defRPr lang="zh-TW"/>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00">
          <p15:clr>
            <a:srgbClr val="A4A3A4"/>
          </p15:clr>
        </p15:guide>
        <p15:guide id="2" pos="2903">
          <p15:clr>
            <a:srgbClr val="A4A3A4"/>
          </p15:clr>
        </p15:guide>
      </p15:sldGuideLst>
    </p:ext>
    <p:ext uri="{2D200454-40CA-4A62-9FC3-DE9A4176ACB9}">
      <p15:notesGuideLst xmlns:p15="http://schemas.microsoft.com/office/powerpoint/2012/main">
        <p15:guide id="1" orient="horz" pos="2816">
          <p15:clr>
            <a:srgbClr val="A4A3A4"/>
          </p15:clr>
        </p15:guide>
        <p15:guide id="2" pos="217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BF"/>
    <a:srgbClr val="117DA6"/>
    <a:srgbClr val="66BE29"/>
    <a:srgbClr val="55B142"/>
    <a:srgbClr val="44A45B"/>
    <a:srgbClr val="339774"/>
    <a:srgbClr val="228A8D"/>
    <a:srgbClr val="618FA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158" autoAdjust="0"/>
    <p:restoredTop sz="78112" autoAdjust="0"/>
  </p:normalViewPr>
  <p:slideViewPr>
    <p:cSldViewPr>
      <p:cViewPr>
        <p:scale>
          <a:sx n="75" d="100"/>
          <a:sy n="75" d="100"/>
        </p:scale>
        <p:origin x="177" y="27"/>
      </p:cViewPr>
      <p:guideLst>
        <p:guide orient="horz" pos="2100"/>
        <p:guide pos="2903"/>
      </p:guideLst>
    </p:cSldViewPr>
  </p:slideViewPr>
  <p:outlineViewPr>
    <p:cViewPr>
      <p:scale>
        <a:sx n="33" d="100"/>
        <a:sy n="33" d="100"/>
      </p:scale>
      <p:origin x="12" y="2274"/>
    </p:cViewPr>
  </p:outlineViewPr>
  <p:notesTextViewPr>
    <p:cViewPr>
      <p:scale>
        <a:sx n="100" d="100"/>
        <a:sy n="100" d="100"/>
      </p:scale>
      <p:origin x="0" y="-291"/>
    </p:cViewPr>
  </p:notesTextViewPr>
  <p:notesViewPr>
    <p:cSldViewPr>
      <p:cViewPr varScale="1">
        <p:scale>
          <a:sx n="57" d="100"/>
          <a:sy n="57" d="100"/>
        </p:scale>
        <p:origin x="-2592" y="-78"/>
      </p:cViewPr>
      <p:guideLst>
        <p:guide orient="horz" pos="2816"/>
        <p:guide pos="2177"/>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s>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7004277-410F-4B79-837F-0649904BF2B8}" type="doc">
      <dgm:prSet loTypeId="urn:microsoft.com/office/officeart/2005/8/layout/lProcess2" loCatId="list" qsTypeId="urn:microsoft.com/office/officeart/2005/8/quickstyle/simple1" qsCatId="simple" csTypeId="urn:microsoft.com/office/officeart/2005/8/colors/accent2_3" csCatId="accent2" phldr="1"/>
      <dgm:spPr/>
      <dgm:t>
        <a:bodyPr/>
        <a:lstStyle/>
        <a:p>
          <a:endParaRPr lang="zh-CN" altLang="en-US"/>
        </a:p>
      </dgm:t>
    </dgm:pt>
    <dgm:pt modelId="{5D77E789-E92E-4586-81D9-6C41FCA4BBBC}">
      <dgm:prSet phldrT="[文本]"/>
      <dgm:spPr/>
      <dgm:t>
        <a:bodyPr/>
        <a:lstStyle/>
        <a:p>
          <a:pPr>
            <a:lnSpc>
              <a:spcPct val="120000"/>
            </a:lnSpc>
            <a:spcBef>
              <a:spcPts val="0"/>
            </a:spcBef>
            <a:spcAft>
              <a:spcPts val="0"/>
            </a:spcAft>
          </a:pPr>
          <a:r>
            <a:rPr lang="zh-CN" altLang="en-US" dirty="0">
              <a:latin typeface="+mn-lt"/>
              <a:ea typeface="+mn-ea"/>
              <a:cs typeface="+mn-ea"/>
              <a:sym typeface="+mn-lt"/>
            </a:rPr>
            <a:t>应对新型威胁，防不住</a:t>
          </a:r>
        </a:p>
      </dgm:t>
    </dgm:pt>
    <dgm:pt modelId="{23F99999-28C0-40BA-9261-3FA4285109C1}" type="parTrans" cxnId="{40A882E3-68DE-4C16-BE81-21464A30A531}">
      <dgm:prSet/>
      <dgm:spPr/>
      <dgm:t>
        <a:bodyPr/>
        <a:lstStyle/>
        <a:p>
          <a:endParaRPr lang="zh-CN" altLang="en-US"/>
        </a:p>
      </dgm:t>
    </dgm:pt>
    <dgm:pt modelId="{FC03AC6F-9DB0-47EE-8FB8-586491B3D533}" type="sibTrans" cxnId="{40A882E3-68DE-4C16-BE81-21464A30A531}">
      <dgm:prSet/>
      <dgm:spPr/>
      <dgm:t>
        <a:bodyPr/>
        <a:lstStyle/>
        <a:p>
          <a:endParaRPr lang="zh-CN" altLang="en-US"/>
        </a:p>
      </dgm:t>
    </dgm:pt>
    <dgm:pt modelId="{511E312C-F2D7-48FE-9AD5-BAECE1BE4A4C}">
      <dgm:prSet phldrT="[文本]"/>
      <dgm:spPr/>
      <dgm:t>
        <a:bodyPr/>
        <a:lstStyle/>
        <a:p>
          <a:pPr>
            <a:lnSpc>
              <a:spcPct val="120000"/>
            </a:lnSpc>
            <a:spcBef>
              <a:spcPts val="0"/>
            </a:spcBef>
            <a:spcAft>
              <a:spcPts val="0"/>
            </a:spcAft>
          </a:pPr>
          <a:r>
            <a:rPr lang="zh-CN" altLang="en-US" dirty="0">
              <a:latin typeface="+mn-lt"/>
              <a:ea typeface="+mn-ea"/>
              <a:cs typeface="+mn-ea"/>
              <a:sym typeface="+mn-lt"/>
            </a:rPr>
            <a:t>以特征库为基础</a:t>
          </a:r>
        </a:p>
      </dgm:t>
    </dgm:pt>
    <dgm:pt modelId="{6622D364-CFD1-4F52-A726-034CC8D1CA0A}" type="parTrans" cxnId="{24F8C481-5992-47D5-B83D-34BB6193109D}">
      <dgm:prSet/>
      <dgm:spPr/>
      <dgm:t>
        <a:bodyPr/>
        <a:lstStyle/>
        <a:p>
          <a:endParaRPr lang="zh-CN" altLang="en-US"/>
        </a:p>
      </dgm:t>
    </dgm:pt>
    <dgm:pt modelId="{1F01919C-B8D8-4067-9F84-F278EBF72A15}" type="sibTrans" cxnId="{24F8C481-5992-47D5-B83D-34BB6193109D}">
      <dgm:prSet/>
      <dgm:spPr/>
      <dgm:t>
        <a:bodyPr/>
        <a:lstStyle/>
        <a:p>
          <a:endParaRPr lang="zh-CN" altLang="en-US"/>
        </a:p>
      </dgm:t>
    </dgm:pt>
    <dgm:pt modelId="{CF829E8A-F0A0-46B7-9FA4-2325F125B64F}">
      <dgm:prSet phldrT="[文本]"/>
      <dgm:spPr/>
      <dgm:t>
        <a:bodyPr/>
        <a:lstStyle/>
        <a:p>
          <a:pPr>
            <a:lnSpc>
              <a:spcPct val="120000"/>
            </a:lnSpc>
            <a:spcBef>
              <a:spcPts val="0"/>
            </a:spcBef>
            <a:spcAft>
              <a:spcPts val="0"/>
            </a:spcAft>
          </a:pPr>
          <a:r>
            <a:rPr lang="zh-CN" altLang="en-US" dirty="0">
              <a:latin typeface="+mn-lt"/>
              <a:ea typeface="+mn-ea"/>
              <a:cs typeface="+mn-ea"/>
              <a:sym typeface="+mn-lt"/>
            </a:rPr>
            <a:t>不能防范未知威胁</a:t>
          </a:r>
        </a:p>
      </dgm:t>
    </dgm:pt>
    <dgm:pt modelId="{DE6BD544-9D75-4D8A-A9CB-2670F5CECF46}" type="parTrans" cxnId="{4EAC2526-CCF4-42F3-A80D-FE89B654F503}">
      <dgm:prSet/>
      <dgm:spPr/>
      <dgm:t>
        <a:bodyPr/>
        <a:lstStyle/>
        <a:p>
          <a:endParaRPr lang="zh-CN" altLang="en-US"/>
        </a:p>
      </dgm:t>
    </dgm:pt>
    <dgm:pt modelId="{B79F23A4-E779-45D9-82EC-06E577319403}" type="sibTrans" cxnId="{4EAC2526-CCF4-42F3-A80D-FE89B654F503}">
      <dgm:prSet/>
      <dgm:spPr/>
      <dgm:t>
        <a:bodyPr/>
        <a:lstStyle/>
        <a:p>
          <a:endParaRPr lang="zh-CN" altLang="en-US"/>
        </a:p>
      </dgm:t>
    </dgm:pt>
    <dgm:pt modelId="{354FB219-9920-4AFF-AAD2-71C755CC91F0}">
      <dgm:prSet phldrT="[文本]"/>
      <dgm:spPr/>
      <dgm:t>
        <a:bodyPr/>
        <a:lstStyle/>
        <a:p>
          <a:pPr>
            <a:lnSpc>
              <a:spcPct val="120000"/>
            </a:lnSpc>
            <a:spcBef>
              <a:spcPts val="0"/>
            </a:spcBef>
            <a:spcAft>
              <a:spcPts val="0"/>
            </a:spcAft>
          </a:pPr>
          <a:r>
            <a:rPr lang="zh-CN" altLang="en-US" dirty="0">
              <a:latin typeface="+mn-lt"/>
              <a:ea typeface="+mn-ea"/>
              <a:cs typeface="+mn-ea"/>
              <a:sym typeface="+mn-lt"/>
            </a:rPr>
            <a:t>响应不及时</a:t>
          </a:r>
        </a:p>
      </dgm:t>
    </dgm:pt>
    <dgm:pt modelId="{1E3AB37D-6CCE-4A33-8956-8D3D2AFE8FC2}" type="parTrans" cxnId="{28B06B85-108B-460A-AC4E-E7315726DCBC}">
      <dgm:prSet/>
      <dgm:spPr/>
      <dgm:t>
        <a:bodyPr/>
        <a:lstStyle/>
        <a:p>
          <a:endParaRPr lang="zh-CN" altLang="en-US"/>
        </a:p>
      </dgm:t>
    </dgm:pt>
    <dgm:pt modelId="{0DD2A6BA-C547-4175-AD18-B57A8D790FC2}" type="sibTrans" cxnId="{28B06B85-108B-460A-AC4E-E7315726DCBC}">
      <dgm:prSet/>
      <dgm:spPr/>
      <dgm:t>
        <a:bodyPr/>
        <a:lstStyle/>
        <a:p>
          <a:endParaRPr lang="zh-CN" altLang="en-US"/>
        </a:p>
      </dgm:t>
    </dgm:pt>
    <dgm:pt modelId="{9AE2AD94-D446-4ABB-8B5C-0E58E91886B2}">
      <dgm:prSet phldrT="[文本]"/>
      <dgm:spPr/>
      <dgm:t>
        <a:bodyPr/>
        <a:lstStyle/>
        <a:p>
          <a:pPr>
            <a:lnSpc>
              <a:spcPct val="120000"/>
            </a:lnSpc>
            <a:spcBef>
              <a:spcPts val="0"/>
            </a:spcBef>
            <a:spcAft>
              <a:spcPts val="0"/>
            </a:spcAft>
          </a:pPr>
          <a:r>
            <a:rPr lang="zh-CN" altLang="en-US" dirty="0">
              <a:latin typeface="+mn-lt"/>
              <a:ea typeface="+mn-ea"/>
              <a:cs typeface="+mn-ea"/>
              <a:sym typeface="+mn-lt"/>
            </a:rPr>
            <a:t>难以及时发现威胁</a:t>
          </a:r>
        </a:p>
      </dgm:t>
    </dgm:pt>
    <dgm:pt modelId="{ABE15D04-9F72-44E0-AB74-C7B2EF31E4B4}" type="parTrans" cxnId="{B7C4DD7A-EF17-439C-A1F7-B0368C224135}">
      <dgm:prSet/>
      <dgm:spPr/>
      <dgm:t>
        <a:bodyPr/>
        <a:lstStyle/>
        <a:p>
          <a:endParaRPr lang="zh-CN" altLang="en-US"/>
        </a:p>
      </dgm:t>
    </dgm:pt>
    <dgm:pt modelId="{1F540430-62B7-4072-BB44-97005B61DE68}" type="sibTrans" cxnId="{B7C4DD7A-EF17-439C-A1F7-B0368C224135}">
      <dgm:prSet/>
      <dgm:spPr/>
      <dgm:t>
        <a:bodyPr/>
        <a:lstStyle/>
        <a:p>
          <a:endParaRPr lang="zh-CN" altLang="en-US"/>
        </a:p>
      </dgm:t>
    </dgm:pt>
    <dgm:pt modelId="{A51E1A84-ABD7-45FC-A39D-F6A1D04CB8B8}">
      <dgm:prSet phldrT="[文本]"/>
      <dgm:spPr/>
      <dgm:t>
        <a:bodyPr/>
        <a:lstStyle/>
        <a:p>
          <a:pPr>
            <a:lnSpc>
              <a:spcPct val="120000"/>
            </a:lnSpc>
            <a:spcBef>
              <a:spcPts val="0"/>
            </a:spcBef>
            <a:spcAft>
              <a:spcPts val="0"/>
            </a:spcAft>
          </a:pPr>
          <a:r>
            <a:rPr lang="zh-CN" altLang="en-US" dirty="0">
              <a:latin typeface="+mn-lt"/>
              <a:ea typeface="+mn-ea"/>
              <a:cs typeface="+mn-ea"/>
              <a:sym typeface="+mn-lt"/>
            </a:rPr>
            <a:t>以审计为主，事后诸葛亮</a:t>
          </a:r>
        </a:p>
      </dgm:t>
    </dgm:pt>
    <dgm:pt modelId="{2A8CE43E-DE1E-4EA7-B50D-FF8CFD962C43}" type="parTrans" cxnId="{22CF522E-C0A4-4B30-A22D-D6C6C010F88B}">
      <dgm:prSet/>
      <dgm:spPr/>
      <dgm:t>
        <a:bodyPr/>
        <a:lstStyle/>
        <a:p>
          <a:endParaRPr lang="zh-CN" altLang="en-US"/>
        </a:p>
      </dgm:t>
    </dgm:pt>
    <dgm:pt modelId="{27409285-3A2A-4240-9BFF-3B0072E5CA32}" type="sibTrans" cxnId="{22CF522E-C0A4-4B30-A22D-D6C6C010F88B}">
      <dgm:prSet/>
      <dgm:spPr/>
      <dgm:t>
        <a:bodyPr/>
        <a:lstStyle/>
        <a:p>
          <a:endParaRPr lang="zh-CN" altLang="en-US"/>
        </a:p>
      </dgm:t>
    </dgm:pt>
    <dgm:pt modelId="{930A17C6-FF12-467E-83F7-BFD5EE3DAA19}">
      <dgm:prSet phldrT="[文本]"/>
      <dgm:spPr/>
      <dgm:t>
        <a:bodyPr/>
        <a:lstStyle/>
        <a:p>
          <a:pPr>
            <a:lnSpc>
              <a:spcPct val="120000"/>
            </a:lnSpc>
            <a:spcBef>
              <a:spcPts val="0"/>
            </a:spcBef>
            <a:spcAft>
              <a:spcPts val="0"/>
            </a:spcAft>
          </a:pPr>
          <a:r>
            <a:rPr lang="zh-CN" altLang="en-US" dirty="0">
              <a:latin typeface="+mn-lt"/>
              <a:ea typeface="+mn-ea"/>
              <a:cs typeface="+mn-ea"/>
              <a:sym typeface="+mn-lt"/>
            </a:rPr>
            <a:t>交付复杂、投资大</a:t>
          </a:r>
        </a:p>
      </dgm:t>
    </dgm:pt>
    <dgm:pt modelId="{6092AE16-F923-4B7F-9E7A-EB4AEAA6DCB6}" type="parTrans" cxnId="{395055BF-AFF3-459D-AC36-A21B23506A53}">
      <dgm:prSet/>
      <dgm:spPr/>
      <dgm:t>
        <a:bodyPr/>
        <a:lstStyle/>
        <a:p>
          <a:endParaRPr lang="zh-CN" altLang="en-US"/>
        </a:p>
      </dgm:t>
    </dgm:pt>
    <dgm:pt modelId="{8927F1CA-D81A-448F-8F4C-757AC140876F}" type="sibTrans" cxnId="{395055BF-AFF3-459D-AC36-A21B23506A53}">
      <dgm:prSet/>
      <dgm:spPr/>
      <dgm:t>
        <a:bodyPr/>
        <a:lstStyle/>
        <a:p>
          <a:endParaRPr lang="zh-CN" altLang="en-US"/>
        </a:p>
      </dgm:t>
    </dgm:pt>
    <dgm:pt modelId="{1D28221E-6450-4BE8-9524-7BED0525BB68}">
      <dgm:prSet phldrT="[文本]"/>
      <dgm:spPr/>
      <dgm:t>
        <a:bodyPr/>
        <a:lstStyle/>
        <a:p>
          <a:pPr>
            <a:lnSpc>
              <a:spcPct val="120000"/>
            </a:lnSpc>
            <a:spcBef>
              <a:spcPts val="0"/>
            </a:spcBef>
            <a:spcAft>
              <a:spcPts val="0"/>
            </a:spcAft>
          </a:pPr>
          <a:r>
            <a:rPr lang="zh-CN" altLang="en-US" dirty="0">
              <a:latin typeface="+mn-lt"/>
              <a:ea typeface="+mn-ea"/>
              <a:cs typeface="+mn-ea"/>
              <a:sym typeface="+mn-lt"/>
            </a:rPr>
            <a:t>大量铺设备，投资大，见效慢</a:t>
          </a:r>
        </a:p>
      </dgm:t>
    </dgm:pt>
    <dgm:pt modelId="{24CF9F89-BA33-44F4-AA6D-5E7AD23409E9}" type="parTrans" cxnId="{5F8A0BD1-FAD9-4679-AF8E-962E5AAA9C49}">
      <dgm:prSet/>
      <dgm:spPr/>
      <dgm:t>
        <a:bodyPr/>
        <a:lstStyle/>
        <a:p>
          <a:endParaRPr lang="zh-CN" altLang="en-US"/>
        </a:p>
      </dgm:t>
    </dgm:pt>
    <dgm:pt modelId="{4711F53B-0BF6-429B-9665-AE29F5569FC5}" type="sibTrans" cxnId="{5F8A0BD1-FAD9-4679-AF8E-962E5AAA9C49}">
      <dgm:prSet/>
      <dgm:spPr/>
      <dgm:t>
        <a:bodyPr/>
        <a:lstStyle/>
        <a:p>
          <a:endParaRPr lang="zh-CN" altLang="en-US"/>
        </a:p>
      </dgm:t>
    </dgm:pt>
    <dgm:pt modelId="{C4921BE1-43D2-4177-85E6-A25EE869A76C}">
      <dgm:prSet phldrT="[文本]"/>
      <dgm:spPr/>
      <dgm:t>
        <a:bodyPr/>
        <a:lstStyle/>
        <a:p>
          <a:pPr>
            <a:lnSpc>
              <a:spcPct val="120000"/>
            </a:lnSpc>
            <a:spcBef>
              <a:spcPts val="0"/>
            </a:spcBef>
            <a:spcAft>
              <a:spcPts val="0"/>
            </a:spcAft>
          </a:pPr>
          <a:r>
            <a:rPr lang="zh-CN" altLang="en-US" dirty="0">
              <a:latin typeface="+mn-lt"/>
              <a:ea typeface="+mn-ea"/>
              <a:cs typeface="+mn-ea"/>
              <a:sym typeface="+mn-lt"/>
            </a:rPr>
            <a:t>几十套设备运维复杂</a:t>
          </a:r>
        </a:p>
      </dgm:t>
    </dgm:pt>
    <dgm:pt modelId="{4234C45D-DE75-46CC-8B31-D0BED2E2B6F7}" type="parTrans" cxnId="{C1DBC29B-B7EB-40E3-B1F2-DB5F49A54F72}">
      <dgm:prSet/>
      <dgm:spPr/>
      <dgm:t>
        <a:bodyPr/>
        <a:lstStyle/>
        <a:p>
          <a:endParaRPr lang="zh-CN" altLang="en-US"/>
        </a:p>
      </dgm:t>
    </dgm:pt>
    <dgm:pt modelId="{4771AA7B-E998-4541-B083-E16CB8AFCB7D}" type="sibTrans" cxnId="{C1DBC29B-B7EB-40E3-B1F2-DB5F49A54F72}">
      <dgm:prSet/>
      <dgm:spPr/>
      <dgm:t>
        <a:bodyPr/>
        <a:lstStyle/>
        <a:p>
          <a:endParaRPr lang="zh-CN" altLang="en-US"/>
        </a:p>
      </dgm:t>
    </dgm:pt>
    <dgm:pt modelId="{4A26B385-67EA-4430-9490-9F7D231C8F8F}">
      <dgm:prSet phldrT="[文本]"/>
      <dgm:spPr/>
      <dgm:t>
        <a:bodyPr/>
        <a:lstStyle/>
        <a:p>
          <a:pPr>
            <a:lnSpc>
              <a:spcPct val="120000"/>
            </a:lnSpc>
            <a:spcBef>
              <a:spcPts val="0"/>
            </a:spcBef>
            <a:spcAft>
              <a:spcPts val="0"/>
            </a:spcAft>
          </a:pPr>
          <a:r>
            <a:rPr lang="zh-CN" altLang="en-US" dirty="0">
              <a:latin typeface="+mn-lt"/>
              <a:ea typeface="+mn-ea"/>
              <a:cs typeface="+mn-ea"/>
              <a:sym typeface="+mn-lt"/>
            </a:rPr>
            <a:t>碎片化安全</a:t>
          </a:r>
        </a:p>
      </dgm:t>
    </dgm:pt>
    <dgm:pt modelId="{3FE6E399-A49A-4D45-8ADD-87BE50DCF23E}" type="parTrans" cxnId="{04E8CA3F-47F8-41DF-940D-57C78DA5BAD3}">
      <dgm:prSet/>
      <dgm:spPr/>
      <dgm:t>
        <a:bodyPr/>
        <a:lstStyle/>
        <a:p>
          <a:endParaRPr lang="zh-CN" altLang="en-US"/>
        </a:p>
      </dgm:t>
    </dgm:pt>
    <dgm:pt modelId="{7C0A02C4-8F46-4C89-BE09-90B498D0A0EC}" type="sibTrans" cxnId="{04E8CA3F-47F8-41DF-940D-57C78DA5BAD3}">
      <dgm:prSet/>
      <dgm:spPr/>
      <dgm:t>
        <a:bodyPr/>
        <a:lstStyle/>
        <a:p>
          <a:endParaRPr lang="zh-CN" altLang="en-US"/>
        </a:p>
      </dgm:t>
    </dgm:pt>
    <dgm:pt modelId="{C4B70001-9E84-4C8A-BF83-AD7CB0E7E6D9}">
      <dgm:prSet phldrT="[文本]"/>
      <dgm:spPr/>
      <dgm:t>
        <a:bodyPr/>
        <a:lstStyle/>
        <a:p>
          <a:pPr>
            <a:lnSpc>
              <a:spcPct val="120000"/>
            </a:lnSpc>
            <a:spcBef>
              <a:spcPts val="0"/>
            </a:spcBef>
            <a:spcAft>
              <a:spcPts val="0"/>
            </a:spcAft>
          </a:pPr>
          <a:r>
            <a:rPr lang="zh-CN" altLang="en-US" dirty="0">
              <a:latin typeface="+mn-lt"/>
              <a:ea typeface="+mn-ea"/>
              <a:cs typeface="+mn-ea"/>
              <a:sym typeface="+mn-lt"/>
            </a:rPr>
            <a:t>各设备之间各自为政</a:t>
          </a:r>
        </a:p>
      </dgm:t>
    </dgm:pt>
    <dgm:pt modelId="{D4D5C3D1-D168-4E5E-9BF0-D9CA59619E7F}" type="parTrans" cxnId="{BB3409BF-7365-47E1-A4F7-09C481E9FC63}">
      <dgm:prSet/>
      <dgm:spPr/>
      <dgm:t>
        <a:bodyPr/>
        <a:lstStyle/>
        <a:p>
          <a:endParaRPr lang="zh-CN" altLang="en-US"/>
        </a:p>
      </dgm:t>
    </dgm:pt>
    <dgm:pt modelId="{193CB673-BD9A-4DCA-8734-2814969F746B}" type="sibTrans" cxnId="{BB3409BF-7365-47E1-A4F7-09C481E9FC63}">
      <dgm:prSet/>
      <dgm:spPr/>
      <dgm:t>
        <a:bodyPr/>
        <a:lstStyle/>
        <a:p>
          <a:endParaRPr lang="zh-CN" altLang="en-US"/>
        </a:p>
      </dgm:t>
    </dgm:pt>
    <dgm:pt modelId="{F9AEAA26-969E-4E99-A751-2C34E99C5CB1}">
      <dgm:prSet phldrT="[文本]"/>
      <dgm:spPr/>
      <dgm:t>
        <a:bodyPr/>
        <a:lstStyle/>
        <a:p>
          <a:pPr>
            <a:lnSpc>
              <a:spcPct val="120000"/>
            </a:lnSpc>
            <a:spcBef>
              <a:spcPts val="0"/>
            </a:spcBef>
            <a:spcAft>
              <a:spcPts val="0"/>
            </a:spcAft>
          </a:pPr>
          <a:r>
            <a:rPr lang="zh-CN" altLang="en-US" dirty="0">
              <a:latin typeface="+mn-lt"/>
              <a:ea typeface="+mn-ea"/>
              <a:cs typeface="+mn-ea"/>
              <a:sym typeface="+mn-lt"/>
            </a:rPr>
            <a:t>信息不共享，安全孤岛现象严重</a:t>
          </a:r>
        </a:p>
      </dgm:t>
    </dgm:pt>
    <dgm:pt modelId="{BCB3A586-99D1-4851-96CA-DA6B60A55ED0}" type="parTrans" cxnId="{839B5B93-C4DC-4A29-B5D3-DC251AF68DC2}">
      <dgm:prSet/>
      <dgm:spPr/>
      <dgm:t>
        <a:bodyPr/>
        <a:lstStyle/>
        <a:p>
          <a:endParaRPr lang="zh-CN" altLang="en-US"/>
        </a:p>
      </dgm:t>
    </dgm:pt>
    <dgm:pt modelId="{1F20D37A-3B37-4220-AB28-55988F4DBE79}" type="sibTrans" cxnId="{839B5B93-C4DC-4A29-B5D3-DC251AF68DC2}">
      <dgm:prSet/>
      <dgm:spPr/>
      <dgm:t>
        <a:bodyPr/>
        <a:lstStyle/>
        <a:p>
          <a:endParaRPr lang="zh-CN" altLang="en-US"/>
        </a:p>
      </dgm:t>
    </dgm:pt>
    <dgm:pt modelId="{EDD8649C-8D02-4228-BC8E-B2170DCE6F4C}" type="pres">
      <dgm:prSet presAssocID="{F7004277-410F-4B79-837F-0649904BF2B8}" presName="theList" presStyleCnt="0">
        <dgm:presLayoutVars>
          <dgm:dir/>
          <dgm:animLvl val="lvl"/>
          <dgm:resizeHandles val="exact"/>
        </dgm:presLayoutVars>
      </dgm:prSet>
      <dgm:spPr/>
    </dgm:pt>
    <dgm:pt modelId="{61395340-77B4-43D5-A10F-A051F1A4110F}" type="pres">
      <dgm:prSet presAssocID="{5D77E789-E92E-4586-81D9-6C41FCA4BBBC}" presName="compNode" presStyleCnt="0"/>
      <dgm:spPr/>
    </dgm:pt>
    <dgm:pt modelId="{95CD755E-4678-431B-B4C7-E4706C7B5254}" type="pres">
      <dgm:prSet presAssocID="{5D77E789-E92E-4586-81D9-6C41FCA4BBBC}" presName="aNode" presStyleLbl="bgShp" presStyleIdx="0" presStyleCnt="4"/>
      <dgm:spPr/>
    </dgm:pt>
    <dgm:pt modelId="{B5716E9D-C0E2-4BB9-8094-F007051E23F9}" type="pres">
      <dgm:prSet presAssocID="{5D77E789-E92E-4586-81D9-6C41FCA4BBBC}" presName="textNode" presStyleLbl="bgShp" presStyleIdx="0" presStyleCnt="4"/>
      <dgm:spPr/>
    </dgm:pt>
    <dgm:pt modelId="{CA82E66E-CDE6-4D1B-8761-D82ED7D5F552}" type="pres">
      <dgm:prSet presAssocID="{5D77E789-E92E-4586-81D9-6C41FCA4BBBC}" presName="compChildNode" presStyleCnt="0"/>
      <dgm:spPr/>
    </dgm:pt>
    <dgm:pt modelId="{CDED6831-25D4-4A97-9656-C482B146A8B9}" type="pres">
      <dgm:prSet presAssocID="{5D77E789-E92E-4586-81D9-6C41FCA4BBBC}" presName="theInnerList" presStyleCnt="0"/>
      <dgm:spPr/>
    </dgm:pt>
    <dgm:pt modelId="{4EC3FA7D-6014-46E1-9A1B-88587E199ED8}" type="pres">
      <dgm:prSet presAssocID="{511E312C-F2D7-48FE-9AD5-BAECE1BE4A4C}" presName="childNode" presStyleLbl="node1" presStyleIdx="0" presStyleCnt="8">
        <dgm:presLayoutVars>
          <dgm:bulletEnabled val="1"/>
        </dgm:presLayoutVars>
      </dgm:prSet>
      <dgm:spPr/>
    </dgm:pt>
    <dgm:pt modelId="{9E61655C-28E5-4AB6-85D1-284EC223DFD8}" type="pres">
      <dgm:prSet presAssocID="{511E312C-F2D7-48FE-9AD5-BAECE1BE4A4C}" presName="aSpace2" presStyleCnt="0"/>
      <dgm:spPr/>
    </dgm:pt>
    <dgm:pt modelId="{314511D5-689D-4E00-B556-23766A207783}" type="pres">
      <dgm:prSet presAssocID="{CF829E8A-F0A0-46B7-9FA4-2325F125B64F}" presName="childNode" presStyleLbl="node1" presStyleIdx="1" presStyleCnt="8">
        <dgm:presLayoutVars>
          <dgm:bulletEnabled val="1"/>
        </dgm:presLayoutVars>
      </dgm:prSet>
      <dgm:spPr/>
    </dgm:pt>
    <dgm:pt modelId="{27F64D8F-F86A-44DF-A338-87AC6BC27454}" type="pres">
      <dgm:prSet presAssocID="{5D77E789-E92E-4586-81D9-6C41FCA4BBBC}" presName="aSpace" presStyleCnt="0"/>
      <dgm:spPr/>
    </dgm:pt>
    <dgm:pt modelId="{F150F57B-5E97-4939-89D2-721D6C736879}" type="pres">
      <dgm:prSet presAssocID="{354FB219-9920-4AFF-AAD2-71C755CC91F0}" presName="compNode" presStyleCnt="0"/>
      <dgm:spPr/>
    </dgm:pt>
    <dgm:pt modelId="{54B20CB3-4A98-4B07-B2AD-127C83D0A982}" type="pres">
      <dgm:prSet presAssocID="{354FB219-9920-4AFF-AAD2-71C755CC91F0}" presName="aNode" presStyleLbl="bgShp" presStyleIdx="1" presStyleCnt="4"/>
      <dgm:spPr/>
    </dgm:pt>
    <dgm:pt modelId="{39E4CA8E-45C3-4613-BF06-286E28D4B9D5}" type="pres">
      <dgm:prSet presAssocID="{354FB219-9920-4AFF-AAD2-71C755CC91F0}" presName="textNode" presStyleLbl="bgShp" presStyleIdx="1" presStyleCnt="4"/>
      <dgm:spPr/>
    </dgm:pt>
    <dgm:pt modelId="{8AF32C04-2CC9-437C-904D-D6F640543EC2}" type="pres">
      <dgm:prSet presAssocID="{354FB219-9920-4AFF-AAD2-71C755CC91F0}" presName="compChildNode" presStyleCnt="0"/>
      <dgm:spPr/>
    </dgm:pt>
    <dgm:pt modelId="{B44DE0AE-6994-40A6-A3E8-AD534AD22949}" type="pres">
      <dgm:prSet presAssocID="{354FB219-9920-4AFF-AAD2-71C755CC91F0}" presName="theInnerList" presStyleCnt="0"/>
      <dgm:spPr/>
    </dgm:pt>
    <dgm:pt modelId="{58C17012-D187-41E7-9C12-1C30D03FB80C}" type="pres">
      <dgm:prSet presAssocID="{9AE2AD94-D446-4ABB-8B5C-0E58E91886B2}" presName="childNode" presStyleLbl="node1" presStyleIdx="2" presStyleCnt="8">
        <dgm:presLayoutVars>
          <dgm:bulletEnabled val="1"/>
        </dgm:presLayoutVars>
      </dgm:prSet>
      <dgm:spPr/>
    </dgm:pt>
    <dgm:pt modelId="{C1C22367-44D0-4007-BF32-4E77B265ADDB}" type="pres">
      <dgm:prSet presAssocID="{9AE2AD94-D446-4ABB-8B5C-0E58E91886B2}" presName="aSpace2" presStyleCnt="0"/>
      <dgm:spPr/>
    </dgm:pt>
    <dgm:pt modelId="{A472F245-F17D-42AC-9D56-75812B50D0C5}" type="pres">
      <dgm:prSet presAssocID="{A51E1A84-ABD7-45FC-A39D-F6A1D04CB8B8}" presName="childNode" presStyleLbl="node1" presStyleIdx="3" presStyleCnt="8">
        <dgm:presLayoutVars>
          <dgm:bulletEnabled val="1"/>
        </dgm:presLayoutVars>
      </dgm:prSet>
      <dgm:spPr/>
    </dgm:pt>
    <dgm:pt modelId="{27A8117D-F1B2-4D57-B064-06FAEA864E57}" type="pres">
      <dgm:prSet presAssocID="{354FB219-9920-4AFF-AAD2-71C755CC91F0}" presName="aSpace" presStyleCnt="0"/>
      <dgm:spPr/>
    </dgm:pt>
    <dgm:pt modelId="{E1A6ABEF-1344-470D-AC9E-4B77A7D48D5A}" type="pres">
      <dgm:prSet presAssocID="{4A26B385-67EA-4430-9490-9F7D231C8F8F}" presName="compNode" presStyleCnt="0"/>
      <dgm:spPr/>
    </dgm:pt>
    <dgm:pt modelId="{836BFC0A-D5F2-480A-90AA-7AF6020C42F7}" type="pres">
      <dgm:prSet presAssocID="{4A26B385-67EA-4430-9490-9F7D231C8F8F}" presName="aNode" presStyleLbl="bgShp" presStyleIdx="2" presStyleCnt="4"/>
      <dgm:spPr/>
    </dgm:pt>
    <dgm:pt modelId="{D5AEA0A2-DD4A-4356-AC01-6632EED64CB4}" type="pres">
      <dgm:prSet presAssocID="{4A26B385-67EA-4430-9490-9F7D231C8F8F}" presName="textNode" presStyleLbl="bgShp" presStyleIdx="2" presStyleCnt="4"/>
      <dgm:spPr/>
    </dgm:pt>
    <dgm:pt modelId="{558DD348-F637-4D2E-86E4-B8A8657C751D}" type="pres">
      <dgm:prSet presAssocID="{4A26B385-67EA-4430-9490-9F7D231C8F8F}" presName="compChildNode" presStyleCnt="0"/>
      <dgm:spPr/>
    </dgm:pt>
    <dgm:pt modelId="{B67C19BF-9C96-46F6-8F31-A55572C103FB}" type="pres">
      <dgm:prSet presAssocID="{4A26B385-67EA-4430-9490-9F7D231C8F8F}" presName="theInnerList" presStyleCnt="0"/>
      <dgm:spPr/>
    </dgm:pt>
    <dgm:pt modelId="{B8CD77E4-5DB0-4C9A-B13C-D7F387B518F9}" type="pres">
      <dgm:prSet presAssocID="{C4B70001-9E84-4C8A-BF83-AD7CB0E7E6D9}" presName="childNode" presStyleLbl="node1" presStyleIdx="4" presStyleCnt="8">
        <dgm:presLayoutVars>
          <dgm:bulletEnabled val="1"/>
        </dgm:presLayoutVars>
      </dgm:prSet>
      <dgm:spPr/>
    </dgm:pt>
    <dgm:pt modelId="{925C24E7-0AC8-4A08-B40E-D0E947AD5F3D}" type="pres">
      <dgm:prSet presAssocID="{C4B70001-9E84-4C8A-BF83-AD7CB0E7E6D9}" presName="aSpace2" presStyleCnt="0"/>
      <dgm:spPr/>
    </dgm:pt>
    <dgm:pt modelId="{183D0BD1-EA8B-424C-9FCD-9F83EE06F037}" type="pres">
      <dgm:prSet presAssocID="{F9AEAA26-969E-4E99-A751-2C34E99C5CB1}" presName="childNode" presStyleLbl="node1" presStyleIdx="5" presStyleCnt="8">
        <dgm:presLayoutVars>
          <dgm:bulletEnabled val="1"/>
        </dgm:presLayoutVars>
      </dgm:prSet>
      <dgm:spPr/>
    </dgm:pt>
    <dgm:pt modelId="{D2EB24FD-928A-4CEA-88F8-DA53C58FDCED}" type="pres">
      <dgm:prSet presAssocID="{4A26B385-67EA-4430-9490-9F7D231C8F8F}" presName="aSpace" presStyleCnt="0"/>
      <dgm:spPr/>
    </dgm:pt>
    <dgm:pt modelId="{499C2BC6-50C4-410D-BEF8-6F1254306300}" type="pres">
      <dgm:prSet presAssocID="{930A17C6-FF12-467E-83F7-BFD5EE3DAA19}" presName="compNode" presStyleCnt="0"/>
      <dgm:spPr/>
    </dgm:pt>
    <dgm:pt modelId="{5C579F5F-27D1-47B0-99CE-6D69711F52F4}" type="pres">
      <dgm:prSet presAssocID="{930A17C6-FF12-467E-83F7-BFD5EE3DAA19}" presName="aNode" presStyleLbl="bgShp" presStyleIdx="3" presStyleCnt="4"/>
      <dgm:spPr/>
    </dgm:pt>
    <dgm:pt modelId="{4860218E-94B1-4DD2-83F9-CAEF65E89429}" type="pres">
      <dgm:prSet presAssocID="{930A17C6-FF12-467E-83F7-BFD5EE3DAA19}" presName="textNode" presStyleLbl="bgShp" presStyleIdx="3" presStyleCnt="4"/>
      <dgm:spPr/>
    </dgm:pt>
    <dgm:pt modelId="{35F1FD73-2902-4044-8B86-39030FDD9A4B}" type="pres">
      <dgm:prSet presAssocID="{930A17C6-FF12-467E-83F7-BFD5EE3DAA19}" presName="compChildNode" presStyleCnt="0"/>
      <dgm:spPr/>
    </dgm:pt>
    <dgm:pt modelId="{A2BEA570-8511-4E71-BF23-5C622A4B46F5}" type="pres">
      <dgm:prSet presAssocID="{930A17C6-FF12-467E-83F7-BFD5EE3DAA19}" presName="theInnerList" presStyleCnt="0"/>
      <dgm:spPr/>
    </dgm:pt>
    <dgm:pt modelId="{20A927A1-C188-403E-B859-AF8290C4F93F}" type="pres">
      <dgm:prSet presAssocID="{1D28221E-6450-4BE8-9524-7BED0525BB68}" presName="childNode" presStyleLbl="node1" presStyleIdx="6" presStyleCnt="8">
        <dgm:presLayoutVars>
          <dgm:bulletEnabled val="1"/>
        </dgm:presLayoutVars>
      </dgm:prSet>
      <dgm:spPr/>
    </dgm:pt>
    <dgm:pt modelId="{FFE69A53-60D6-4C56-B006-262B329B8468}" type="pres">
      <dgm:prSet presAssocID="{1D28221E-6450-4BE8-9524-7BED0525BB68}" presName="aSpace2" presStyleCnt="0"/>
      <dgm:spPr/>
    </dgm:pt>
    <dgm:pt modelId="{AF47C36E-56DE-4269-B224-74DECF18A3A6}" type="pres">
      <dgm:prSet presAssocID="{C4921BE1-43D2-4177-85E6-A25EE869A76C}" presName="childNode" presStyleLbl="node1" presStyleIdx="7" presStyleCnt="8">
        <dgm:presLayoutVars>
          <dgm:bulletEnabled val="1"/>
        </dgm:presLayoutVars>
      </dgm:prSet>
      <dgm:spPr/>
    </dgm:pt>
  </dgm:ptLst>
  <dgm:cxnLst>
    <dgm:cxn modelId="{79127110-9E5F-47F9-AC8B-DD1438D97576}" type="presOf" srcId="{354FB219-9920-4AFF-AAD2-71C755CC91F0}" destId="{39E4CA8E-45C3-4613-BF06-286E28D4B9D5}" srcOrd="1" destOrd="0" presId="urn:microsoft.com/office/officeart/2005/8/layout/lProcess2"/>
    <dgm:cxn modelId="{4EAC2526-CCF4-42F3-A80D-FE89B654F503}" srcId="{5D77E789-E92E-4586-81D9-6C41FCA4BBBC}" destId="{CF829E8A-F0A0-46B7-9FA4-2325F125B64F}" srcOrd="1" destOrd="0" parTransId="{DE6BD544-9D75-4D8A-A9CB-2670F5CECF46}" sibTransId="{B79F23A4-E779-45D9-82EC-06E577319403}"/>
    <dgm:cxn modelId="{22CF522E-C0A4-4B30-A22D-D6C6C010F88B}" srcId="{354FB219-9920-4AFF-AAD2-71C755CC91F0}" destId="{A51E1A84-ABD7-45FC-A39D-F6A1D04CB8B8}" srcOrd="1" destOrd="0" parTransId="{2A8CE43E-DE1E-4EA7-B50D-FF8CFD962C43}" sibTransId="{27409285-3A2A-4240-9BFF-3B0072E5CA32}"/>
    <dgm:cxn modelId="{CE195A3B-997F-46D7-AAE7-CD44FAC38EB2}" type="presOf" srcId="{5D77E789-E92E-4586-81D9-6C41FCA4BBBC}" destId="{B5716E9D-C0E2-4BB9-8094-F007051E23F9}" srcOrd="1" destOrd="0" presId="urn:microsoft.com/office/officeart/2005/8/layout/lProcess2"/>
    <dgm:cxn modelId="{04E8CA3F-47F8-41DF-940D-57C78DA5BAD3}" srcId="{F7004277-410F-4B79-837F-0649904BF2B8}" destId="{4A26B385-67EA-4430-9490-9F7D231C8F8F}" srcOrd="2" destOrd="0" parTransId="{3FE6E399-A49A-4D45-8ADD-87BE50DCF23E}" sibTransId="{7C0A02C4-8F46-4C89-BE09-90B498D0A0EC}"/>
    <dgm:cxn modelId="{72281161-27CF-45D7-B25C-B5456715DCBF}" type="presOf" srcId="{C4B70001-9E84-4C8A-BF83-AD7CB0E7E6D9}" destId="{B8CD77E4-5DB0-4C9A-B13C-D7F387B518F9}" srcOrd="0" destOrd="0" presId="urn:microsoft.com/office/officeart/2005/8/layout/lProcess2"/>
    <dgm:cxn modelId="{6C526666-2D48-4D80-8D87-0ED45083BD14}" type="presOf" srcId="{5D77E789-E92E-4586-81D9-6C41FCA4BBBC}" destId="{95CD755E-4678-431B-B4C7-E4706C7B5254}" srcOrd="0" destOrd="0" presId="urn:microsoft.com/office/officeart/2005/8/layout/lProcess2"/>
    <dgm:cxn modelId="{CCEC4666-3CB1-4295-8E43-F2A8B169D0A6}" type="presOf" srcId="{C4921BE1-43D2-4177-85E6-A25EE869A76C}" destId="{AF47C36E-56DE-4269-B224-74DECF18A3A6}" srcOrd="0" destOrd="0" presId="urn:microsoft.com/office/officeart/2005/8/layout/lProcess2"/>
    <dgm:cxn modelId="{90711F75-48F6-444B-B14E-D6588F341C22}" type="presOf" srcId="{511E312C-F2D7-48FE-9AD5-BAECE1BE4A4C}" destId="{4EC3FA7D-6014-46E1-9A1B-88587E199ED8}" srcOrd="0" destOrd="0" presId="urn:microsoft.com/office/officeart/2005/8/layout/lProcess2"/>
    <dgm:cxn modelId="{6C1C7175-4988-4708-B7B9-4C6F0CF35C9D}" type="presOf" srcId="{F7004277-410F-4B79-837F-0649904BF2B8}" destId="{EDD8649C-8D02-4228-BC8E-B2170DCE6F4C}" srcOrd="0" destOrd="0" presId="urn:microsoft.com/office/officeart/2005/8/layout/lProcess2"/>
    <dgm:cxn modelId="{ECEC3656-5AAD-492D-AD00-F68050A4BB87}" type="presOf" srcId="{4A26B385-67EA-4430-9490-9F7D231C8F8F}" destId="{836BFC0A-D5F2-480A-90AA-7AF6020C42F7}" srcOrd="0" destOrd="0" presId="urn:microsoft.com/office/officeart/2005/8/layout/lProcess2"/>
    <dgm:cxn modelId="{B7C4DD7A-EF17-439C-A1F7-B0368C224135}" srcId="{354FB219-9920-4AFF-AAD2-71C755CC91F0}" destId="{9AE2AD94-D446-4ABB-8B5C-0E58E91886B2}" srcOrd="0" destOrd="0" parTransId="{ABE15D04-9F72-44E0-AB74-C7B2EF31E4B4}" sibTransId="{1F540430-62B7-4072-BB44-97005B61DE68}"/>
    <dgm:cxn modelId="{6F3AC47D-7C22-4BD1-80BC-48D723A18D04}" type="presOf" srcId="{CF829E8A-F0A0-46B7-9FA4-2325F125B64F}" destId="{314511D5-689D-4E00-B556-23766A207783}" srcOrd="0" destOrd="0" presId="urn:microsoft.com/office/officeart/2005/8/layout/lProcess2"/>
    <dgm:cxn modelId="{7423F97F-4390-4255-9346-016BA6FC801D}" type="presOf" srcId="{930A17C6-FF12-467E-83F7-BFD5EE3DAA19}" destId="{4860218E-94B1-4DD2-83F9-CAEF65E89429}" srcOrd="1" destOrd="0" presId="urn:microsoft.com/office/officeart/2005/8/layout/lProcess2"/>
    <dgm:cxn modelId="{24F8C481-5992-47D5-B83D-34BB6193109D}" srcId="{5D77E789-E92E-4586-81D9-6C41FCA4BBBC}" destId="{511E312C-F2D7-48FE-9AD5-BAECE1BE4A4C}" srcOrd="0" destOrd="0" parTransId="{6622D364-CFD1-4F52-A726-034CC8D1CA0A}" sibTransId="{1F01919C-B8D8-4067-9F84-F278EBF72A15}"/>
    <dgm:cxn modelId="{1E0A0384-3ADC-40C8-8CCB-6E90060F3832}" type="presOf" srcId="{A51E1A84-ABD7-45FC-A39D-F6A1D04CB8B8}" destId="{A472F245-F17D-42AC-9D56-75812B50D0C5}" srcOrd="0" destOrd="0" presId="urn:microsoft.com/office/officeart/2005/8/layout/lProcess2"/>
    <dgm:cxn modelId="{DF5FE284-186E-41DC-B1D4-DCB275BEEDAF}" type="presOf" srcId="{9AE2AD94-D446-4ABB-8B5C-0E58E91886B2}" destId="{58C17012-D187-41E7-9C12-1C30D03FB80C}" srcOrd="0" destOrd="0" presId="urn:microsoft.com/office/officeart/2005/8/layout/lProcess2"/>
    <dgm:cxn modelId="{28B06B85-108B-460A-AC4E-E7315726DCBC}" srcId="{F7004277-410F-4B79-837F-0649904BF2B8}" destId="{354FB219-9920-4AFF-AAD2-71C755CC91F0}" srcOrd="1" destOrd="0" parTransId="{1E3AB37D-6CCE-4A33-8956-8D3D2AFE8FC2}" sibTransId="{0DD2A6BA-C547-4175-AD18-B57A8D790FC2}"/>
    <dgm:cxn modelId="{839B5B93-C4DC-4A29-B5D3-DC251AF68DC2}" srcId="{4A26B385-67EA-4430-9490-9F7D231C8F8F}" destId="{F9AEAA26-969E-4E99-A751-2C34E99C5CB1}" srcOrd="1" destOrd="0" parTransId="{BCB3A586-99D1-4851-96CA-DA6B60A55ED0}" sibTransId="{1F20D37A-3B37-4220-AB28-55988F4DBE79}"/>
    <dgm:cxn modelId="{B6672F97-7147-43A5-AAE3-BBBAFD2F7EDA}" type="presOf" srcId="{354FB219-9920-4AFF-AAD2-71C755CC91F0}" destId="{54B20CB3-4A98-4B07-B2AD-127C83D0A982}" srcOrd="0" destOrd="0" presId="urn:microsoft.com/office/officeart/2005/8/layout/lProcess2"/>
    <dgm:cxn modelId="{C1DBC29B-B7EB-40E3-B1F2-DB5F49A54F72}" srcId="{930A17C6-FF12-467E-83F7-BFD5EE3DAA19}" destId="{C4921BE1-43D2-4177-85E6-A25EE869A76C}" srcOrd="1" destOrd="0" parTransId="{4234C45D-DE75-46CC-8B31-D0BED2E2B6F7}" sibTransId="{4771AA7B-E998-4541-B083-E16CB8AFCB7D}"/>
    <dgm:cxn modelId="{EE64819E-99AA-45A8-B041-1FD22DB2ECAA}" type="presOf" srcId="{F9AEAA26-969E-4E99-A751-2C34E99C5CB1}" destId="{183D0BD1-EA8B-424C-9FCD-9F83EE06F037}" srcOrd="0" destOrd="0" presId="urn:microsoft.com/office/officeart/2005/8/layout/lProcess2"/>
    <dgm:cxn modelId="{9116C7A8-CE5B-40D2-BE5C-8905C6D588F4}" type="presOf" srcId="{930A17C6-FF12-467E-83F7-BFD5EE3DAA19}" destId="{5C579F5F-27D1-47B0-99CE-6D69711F52F4}" srcOrd="0" destOrd="0" presId="urn:microsoft.com/office/officeart/2005/8/layout/lProcess2"/>
    <dgm:cxn modelId="{BB3409BF-7365-47E1-A4F7-09C481E9FC63}" srcId="{4A26B385-67EA-4430-9490-9F7D231C8F8F}" destId="{C4B70001-9E84-4C8A-BF83-AD7CB0E7E6D9}" srcOrd="0" destOrd="0" parTransId="{D4D5C3D1-D168-4E5E-9BF0-D9CA59619E7F}" sibTransId="{193CB673-BD9A-4DCA-8734-2814969F746B}"/>
    <dgm:cxn modelId="{395055BF-AFF3-459D-AC36-A21B23506A53}" srcId="{F7004277-410F-4B79-837F-0649904BF2B8}" destId="{930A17C6-FF12-467E-83F7-BFD5EE3DAA19}" srcOrd="3" destOrd="0" parTransId="{6092AE16-F923-4B7F-9E7A-EB4AEAA6DCB6}" sibTransId="{8927F1CA-D81A-448F-8F4C-757AC140876F}"/>
    <dgm:cxn modelId="{5F8A0BD1-FAD9-4679-AF8E-962E5AAA9C49}" srcId="{930A17C6-FF12-467E-83F7-BFD5EE3DAA19}" destId="{1D28221E-6450-4BE8-9524-7BED0525BB68}" srcOrd="0" destOrd="0" parTransId="{24CF9F89-BA33-44F4-AA6D-5E7AD23409E9}" sibTransId="{4711F53B-0BF6-429B-9665-AE29F5569FC5}"/>
    <dgm:cxn modelId="{40A882E3-68DE-4C16-BE81-21464A30A531}" srcId="{F7004277-410F-4B79-837F-0649904BF2B8}" destId="{5D77E789-E92E-4586-81D9-6C41FCA4BBBC}" srcOrd="0" destOrd="0" parTransId="{23F99999-28C0-40BA-9261-3FA4285109C1}" sibTransId="{FC03AC6F-9DB0-47EE-8FB8-586491B3D533}"/>
    <dgm:cxn modelId="{839070E8-D0F3-44C4-98EB-FEB170AA4285}" type="presOf" srcId="{4A26B385-67EA-4430-9490-9F7D231C8F8F}" destId="{D5AEA0A2-DD4A-4356-AC01-6632EED64CB4}" srcOrd="1" destOrd="0" presId="urn:microsoft.com/office/officeart/2005/8/layout/lProcess2"/>
    <dgm:cxn modelId="{004037FC-3E41-4F0F-AF0E-DC088A0EDA98}" type="presOf" srcId="{1D28221E-6450-4BE8-9524-7BED0525BB68}" destId="{20A927A1-C188-403E-B859-AF8290C4F93F}" srcOrd="0" destOrd="0" presId="urn:microsoft.com/office/officeart/2005/8/layout/lProcess2"/>
    <dgm:cxn modelId="{4BA6E559-CE2C-41A8-813D-B48AEF129E8B}" type="presParOf" srcId="{EDD8649C-8D02-4228-BC8E-B2170DCE6F4C}" destId="{61395340-77B4-43D5-A10F-A051F1A4110F}" srcOrd="0" destOrd="0" presId="urn:microsoft.com/office/officeart/2005/8/layout/lProcess2"/>
    <dgm:cxn modelId="{8D1CF438-6F11-4356-85E0-42FA53D5547B}" type="presParOf" srcId="{61395340-77B4-43D5-A10F-A051F1A4110F}" destId="{95CD755E-4678-431B-B4C7-E4706C7B5254}" srcOrd="0" destOrd="0" presId="urn:microsoft.com/office/officeart/2005/8/layout/lProcess2"/>
    <dgm:cxn modelId="{712393B3-240E-4BC0-891B-85C2C79264EB}" type="presParOf" srcId="{61395340-77B4-43D5-A10F-A051F1A4110F}" destId="{B5716E9D-C0E2-4BB9-8094-F007051E23F9}" srcOrd="1" destOrd="0" presId="urn:microsoft.com/office/officeart/2005/8/layout/lProcess2"/>
    <dgm:cxn modelId="{26D77C7B-2AF8-45C0-A28B-66A81F1AB2BF}" type="presParOf" srcId="{61395340-77B4-43D5-A10F-A051F1A4110F}" destId="{CA82E66E-CDE6-4D1B-8761-D82ED7D5F552}" srcOrd="2" destOrd="0" presId="urn:microsoft.com/office/officeart/2005/8/layout/lProcess2"/>
    <dgm:cxn modelId="{8165BB1E-0929-4AEC-864D-172F4FAC9A3B}" type="presParOf" srcId="{CA82E66E-CDE6-4D1B-8761-D82ED7D5F552}" destId="{CDED6831-25D4-4A97-9656-C482B146A8B9}" srcOrd="0" destOrd="0" presId="urn:microsoft.com/office/officeart/2005/8/layout/lProcess2"/>
    <dgm:cxn modelId="{5E98FCA6-5B85-4B0C-B43B-AFE1700F093D}" type="presParOf" srcId="{CDED6831-25D4-4A97-9656-C482B146A8B9}" destId="{4EC3FA7D-6014-46E1-9A1B-88587E199ED8}" srcOrd="0" destOrd="0" presId="urn:microsoft.com/office/officeart/2005/8/layout/lProcess2"/>
    <dgm:cxn modelId="{73DF0039-EF2E-40D0-B4BB-70884C162FDD}" type="presParOf" srcId="{CDED6831-25D4-4A97-9656-C482B146A8B9}" destId="{9E61655C-28E5-4AB6-85D1-284EC223DFD8}" srcOrd="1" destOrd="0" presId="urn:microsoft.com/office/officeart/2005/8/layout/lProcess2"/>
    <dgm:cxn modelId="{A92FE68C-CAAA-4073-A221-0C73BF2A03D5}" type="presParOf" srcId="{CDED6831-25D4-4A97-9656-C482B146A8B9}" destId="{314511D5-689D-4E00-B556-23766A207783}" srcOrd="2" destOrd="0" presId="urn:microsoft.com/office/officeart/2005/8/layout/lProcess2"/>
    <dgm:cxn modelId="{08C2B248-9833-45BE-8D7C-C5F5170DCF39}" type="presParOf" srcId="{EDD8649C-8D02-4228-BC8E-B2170DCE6F4C}" destId="{27F64D8F-F86A-44DF-A338-87AC6BC27454}" srcOrd="1" destOrd="0" presId="urn:microsoft.com/office/officeart/2005/8/layout/lProcess2"/>
    <dgm:cxn modelId="{991F792C-058B-485A-81A7-C3F1BBB37A75}" type="presParOf" srcId="{EDD8649C-8D02-4228-BC8E-B2170DCE6F4C}" destId="{F150F57B-5E97-4939-89D2-721D6C736879}" srcOrd="2" destOrd="0" presId="urn:microsoft.com/office/officeart/2005/8/layout/lProcess2"/>
    <dgm:cxn modelId="{C76DDA71-A74A-4C2A-9023-51C7D71B44E1}" type="presParOf" srcId="{F150F57B-5E97-4939-89D2-721D6C736879}" destId="{54B20CB3-4A98-4B07-B2AD-127C83D0A982}" srcOrd="0" destOrd="0" presId="urn:microsoft.com/office/officeart/2005/8/layout/lProcess2"/>
    <dgm:cxn modelId="{B03525A3-E924-43F6-A1FB-6F670DE08B8F}" type="presParOf" srcId="{F150F57B-5E97-4939-89D2-721D6C736879}" destId="{39E4CA8E-45C3-4613-BF06-286E28D4B9D5}" srcOrd="1" destOrd="0" presId="urn:microsoft.com/office/officeart/2005/8/layout/lProcess2"/>
    <dgm:cxn modelId="{FC8BB428-3C88-41B4-A572-7A70E39E7B08}" type="presParOf" srcId="{F150F57B-5E97-4939-89D2-721D6C736879}" destId="{8AF32C04-2CC9-437C-904D-D6F640543EC2}" srcOrd="2" destOrd="0" presId="urn:microsoft.com/office/officeart/2005/8/layout/lProcess2"/>
    <dgm:cxn modelId="{7D1DB7AD-30A1-455E-893E-5FE94DFAF374}" type="presParOf" srcId="{8AF32C04-2CC9-437C-904D-D6F640543EC2}" destId="{B44DE0AE-6994-40A6-A3E8-AD534AD22949}" srcOrd="0" destOrd="0" presId="urn:microsoft.com/office/officeart/2005/8/layout/lProcess2"/>
    <dgm:cxn modelId="{95730326-820A-46A7-93E1-ED45A061F85A}" type="presParOf" srcId="{B44DE0AE-6994-40A6-A3E8-AD534AD22949}" destId="{58C17012-D187-41E7-9C12-1C30D03FB80C}" srcOrd="0" destOrd="0" presId="urn:microsoft.com/office/officeart/2005/8/layout/lProcess2"/>
    <dgm:cxn modelId="{1EDA898D-7E87-490B-AD8E-92631F380273}" type="presParOf" srcId="{B44DE0AE-6994-40A6-A3E8-AD534AD22949}" destId="{C1C22367-44D0-4007-BF32-4E77B265ADDB}" srcOrd="1" destOrd="0" presId="urn:microsoft.com/office/officeart/2005/8/layout/lProcess2"/>
    <dgm:cxn modelId="{3C776A75-D29A-4752-ADD1-DFCC5895EAF2}" type="presParOf" srcId="{B44DE0AE-6994-40A6-A3E8-AD534AD22949}" destId="{A472F245-F17D-42AC-9D56-75812B50D0C5}" srcOrd="2" destOrd="0" presId="urn:microsoft.com/office/officeart/2005/8/layout/lProcess2"/>
    <dgm:cxn modelId="{A92AD6B0-6D3A-48FE-B56B-92E2A08BE2BF}" type="presParOf" srcId="{EDD8649C-8D02-4228-BC8E-B2170DCE6F4C}" destId="{27A8117D-F1B2-4D57-B064-06FAEA864E57}" srcOrd="3" destOrd="0" presId="urn:microsoft.com/office/officeart/2005/8/layout/lProcess2"/>
    <dgm:cxn modelId="{F40D025D-D548-4BB3-993D-8CF9644660FF}" type="presParOf" srcId="{EDD8649C-8D02-4228-BC8E-B2170DCE6F4C}" destId="{E1A6ABEF-1344-470D-AC9E-4B77A7D48D5A}" srcOrd="4" destOrd="0" presId="urn:microsoft.com/office/officeart/2005/8/layout/lProcess2"/>
    <dgm:cxn modelId="{64206470-D720-482F-A875-5FF9C87265DD}" type="presParOf" srcId="{E1A6ABEF-1344-470D-AC9E-4B77A7D48D5A}" destId="{836BFC0A-D5F2-480A-90AA-7AF6020C42F7}" srcOrd="0" destOrd="0" presId="urn:microsoft.com/office/officeart/2005/8/layout/lProcess2"/>
    <dgm:cxn modelId="{E9C703EE-BDD4-41F3-ABCB-2BF6CEDAA00C}" type="presParOf" srcId="{E1A6ABEF-1344-470D-AC9E-4B77A7D48D5A}" destId="{D5AEA0A2-DD4A-4356-AC01-6632EED64CB4}" srcOrd="1" destOrd="0" presId="urn:microsoft.com/office/officeart/2005/8/layout/lProcess2"/>
    <dgm:cxn modelId="{0327DA6E-5649-46F1-8CCA-7A1D9341580C}" type="presParOf" srcId="{E1A6ABEF-1344-470D-AC9E-4B77A7D48D5A}" destId="{558DD348-F637-4D2E-86E4-B8A8657C751D}" srcOrd="2" destOrd="0" presId="urn:microsoft.com/office/officeart/2005/8/layout/lProcess2"/>
    <dgm:cxn modelId="{F65A59A0-B9A9-42C0-9C51-0543E9E838FF}" type="presParOf" srcId="{558DD348-F637-4D2E-86E4-B8A8657C751D}" destId="{B67C19BF-9C96-46F6-8F31-A55572C103FB}" srcOrd="0" destOrd="0" presId="urn:microsoft.com/office/officeart/2005/8/layout/lProcess2"/>
    <dgm:cxn modelId="{E88E91F9-C0C4-4FB8-A260-3C69F41B8461}" type="presParOf" srcId="{B67C19BF-9C96-46F6-8F31-A55572C103FB}" destId="{B8CD77E4-5DB0-4C9A-B13C-D7F387B518F9}" srcOrd="0" destOrd="0" presId="urn:microsoft.com/office/officeart/2005/8/layout/lProcess2"/>
    <dgm:cxn modelId="{BB73AED8-BBDA-48C6-AAB1-761FCA0049C7}" type="presParOf" srcId="{B67C19BF-9C96-46F6-8F31-A55572C103FB}" destId="{925C24E7-0AC8-4A08-B40E-D0E947AD5F3D}" srcOrd="1" destOrd="0" presId="urn:microsoft.com/office/officeart/2005/8/layout/lProcess2"/>
    <dgm:cxn modelId="{A598FFF0-DADF-4D13-9969-C23BC63F7165}" type="presParOf" srcId="{B67C19BF-9C96-46F6-8F31-A55572C103FB}" destId="{183D0BD1-EA8B-424C-9FCD-9F83EE06F037}" srcOrd="2" destOrd="0" presId="urn:microsoft.com/office/officeart/2005/8/layout/lProcess2"/>
    <dgm:cxn modelId="{229AF131-9A91-4131-8550-D9764C34D5B1}" type="presParOf" srcId="{EDD8649C-8D02-4228-BC8E-B2170DCE6F4C}" destId="{D2EB24FD-928A-4CEA-88F8-DA53C58FDCED}" srcOrd="5" destOrd="0" presId="urn:microsoft.com/office/officeart/2005/8/layout/lProcess2"/>
    <dgm:cxn modelId="{DBCD8E5D-A036-42BE-ACA2-27AD5A05D8B1}" type="presParOf" srcId="{EDD8649C-8D02-4228-BC8E-B2170DCE6F4C}" destId="{499C2BC6-50C4-410D-BEF8-6F1254306300}" srcOrd="6" destOrd="0" presId="urn:microsoft.com/office/officeart/2005/8/layout/lProcess2"/>
    <dgm:cxn modelId="{EB4FCBCA-A286-4A65-81D3-2430362820E5}" type="presParOf" srcId="{499C2BC6-50C4-410D-BEF8-6F1254306300}" destId="{5C579F5F-27D1-47B0-99CE-6D69711F52F4}" srcOrd="0" destOrd="0" presId="urn:microsoft.com/office/officeart/2005/8/layout/lProcess2"/>
    <dgm:cxn modelId="{ED9326F0-5FD2-4C14-94A7-556A26652FF2}" type="presParOf" srcId="{499C2BC6-50C4-410D-BEF8-6F1254306300}" destId="{4860218E-94B1-4DD2-83F9-CAEF65E89429}" srcOrd="1" destOrd="0" presId="urn:microsoft.com/office/officeart/2005/8/layout/lProcess2"/>
    <dgm:cxn modelId="{FBDA9A44-0F8C-4978-A8B6-E9EE4B9226C9}" type="presParOf" srcId="{499C2BC6-50C4-410D-BEF8-6F1254306300}" destId="{35F1FD73-2902-4044-8B86-39030FDD9A4B}" srcOrd="2" destOrd="0" presId="urn:microsoft.com/office/officeart/2005/8/layout/lProcess2"/>
    <dgm:cxn modelId="{4DA876DA-E3F2-4903-9200-93084502F8F0}" type="presParOf" srcId="{35F1FD73-2902-4044-8B86-39030FDD9A4B}" destId="{A2BEA570-8511-4E71-BF23-5C622A4B46F5}" srcOrd="0" destOrd="0" presId="urn:microsoft.com/office/officeart/2005/8/layout/lProcess2"/>
    <dgm:cxn modelId="{D86B7256-B6A0-440F-A3F4-974B42FA48AD}" type="presParOf" srcId="{A2BEA570-8511-4E71-BF23-5C622A4B46F5}" destId="{20A927A1-C188-403E-B859-AF8290C4F93F}" srcOrd="0" destOrd="0" presId="urn:microsoft.com/office/officeart/2005/8/layout/lProcess2"/>
    <dgm:cxn modelId="{173C5DE8-86A5-4794-B187-575739621267}" type="presParOf" srcId="{A2BEA570-8511-4E71-BF23-5C622A4B46F5}" destId="{FFE69A53-60D6-4C56-B006-262B329B8468}" srcOrd="1" destOrd="0" presId="urn:microsoft.com/office/officeart/2005/8/layout/lProcess2"/>
    <dgm:cxn modelId="{20A8E869-EA7D-402B-80C6-5FE8216ABE7E}" type="presParOf" srcId="{A2BEA570-8511-4E71-BF23-5C622A4B46F5}" destId="{AF47C36E-56DE-4269-B224-74DECF18A3A6}"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5CD755E-4678-431B-B4C7-E4706C7B5254}">
      <dsp:nvSpPr>
        <dsp:cNvPr id="0" name=""/>
        <dsp:cNvSpPr/>
      </dsp:nvSpPr>
      <dsp:spPr>
        <a:xfrm>
          <a:off x="1196" y="0"/>
          <a:ext cx="1173995" cy="34464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20000"/>
            </a:lnSpc>
            <a:spcBef>
              <a:spcPct val="0"/>
            </a:spcBef>
            <a:spcAft>
              <a:spcPts val="0"/>
            </a:spcAft>
            <a:buNone/>
          </a:pPr>
          <a:r>
            <a:rPr lang="zh-CN" altLang="en-US" sz="1600" kern="1200" dirty="0">
              <a:latin typeface="+mn-lt"/>
              <a:ea typeface="+mn-ea"/>
              <a:cs typeface="+mn-ea"/>
              <a:sym typeface="+mn-lt"/>
            </a:rPr>
            <a:t>应对新型威胁，防不住</a:t>
          </a:r>
        </a:p>
      </dsp:txBody>
      <dsp:txXfrm>
        <a:off x="1196" y="0"/>
        <a:ext cx="1173995" cy="1033938"/>
      </dsp:txXfrm>
    </dsp:sp>
    <dsp:sp modelId="{4EC3FA7D-6014-46E1-9A1B-88587E199ED8}">
      <dsp:nvSpPr>
        <dsp:cNvPr id="0" name=""/>
        <dsp:cNvSpPr/>
      </dsp:nvSpPr>
      <dsp:spPr>
        <a:xfrm>
          <a:off x="118595" y="1034948"/>
          <a:ext cx="939196" cy="1039155"/>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以特征库为基础</a:t>
          </a:r>
        </a:p>
      </dsp:txBody>
      <dsp:txXfrm>
        <a:off x="146103" y="1062456"/>
        <a:ext cx="884180" cy="984139"/>
      </dsp:txXfrm>
    </dsp:sp>
    <dsp:sp modelId="{314511D5-689D-4E00-B556-23766A207783}">
      <dsp:nvSpPr>
        <dsp:cNvPr id="0" name=""/>
        <dsp:cNvSpPr/>
      </dsp:nvSpPr>
      <dsp:spPr>
        <a:xfrm>
          <a:off x="118595" y="2233973"/>
          <a:ext cx="939196" cy="1039155"/>
        </a:xfrm>
        <a:prstGeom prst="roundRect">
          <a:avLst>
            <a:gd name="adj" fmla="val 10000"/>
          </a:avLst>
        </a:prstGeom>
        <a:solidFill>
          <a:schemeClr val="accent2">
            <a:shade val="80000"/>
            <a:hueOff val="-5125"/>
            <a:satOff val="-575"/>
            <a:lumOff val="366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不能防范未知威胁</a:t>
          </a:r>
        </a:p>
      </dsp:txBody>
      <dsp:txXfrm>
        <a:off x="146103" y="2261481"/>
        <a:ext cx="884180" cy="984139"/>
      </dsp:txXfrm>
    </dsp:sp>
    <dsp:sp modelId="{54B20CB3-4A98-4B07-B2AD-127C83D0A982}">
      <dsp:nvSpPr>
        <dsp:cNvPr id="0" name=""/>
        <dsp:cNvSpPr/>
      </dsp:nvSpPr>
      <dsp:spPr>
        <a:xfrm>
          <a:off x="1263241" y="0"/>
          <a:ext cx="1173995" cy="34464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20000"/>
            </a:lnSpc>
            <a:spcBef>
              <a:spcPct val="0"/>
            </a:spcBef>
            <a:spcAft>
              <a:spcPts val="0"/>
            </a:spcAft>
            <a:buNone/>
          </a:pPr>
          <a:r>
            <a:rPr lang="zh-CN" altLang="en-US" sz="1600" kern="1200" dirty="0">
              <a:latin typeface="+mn-lt"/>
              <a:ea typeface="+mn-ea"/>
              <a:cs typeface="+mn-ea"/>
              <a:sym typeface="+mn-lt"/>
            </a:rPr>
            <a:t>响应不及时</a:t>
          </a:r>
        </a:p>
      </dsp:txBody>
      <dsp:txXfrm>
        <a:off x="1263241" y="0"/>
        <a:ext cx="1173995" cy="1033938"/>
      </dsp:txXfrm>
    </dsp:sp>
    <dsp:sp modelId="{58C17012-D187-41E7-9C12-1C30D03FB80C}">
      <dsp:nvSpPr>
        <dsp:cNvPr id="0" name=""/>
        <dsp:cNvSpPr/>
      </dsp:nvSpPr>
      <dsp:spPr>
        <a:xfrm>
          <a:off x="1380641" y="1034948"/>
          <a:ext cx="939196" cy="1039155"/>
        </a:xfrm>
        <a:prstGeom prst="roundRect">
          <a:avLst>
            <a:gd name="adj" fmla="val 10000"/>
          </a:avLst>
        </a:prstGeom>
        <a:solidFill>
          <a:schemeClr val="accent2">
            <a:shade val="80000"/>
            <a:hueOff val="-10249"/>
            <a:satOff val="-1150"/>
            <a:lumOff val="733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难以及时发现威胁</a:t>
          </a:r>
        </a:p>
      </dsp:txBody>
      <dsp:txXfrm>
        <a:off x="1408149" y="1062456"/>
        <a:ext cx="884180" cy="984139"/>
      </dsp:txXfrm>
    </dsp:sp>
    <dsp:sp modelId="{A472F245-F17D-42AC-9D56-75812B50D0C5}">
      <dsp:nvSpPr>
        <dsp:cNvPr id="0" name=""/>
        <dsp:cNvSpPr/>
      </dsp:nvSpPr>
      <dsp:spPr>
        <a:xfrm>
          <a:off x="1380641" y="2233973"/>
          <a:ext cx="939196" cy="1039155"/>
        </a:xfrm>
        <a:prstGeom prst="roundRect">
          <a:avLst>
            <a:gd name="adj" fmla="val 10000"/>
          </a:avLst>
        </a:prstGeom>
        <a:solidFill>
          <a:schemeClr val="accent2">
            <a:shade val="80000"/>
            <a:hueOff val="-15374"/>
            <a:satOff val="-1725"/>
            <a:lumOff val="1100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以审计为主，事后诸葛亮</a:t>
          </a:r>
        </a:p>
      </dsp:txBody>
      <dsp:txXfrm>
        <a:off x="1408149" y="2261481"/>
        <a:ext cx="884180" cy="984139"/>
      </dsp:txXfrm>
    </dsp:sp>
    <dsp:sp modelId="{836BFC0A-D5F2-480A-90AA-7AF6020C42F7}">
      <dsp:nvSpPr>
        <dsp:cNvPr id="0" name=""/>
        <dsp:cNvSpPr/>
      </dsp:nvSpPr>
      <dsp:spPr>
        <a:xfrm>
          <a:off x="2525287" y="0"/>
          <a:ext cx="1173995" cy="34464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20000"/>
            </a:lnSpc>
            <a:spcBef>
              <a:spcPct val="0"/>
            </a:spcBef>
            <a:spcAft>
              <a:spcPts val="0"/>
            </a:spcAft>
            <a:buNone/>
          </a:pPr>
          <a:r>
            <a:rPr lang="zh-CN" altLang="en-US" sz="1600" kern="1200" dirty="0">
              <a:latin typeface="+mn-lt"/>
              <a:ea typeface="+mn-ea"/>
              <a:cs typeface="+mn-ea"/>
              <a:sym typeface="+mn-lt"/>
            </a:rPr>
            <a:t>碎片化安全</a:t>
          </a:r>
        </a:p>
      </dsp:txBody>
      <dsp:txXfrm>
        <a:off x="2525287" y="0"/>
        <a:ext cx="1173995" cy="1033938"/>
      </dsp:txXfrm>
    </dsp:sp>
    <dsp:sp modelId="{B8CD77E4-5DB0-4C9A-B13C-D7F387B518F9}">
      <dsp:nvSpPr>
        <dsp:cNvPr id="0" name=""/>
        <dsp:cNvSpPr/>
      </dsp:nvSpPr>
      <dsp:spPr>
        <a:xfrm>
          <a:off x="2642686" y="1034948"/>
          <a:ext cx="939196" cy="1039155"/>
        </a:xfrm>
        <a:prstGeom prst="roundRect">
          <a:avLst>
            <a:gd name="adj" fmla="val 10000"/>
          </a:avLst>
        </a:prstGeom>
        <a:solidFill>
          <a:schemeClr val="accent2">
            <a:shade val="80000"/>
            <a:hueOff val="-20498"/>
            <a:satOff val="-2299"/>
            <a:lumOff val="1467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各设备之间各自为政</a:t>
          </a:r>
        </a:p>
      </dsp:txBody>
      <dsp:txXfrm>
        <a:off x="2670194" y="1062456"/>
        <a:ext cx="884180" cy="984139"/>
      </dsp:txXfrm>
    </dsp:sp>
    <dsp:sp modelId="{183D0BD1-EA8B-424C-9FCD-9F83EE06F037}">
      <dsp:nvSpPr>
        <dsp:cNvPr id="0" name=""/>
        <dsp:cNvSpPr/>
      </dsp:nvSpPr>
      <dsp:spPr>
        <a:xfrm>
          <a:off x="2642686" y="2233973"/>
          <a:ext cx="939196" cy="1039155"/>
        </a:xfrm>
        <a:prstGeom prst="roundRect">
          <a:avLst>
            <a:gd name="adj" fmla="val 10000"/>
          </a:avLst>
        </a:prstGeom>
        <a:solidFill>
          <a:schemeClr val="accent2">
            <a:shade val="80000"/>
            <a:hueOff val="-25623"/>
            <a:satOff val="-2874"/>
            <a:lumOff val="1834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信息不共享，安全孤岛现象严重</a:t>
          </a:r>
        </a:p>
      </dsp:txBody>
      <dsp:txXfrm>
        <a:off x="2670194" y="2261481"/>
        <a:ext cx="884180" cy="984139"/>
      </dsp:txXfrm>
    </dsp:sp>
    <dsp:sp modelId="{5C579F5F-27D1-47B0-99CE-6D69711F52F4}">
      <dsp:nvSpPr>
        <dsp:cNvPr id="0" name=""/>
        <dsp:cNvSpPr/>
      </dsp:nvSpPr>
      <dsp:spPr>
        <a:xfrm>
          <a:off x="3787332" y="0"/>
          <a:ext cx="1173995" cy="3446462"/>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60960" tIns="60960" rIns="60960" bIns="60960" numCol="1" spcCol="1270" anchor="ctr" anchorCtr="0">
          <a:noAutofit/>
        </a:bodyPr>
        <a:lstStyle/>
        <a:p>
          <a:pPr marL="0" lvl="0" indent="0" algn="ctr" defTabSz="711200">
            <a:lnSpc>
              <a:spcPct val="120000"/>
            </a:lnSpc>
            <a:spcBef>
              <a:spcPct val="0"/>
            </a:spcBef>
            <a:spcAft>
              <a:spcPts val="0"/>
            </a:spcAft>
            <a:buNone/>
          </a:pPr>
          <a:r>
            <a:rPr lang="zh-CN" altLang="en-US" sz="1600" kern="1200" dirty="0">
              <a:latin typeface="+mn-lt"/>
              <a:ea typeface="+mn-ea"/>
              <a:cs typeface="+mn-ea"/>
              <a:sym typeface="+mn-lt"/>
            </a:rPr>
            <a:t>交付复杂、投资大</a:t>
          </a:r>
        </a:p>
      </dsp:txBody>
      <dsp:txXfrm>
        <a:off x="3787332" y="0"/>
        <a:ext cx="1173995" cy="1033938"/>
      </dsp:txXfrm>
    </dsp:sp>
    <dsp:sp modelId="{20A927A1-C188-403E-B859-AF8290C4F93F}">
      <dsp:nvSpPr>
        <dsp:cNvPr id="0" name=""/>
        <dsp:cNvSpPr/>
      </dsp:nvSpPr>
      <dsp:spPr>
        <a:xfrm>
          <a:off x="3904732" y="1034948"/>
          <a:ext cx="939196" cy="1039155"/>
        </a:xfrm>
        <a:prstGeom prst="roundRect">
          <a:avLst>
            <a:gd name="adj" fmla="val 10000"/>
          </a:avLst>
        </a:prstGeom>
        <a:solidFill>
          <a:schemeClr val="accent2">
            <a:shade val="80000"/>
            <a:hueOff val="-30747"/>
            <a:satOff val="-3449"/>
            <a:lumOff val="2201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大量铺设备，投资大，见效慢</a:t>
          </a:r>
        </a:p>
      </dsp:txBody>
      <dsp:txXfrm>
        <a:off x="3932240" y="1062456"/>
        <a:ext cx="884180" cy="984139"/>
      </dsp:txXfrm>
    </dsp:sp>
    <dsp:sp modelId="{AF47C36E-56DE-4269-B224-74DECF18A3A6}">
      <dsp:nvSpPr>
        <dsp:cNvPr id="0" name=""/>
        <dsp:cNvSpPr/>
      </dsp:nvSpPr>
      <dsp:spPr>
        <a:xfrm>
          <a:off x="3904732" y="2233973"/>
          <a:ext cx="939196" cy="1039155"/>
        </a:xfrm>
        <a:prstGeom prst="roundRect">
          <a:avLst>
            <a:gd name="adj" fmla="val 10000"/>
          </a:avLst>
        </a:prstGeom>
        <a:solidFill>
          <a:schemeClr val="accent2">
            <a:shade val="80000"/>
            <a:hueOff val="-35872"/>
            <a:satOff val="-4024"/>
            <a:lumOff val="2568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22860" rIns="30480" bIns="22860" numCol="1" spcCol="1270" anchor="ctr" anchorCtr="0">
          <a:noAutofit/>
        </a:bodyPr>
        <a:lstStyle/>
        <a:p>
          <a:pPr marL="0" lvl="0" indent="0" algn="ctr" defTabSz="533400">
            <a:lnSpc>
              <a:spcPct val="120000"/>
            </a:lnSpc>
            <a:spcBef>
              <a:spcPct val="0"/>
            </a:spcBef>
            <a:spcAft>
              <a:spcPts val="0"/>
            </a:spcAft>
            <a:buNone/>
          </a:pPr>
          <a:r>
            <a:rPr lang="zh-CN" altLang="en-US" sz="1200" kern="1200" dirty="0">
              <a:latin typeface="+mn-lt"/>
              <a:ea typeface="+mn-ea"/>
              <a:cs typeface="+mn-ea"/>
              <a:sym typeface="+mn-lt"/>
            </a:rPr>
            <a:t>几十套设备运维复杂</a:t>
          </a:r>
        </a:p>
      </dsp:txBody>
      <dsp:txXfrm>
        <a:off x="3932240" y="2261481"/>
        <a:ext cx="884180" cy="984139"/>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0" y="0"/>
            <a:ext cx="2971800" cy="457200"/>
          </a:xfrm>
          <a:prstGeom prst="rect">
            <a:avLst/>
          </a:prstGeom>
          <a:noFill/>
          <a:ln w="9525">
            <a:noFill/>
            <a:miter lim="800000"/>
          </a:ln>
        </p:spPr>
        <p:txBody>
          <a:bodyPr vert="horz" wrap="square" lIns="91440" tIns="45720" rIns="91440" bIns="45720" numCol="1" anchor="t" anchorCtr="0" compatLnSpc="1"/>
          <a:lstStyle>
            <a:lvl1pPr>
              <a:defRPr sz="1200">
                <a:latin typeface="Arial" panose="020B0604020202020204" pitchFamily="34" charset="0"/>
                <a:ea typeface="PMingLiU" panose="02020500000000000000" pitchFamily="18" charset="-120"/>
              </a:defRPr>
            </a:lvl1pPr>
          </a:lstStyle>
          <a:p>
            <a:pPr>
              <a:defRPr/>
            </a:pPr>
            <a:endParaRPr lang="en-US"/>
          </a:p>
        </p:txBody>
      </p:sp>
      <p:sp>
        <p:nvSpPr>
          <p:cNvPr id="10243" name="Rectangle 3"/>
          <p:cNvSpPr>
            <a:spLocks noGrp="1" noChangeArrowheads="1"/>
          </p:cNvSpPr>
          <p:nvPr>
            <p:ph type="dt" idx="1"/>
          </p:nvPr>
        </p:nvSpPr>
        <p:spPr bwMode="auto">
          <a:xfrm>
            <a:off x="3884613" y="0"/>
            <a:ext cx="2971800" cy="457200"/>
          </a:xfrm>
          <a:prstGeom prst="rect">
            <a:avLst/>
          </a:prstGeom>
          <a:noFill/>
          <a:ln w="9525">
            <a:noFill/>
            <a:miter lim="800000"/>
          </a:ln>
        </p:spPr>
        <p:txBody>
          <a:bodyPr vert="horz" wrap="square" lIns="91440" tIns="45720" rIns="91440" bIns="45720" numCol="1" anchor="t" anchorCtr="0" compatLnSpc="1"/>
          <a:lstStyle>
            <a:lvl1pPr algn="r">
              <a:defRPr sz="1200">
                <a:latin typeface="Arial" panose="020B0604020202020204" pitchFamily="34" charset="0"/>
                <a:ea typeface="PMingLiU" panose="02020500000000000000" pitchFamily="18" charset="-120"/>
              </a:defRPr>
            </a:lvl1pPr>
          </a:lstStyle>
          <a:p>
            <a:pPr>
              <a:defRPr/>
            </a:pPr>
            <a:endParaRPr lang="en-US"/>
          </a:p>
        </p:txBody>
      </p:sp>
      <p:sp>
        <p:nvSpPr>
          <p:cNvPr id="64516" name="Rectangle 4"/>
          <p:cNvSpPr>
            <a:spLocks noGrp="1" noRot="1" noChangeAspect="1" noChangeArrowheads="1"/>
          </p:cNvSpPr>
          <p:nvPr>
            <p:ph type="sldImg" idx="2"/>
          </p:nvPr>
        </p:nvSpPr>
        <p:spPr bwMode="auto">
          <a:xfrm>
            <a:off x="1143000" y="685800"/>
            <a:ext cx="4572000" cy="3429000"/>
          </a:xfrm>
          <a:prstGeom prst="rect">
            <a:avLst/>
          </a:prstGeom>
          <a:noFill/>
          <a:ln w="9525">
            <a:noFill/>
            <a:miter lim="800000"/>
          </a:ln>
        </p:spPr>
      </p:sp>
      <p:sp>
        <p:nvSpPr>
          <p:cNvPr id="10245" name="Rectangle 5"/>
          <p:cNvSpPr>
            <a:spLocks noGrp="1" noChangeArrowheads="1"/>
          </p:cNvSpPr>
          <p:nvPr>
            <p:ph type="body" sz="quarter" idx="3"/>
          </p:nvPr>
        </p:nvSpPr>
        <p:spPr bwMode="auto">
          <a:xfrm>
            <a:off x="685800" y="4343400"/>
            <a:ext cx="5486400" cy="4114800"/>
          </a:xfrm>
          <a:prstGeom prst="rect">
            <a:avLst/>
          </a:prstGeom>
          <a:noFill/>
          <a:ln w="9525">
            <a:noFill/>
            <a:miter lim="800000"/>
          </a:ln>
        </p:spPr>
        <p:txBody>
          <a:bodyPr vert="horz" wrap="square" lIns="91440" tIns="45720" rIns="91440" bIns="45720" numCol="1" anchor="ctr" anchorCtr="0" compatLnSpc="1"/>
          <a:lstStyle/>
          <a:p>
            <a:pPr lvl="0"/>
            <a:r>
              <a:rPr lang="zh-TW" altLang="en-US" noProof="0"/>
              <a:t>按一下以編輯母片</a:t>
            </a:r>
          </a:p>
          <a:p>
            <a:pPr lvl="1"/>
            <a:r>
              <a:rPr lang="zh-TW" altLang="en-US" noProof="0"/>
              <a:t>第二層</a:t>
            </a:r>
          </a:p>
          <a:p>
            <a:pPr lvl="2"/>
            <a:r>
              <a:rPr lang="zh-TW" altLang="en-US" noProof="0"/>
              <a:t>第三層</a:t>
            </a:r>
          </a:p>
          <a:p>
            <a:pPr lvl="3"/>
            <a:r>
              <a:rPr lang="zh-TW" altLang="en-US" noProof="0"/>
              <a:t>第四層</a:t>
            </a:r>
          </a:p>
          <a:p>
            <a:pPr lvl="4"/>
            <a:r>
              <a:rPr lang="zh-TW" altLang="en-US" noProof="0"/>
              <a:t>第五層</a:t>
            </a:r>
          </a:p>
        </p:txBody>
      </p:sp>
      <p:sp>
        <p:nvSpPr>
          <p:cNvPr id="10246" name="Rectangle 6"/>
          <p:cNvSpPr>
            <a:spLocks noGrp="1" noChangeArrowheads="1"/>
          </p:cNvSpPr>
          <p:nvPr>
            <p:ph type="ftr" sz="quarter" idx="4"/>
          </p:nvPr>
        </p:nvSpPr>
        <p:spPr bwMode="auto">
          <a:xfrm>
            <a:off x="0" y="8685213"/>
            <a:ext cx="2971800" cy="457200"/>
          </a:xfrm>
          <a:prstGeom prst="rect">
            <a:avLst/>
          </a:prstGeom>
          <a:noFill/>
          <a:ln w="9525">
            <a:noFill/>
            <a:miter lim="800000"/>
          </a:ln>
        </p:spPr>
        <p:txBody>
          <a:bodyPr vert="horz" wrap="square" lIns="91440" tIns="45720" rIns="91440" bIns="45720" numCol="1" anchor="b" anchorCtr="0" compatLnSpc="1"/>
          <a:lstStyle>
            <a:lvl1pPr>
              <a:defRPr sz="1200">
                <a:latin typeface="Arial" panose="020B0604020202020204" pitchFamily="34" charset="0"/>
                <a:ea typeface="PMingLiU" panose="02020500000000000000" pitchFamily="18" charset="-120"/>
              </a:defRPr>
            </a:lvl1pPr>
          </a:lstStyle>
          <a:p>
            <a:pPr>
              <a:defRPr/>
            </a:pPr>
            <a:endParaRPr lang="en-US"/>
          </a:p>
        </p:txBody>
      </p:sp>
      <p:sp>
        <p:nvSpPr>
          <p:cNvPr id="10247"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p:spPr>
        <p:txBody>
          <a:bodyPr vert="horz" wrap="square" lIns="91440" tIns="45720" rIns="91440" bIns="45720" numCol="1" anchor="b" anchorCtr="0" compatLnSpc="1"/>
          <a:lstStyle>
            <a:lvl1pPr algn="r">
              <a:defRPr sz="1200">
                <a:latin typeface="Arial" panose="020B0604020202020204" pitchFamily="34" charset="0"/>
                <a:ea typeface="PMingLiU" panose="02020500000000000000" pitchFamily="18" charset="-120"/>
              </a:defRPr>
            </a:lvl1pPr>
          </a:lstStyle>
          <a:p>
            <a:pPr>
              <a:defRPr/>
            </a:pPr>
            <a:fld id="{9C67F2E1-1225-4EC9-A3B8-9425376075E1}"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PMingLiU" panose="02020500000000000000" pitchFamily="18" charset="-120"/>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PMingLiU" panose="02020500000000000000" pitchFamily="18" charset="-120"/>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PMingLiU" panose="02020500000000000000" pitchFamily="18" charset="-120"/>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PMingLiU" panose="02020500000000000000" pitchFamily="18" charset="-120"/>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PMingLiU" panose="02020500000000000000" pitchFamily="18" charset="-12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freebuf.com/articles/network/164869.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p:sp>
      <p:sp>
        <p:nvSpPr>
          <p:cNvPr id="65539" name="备注占位符 2"/>
          <p:cNvSpPr>
            <a:spLocks noGrp="1"/>
          </p:cNvSpPr>
          <p:nvPr>
            <p:ph type="body" idx="1"/>
          </p:nvPr>
        </p:nvSpPr>
        <p:spPr>
          <a:noFill/>
        </p:spPr>
        <p:txBody>
          <a:bodyPr/>
          <a:lstStyle/>
          <a:p>
            <a:r>
              <a:rPr lang="en-US" altLang="zh-CN" dirty="0">
                <a:ea typeface="PMingLiU" panose="02020500000000000000" pitchFamily="18" charset="-120"/>
              </a:rPr>
              <a:t>PPDR</a:t>
            </a:r>
            <a:r>
              <a:rPr lang="zh-CN" altLang="en-US" dirty="0">
                <a:ea typeface="PMingLiU" panose="02020500000000000000" pitchFamily="18" charset="-120"/>
              </a:rPr>
              <a:t>（</a:t>
            </a:r>
            <a:r>
              <a:rPr lang="en-US" altLang="zh-CN" dirty="0">
                <a:ea typeface="PMingLiU" panose="02020500000000000000" pitchFamily="18" charset="-120"/>
              </a:rPr>
              <a:t>P2DR</a:t>
            </a:r>
            <a:r>
              <a:rPr lang="zh-CN" altLang="en-US" dirty="0">
                <a:ea typeface="PMingLiU" panose="02020500000000000000" pitchFamily="18" charset="-120"/>
              </a:rPr>
              <a:t>）：</a:t>
            </a:r>
            <a:endParaRPr lang="en-US" altLang="zh-CN" dirty="0">
              <a:ea typeface="PMingLiU" panose="02020500000000000000" pitchFamily="18" charset="-120"/>
            </a:endParaRPr>
          </a:p>
          <a:p>
            <a:r>
              <a:rPr lang="zh-CN" altLang="en-US" dirty="0">
                <a:ea typeface="PMingLiU" panose="02020500000000000000" pitchFamily="18" charset="-120"/>
              </a:rPr>
              <a:t>任何一个网络，需要购买相应硬件和软件来部署安全</a:t>
            </a:r>
            <a:r>
              <a:rPr lang="zh-CN" altLang="en-US" b="1" dirty="0">
                <a:ea typeface="PMingLiU" panose="02020500000000000000" pitchFamily="18" charset="-120"/>
              </a:rPr>
              <a:t>策略；</a:t>
            </a:r>
            <a:endParaRPr lang="en-US" altLang="zh-CN" b="1" dirty="0">
              <a:ea typeface="PMingLiU" panose="02020500000000000000" pitchFamily="18" charset="-120"/>
            </a:endParaRPr>
          </a:p>
          <a:p>
            <a:r>
              <a:rPr lang="zh-CN" altLang="en-US" sz="1200" kern="1200" dirty="0">
                <a:solidFill>
                  <a:schemeClr val="tx1"/>
                </a:solidFill>
                <a:latin typeface="Arial" panose="020B0604020202020204" pitchFamily="34" charset="0"/>
                <a:ea typeface="PMingLiU" panose="02020500000000000000" pitchFamily="18" charset="-120"/>
                <a:cs typeface="+mn-cs"/>
              </a:rPr>
              <a:t>实现防护；</a:t>
            </a:r>
            <a:endParaRPr lang="en-US" altLang="zh-CN" sz="1200" kern="1200" dirty="0">
              <a:solidFill>
                <a:schemeClr val="tx1"/>
              </a:solidFill>
              <a:latin typeface="Arial" panose="020B0604020202020204" pitchFamily="34" charset="0"/>
              <a:ea typeface="PMingLiU" panose="02020500000000000000" pitchFamily="18" charset="-120"/>
              <a:cs typeface="+mn-cs"/>
            </a:endParaRPr>
          </a:p>
          <a:p>
            <a:r>
              <a:rPr lang="zh-CN" altLang="en-US" sz="1200" kern="1200">
                <a:solidFill>
                  <a:schemeClr val="tx1"/>
                </a:solidFill>
                <a:latin typeface="Arial" panose="020B0604020202020204" pitchFamily="34" charset="0"/>
                <a:ea typeface="PMingLiU" panose="02020500000000000000" pitchFamily="18" charset="-120"/>
                <a:cs typeface="+mn-cs"/>
              </a:rPr>
              <a:t>检测</a:t>
            </a:r>
            <a:endParaRPr lang="en-US" altLang="zh-CN" sz="1200" kern="1200" dirty="0">
              <a:solidFill>
                <a:schemeClr val="tx1"/>
              </a:solidFill>
              <a:latin typeface="Arial" panose="020B0604020202020204" pitchFamily="34" charset="0"/>
              <a:ea typeface="PMingLiU" panose="02020500000000000000" pitchFamily="18" charset="-120"/>
              <a:cs typeface="+mn-cs"/>
            </a:endParaRPr>
          </a:p>
        </p:txBody>
      </p:sp>
      <p:sp>
        <p:nvSpPr>
          <p:cNvPr id="65540" name="灯片编号占位符 3"/>
          <p:cNvSpPr>
            <a:spLocks noGrp="1"/>
          </p:cNvSpPr>
          <p:nvPr>
            <p:ph type="sldNum" sz="quarter" idx="5"/>
          </p:nvPr>
        </p:nvSpPr>
        <p:spPr>
          <a:noFill/>
        </p:spPr>
        <p:txBody>
          <a:bodyPr/>
          <a:lstStyle/>
          <a:p>
            <a:fld id="{D93FD1D2-55C7-4F6F-AC55-2ED01844EF22}" type="slidenum">
              <a:rPr lang="en-US" altLang="zh-CN" smtClean="0">
                <a:ea typeface="PMingLiU" panose="02020500000000000000" pitchFamily="18" charset="-120"/>
              </a:rPr>
              <a:pPr/>
              <a:t>1</a:t>
            </a:fld>
            <a:endParaRPr lang="en-US" altLang="zh-CN">
              <a:ea typeface="PMingLiU" panose="02020500000000000000" pitchFamily="18" charset="-12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13</a:t>
            </a:fld>
            <a:endParaRPr lang="zh-CN" altLang="en-US"/>
          </a:p>
        </p:txBody>
      </p:sp>
    </p:spTree>
    <p:extLst>
      <p:ext uri="{BB962C8B-B14F-4D97-AF65-F5344CB8AC3E}">
        <p14:creationId xmlns:p14="http://schemas.microsoft.com/office/powerpoint/2010/main" val="2309507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Rot="1" noChangeAspect="1" noChangeArrowheads="1" noTextEdit="1"/>
          </p:cNvSpPr>
          <p:nvPr>
            <p:ph type="sldImg"/>
          </p:nvPr>
        </p:nvSpPr>
        <p:spPr>
          <a:ln/>
        </p:spPr>
      </p:sp>
      <p:sp>
        <p:nvSpPr>
          <p:cNvPr id="542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r>
              <a:rPr lang="zh-CN" altLang="en-US" dirty="0">
                <a:latin typeface="华文细黑" panose="02010600040101010101" pitchFamily="2" charset="-122"/>
              </a:rPr>
              <a:t>设备破坏攻击一般不会容易造成信息的泄密，但通常会造成网络通信服务的中断，通常是一种暴力的攻击手段。</a:t>
            </a:r>
          </a:p>
          <a:p>
            <a:pPr marL="179388" indent="-179388"/>
            <a:r>
              <a:rPr lang="zh-CN" altLang="en-US" dirty="0">
                <a:latin typeface="华文细黑" panose="02010600040101010101" pitchFamily="2" charset="-122"/>
              </a:rPr>
              <a:t>在日益强调网络服务的高可靠性的今天，设备破坏攻击是需要重点关注的。当然即使不是人为的故意破坏，针对各种自然条件下的物理损坏也是需要考虑的，比如中美海底通信光缆的被渔船挂断事故，台湾地震导致的海底光缆中断事故等。</a:t>
            </a:r>
          </a:p>
        </p:txBody>
      </p:sp>
      <p:sp>
        <p:nvSpPr>
          <p:cNvPr id="54276"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8739CB8B-D148-4938-A068-6DA766FEB2AB}" type="slidenum">
              <a:rPr lang="zh-CN" altLang="en-US" sz="1000">
                <a:ea typeface="宋体" panose="02010600030101010101" pitchFamily="2" charset="-122"/>
              </a:rPr>
              <a:pPr algn="l" eaLnBrk="1" fontAlgn="t" hangingPunct="1">
                <a:lnSpc>
                  <a:spcPct val="100000"/>
                </a:lnSpc>
                <a:spcAft>
                  <a:spcPct val="0"/>
                </a:spcAft>
                <a:buSzTx/>
                <a:buFontTx/>
                <a:buNone/>
              </a:pPr>
              <a:t>14</a:t>
            </a:fld>
            <a:endParaRPr lang="en-US" altLang="zh-CN" sz="1000">
              <a:ea typeface="宋体" panose="02010600030101010101" pitchFamily="2" charset="-122"/>
            </a:endParaRPr>
          </a:p>
        </p:txBody>
      </p:sp>
    </p:spTree>
    <p:extLst>
      <p:ext uri="{BB962C8B-B14F-4D97-AF65-F5344CB8AC3E}">
        <p14:creationId xmlns:p14="http://schemas.microsoft.com/office/powerpoint/2010/main" val="35064442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r>
              <a:rPr lang="zh-CN" altLang="en-US" dirty="0">
                <a:latin typeface="华文细黑" panose="02010600040101010101" pitchFamily="2" charset="-122"/>
              </a:rPr>
              <a:t>前面讲到</a:t>
            </a:r>
            <a:r>
              <a:rPr lang="en-US" altLang="zh-CN" dirty="0">
                <a:latin typeface="华文细黑" panose="02010600040101010101" pitchFamily="2" charset="-122"/>
              </a:rPr>
              <a:t>MAC</a:t>
            </a:r>
            <a:r>
              <a:rPr lang="zh-CN" altLang="en-US" dirty="0">
                <a:latin typeface="华文细黑" panose="02010600040101010101" pitchFamily="2" charset="-122"/>
              </a:rPr>
              <a:t>泛洪，使用这个方法会为网络带来大量垃圾数据报文，对于监听者来说也不是什么好事，很容易被发现，而且设计了端口保护的交换机可能会在超负荷时强行关闭所有端口造成网络中断。所以现在攻击者都偏向于使用地址解析协议</a:t>
            </a:r>
            <a:r>
              <a:rPr lang="en-US" altLang="zh-CN" dirty="0">
                <a:latin typeface="华文细黑" panose="02010600040101010101" pitchFamily="2" charset="-122"/>
              </a:rPr>
              <a:t>ARP</a:t>
            </a:r>
            <a:r>
              <a:rPr lang="zh-CN" altLang="en-US" dirty="0">
                <a:latin typeface="华文细黑" panose="02010600040101010101" pitchFamily="2" charset="-122"/>
              </a:rPr>
              <a:t>进行的欺骗性攻击。</a:t>
            </a:r>
            <a:endParaRPr lang="en-US" altLang="zh-CN" dirty="0">
              <a:latin typeface="华文细黑" panose="02010600040101010101" pitchFamily="2" charset="-122"/>
            </a:endParaRPr>
          </a:p>
          <a:p>
            <a:pPr marL="179388" indent="-179388"/>
            <a:r>
              <a:rPr lang="en-US" altLang="zh-CN" dirty="0"/>
              <a:t>ARP</a:t>
            </a:r>
            <a:r>
              <a:rPr lang="zh-CN" altLang="en-US" dirty="0"/>
              <a:t>实现机制只考虑业务的正常交互，对非正常业务交互或恶意行为不做任何验证。比如当主机收到</a:t>
            </a:r>
            <a:r>
              <a:rPr lang="en-US" altLang="zh-CN" dirty="0"/>
              <a:t>ARP</a:t>
            </a:r>
            <a:r>
              <a:rPr lang="zh-CN" altLang="en-US" dirty="0"/>
              <a:t>响应包后，它并不会去验证自己是否发送过这个</a:t>
            </a:r>
            <a:r>
              <a:rPr lang="en-US" altLang="zh-CN" dirty="0"/>
              <a:t>ARP</a:t>
            </a:r>
            <a:r>
              <a:rPr lang="zh-CN" altLang="en-US" dirty="0"/>
              <a:t>请求，而是直接将应答包里的</a:t>
            </a:r>
            <a:r>
              <a:rPr lang="en-US" altLang="zh-CN" dirty="0"/>
              <a:t>MAC</a:t>
            </a:r>
            <a:r>
              <a:rPr lang="zh-CN" altLang="en-US" dirty="0"/>
              <a:t>地址与</a:t>
            </a:r>
            <a:r>
              <a:rPr lang="en-US" altLang="zh-CN" dirty="0"/>
              <a:t>IP</a:t>
            </a:r>
            <a:r>
              <a:rPr lang="zh-CN" altLang="en-US" dirty="0"/>
              <a:t>对应的关系替换掉原有的</a:t>
            </a:r>
            <a:r>
              <a:rPr lang="en-US" altLang="zh-CN" dirty="0"/>
              <a:t>ARP</a:t>
            </a:r>
            <a:r>
              <a:rPr lang="zh-CN" altLang="en-US" dirty="0"/>
              <a:t>缓存表。</a:t>
            </a:r>
          </a:p>
          <a:p>
            <a:pPr marL="179388" indent="-179388"/>
            <a:r>
              <a:rPr lang="zh-CN" altLang="de-DE" dirty="0">
                <a:latin typeface="华文细黑" panose="02010600040101010101" pitchFamily="2" charset="-122"/>
              </a:rPr>
              <a:t>在网络监听过程中，攻击者抢先合法主机</a:t>
            </a:r>
            <a:r>
              <a:rPr lang="de-DE" altLang="zh-CN" dirty="0">
                <a:latin typeface="华文细黑" panose="02010600040101010101" pitchFamily="2" charset="-122"/>
              </a:rPr>
              <a:t>B</a:t>
            </a:r>
            <a:r>
              <a:rPr lang="zh-CN" altLang="de-DE" dirty="0">
                <a:latin typeface="华文细黑" panose="02010600040101010101" pitchFamily="2" charset="-122"/>
              </a:rPr>
              <a:t>应答主机</a:t>
            </a:r>
            <a:r>
              <a:rPr lang="de-DE" altLang="zh-CN" dirty="0">
                <a:latin typeface="华文细黑" panose="02010600040101010101" pitchFamily="2" charset="-122"/>
              </a:rPr>
              <a:t>A</a:t>
            </a:r>
            <a:r>
              <a:rPr lang="zh-CN" altLang="de-DE" dirty="0">
                <a:latin typeface="华文细黑" panose="02010600040101010101" pitchFamily="2" charset="-122"/>
              </a:rPr>
              <a:t>发起的</a:t>
            </a:r>
            <a:r>
              <a:rPr lang="de-DE" altLang="zh-CN" dirty="0">
                <a:latin typeface="华文细黑" panose="02010600040101010101" pitchFamily="2" charset="-122"/>
              </a:rPr>
              <a:t>ARP</a:t>
            </a:r>
            <a:r>
              <a:rPr lang="zh-CN" altLang="de-DE" dirty="0">
                <a:latin typeface="华文细黑" panose="02010600040101010101" pitchFamily="2" charset="-122"/>
              </a:rPr>
              <a:t>请求；主机</a:t>
            </a:r>
            <a:r>
              <a:rPr lang="de-DE" altLang="zh-CN" dirty="0">
                <a:latin typeface="华文细黑" panose="02010600040101010101" pitchFamily="2" charset="-122"/>
              </a:rPr>
              <a:t>A</a:t>
            </a:r>
            <a:r>
              <a:rPr lang="zh-CN" altLang="de-DE" dirty="0">
                <a:latin typeface="华文细黑" panose="02010600040101010101" pitchFamily="2" charset="-122"/>
              </a:rPr>
              <a:t>被误导建立一个错误的映射并保存一段时间，在这段时间内，主机</a:t>
            </a:r>
            <a:r>
              <a:rPr lang="de-DE" altLang="zh-CN" dirty="0">
                <a:latin typeface="华文细黑" panose="02010600040101010101" pitchFamily="2" charset="-122"/>
              </a:rPr>
              <a:t>A</a:t>
            </a:r>
            <a:r>
              <a:rPr lang="zh-CN" altLang="de-DE" dirty="0">
                <a:latin typeface="华文细黑" panose="02010600040101010101" pitchFamily="2" charset="-122"/>
              </a:rPr>
              <a:t>发送给主机</a:t>
            </a:r>
            <a:r>
              <a:rPr lang="de-DE" altLang="zh-CN" dirty="0">
                <a:latin typeface="华文细黑" panose="02010600040101010101" pitchFamily="2" charset="-122"/>
              </a:rPr>
              <a:t>B</a:t>
            </a:r>
            <a:r>
              <a:rPr lang="zh-CN" altLang="de-DE" dirty="0">
                <a:latin typeface="华文细黑" panose="02010600040101010101" pitchFamily="2" charset="-122"/>
              </a:rPr>
              <a:t>的信息被误导致攻击者。如果攻击者持续抢先应答</a:t>
            </a:r>
            <a:r>
              <a:rPr lang="de-DE" altLang="zh-CN" dirty="0">
                <a:latin typeface="华文细黑" panose="02010600040101010101" pitchFamily="2" charset="-122"/>
              </a:rPr>
              <a:t>ARP</a:t>
            </a:r>
            <a:r>
              <a:rPr lang="zh-CN" altLang="de-DE" dirty="0">
                <a:latin typeface="华文细黑" panose="02010600040101010101" pitchFamily="2" charset="-122"/>
              </a:rPr>
              <a:t>请求，数据流就可能被一直误导下去。如果攻击者模拟网络出口路由器发动</a:t>
            </a:r>
            <a:r>
              <a:rPr lang="de-DE" altLang="zh-CN" dirty="0">
                <a:latin typeface="华文细黑" panose="02010600040101010101" pitchFamily="2" charset="-122"/>
              </a:rPr>
              <a:t>ARP</a:t>
            </a:r>
            <a:r>
              <a:rPr lang="zh-CN" altLang="de-DE" dirty="0">
                <a:latin typeface="华文细黑" panose="02010600040101010101" pitchFamily="2" charset="-122"/>
              </a:rPr>
              <a:t>攻击，内部网络的所有出口信息都将被接管。如果攻击者将出口路由器</a:t>
            </a:r>
            <a:r>
              <a:rPr lang="de-DE" altLang="zh-CN" dirty="0">
                <a:latin typeface="华文细黑" panose="02010600040101010101" pitchFamily="2" charset="-122"/>
              </a:rPr>
              <a:t>IP</a:t>
            </a:r>
            <a:r>
              <a:rPr lang="zh-CN" altLang="de-DE" dirty="0">
                <a:latin typeface="华文细黑" panose="02010600040101010101" pitchFamily="2" charset="-122"/>
              </a:rPr>
              <a:t>和一个不存在的</a:t>
            </a:r>
            <a:r>
              <a:rPr lang="de-DE" altLang="zh-CN" dirty="0">
                <a:latin typeface="华文细黑" panose="02010600040101010101" pitchFamily="2" charset="-122"/>
              </a:rPr>
              <a:t>MAC</a:t>
            </a:r>
            <a:r>
              <a:rPr lang="zh-CN" altLang="de-DE" dirty="0">
                <a:latin typeface="华文细黑" panose="02010600040101010101" pitchFamily="2" charset="-122"/>
              </a:rPr>
              <a:t>地址进行映射，即可以导致发送方受到拒绝服务的攻击。</a:t>
            </a:r>
            <a:endParaRPr lang="en-US" altLang="zh-CN" dirty="0">
              <a:latin typeface="华文细黑" panose="02010600040101010101" pitchFamily="2" charset="-122"/>
            </a:endParaRPr>
          </a:p>
          <a:p>
            <a:pPr marL="179388" indent="-179388"/>
            <a:r>
              <a:rPr lang="en-US" altLang="zh-CN" dirty="0"/>
              <a:t>ARP</a:t>
            </a:r>
            <a:r>
              <a:rPr lang="zh-CN" altLang="en-US" dirty="0"/>
              <a:t>欺骗不仅仅可以通过</a:t>
            </a:r>
            <a:r>
              <a:rPr lang="en-US" altLang="zh-CN" dirty="0"/>
              <a:t>ARP</a:t>
            </a:r>
            <a:r>
              <a:rPr lang="zh-CN" altLang="en-US" dirty="0"/>
              <a:t>请求来实现，通过</a:t>
            </a:r>
            <a:r>
              <a:rPr lang="en-US" altLang="zh-CN" dirty="0"/>
              <a:t>ARP</a:t>
            </a:r>
            <a:r>
              <a:rPr lang="zh-CN" altLang="en-US" dirty="0"/>
              <a:t>响应也可以实现。</a:t>
            </a:r>
            <a:endParaRPr lang="en-US" altLang="zh-CN" dirty="0"/>
          </a:p>
          <a:p>
            <a:pPr marL="179388" indent="-179388"/>
            <a:endParaRPr lang="en-US" altLang="zh-CN" dirty="0">
              <a:latin typeface="华文细黑" panose="02010600040101010101" pitchFamily="2" charset="-122"/>
            </a:endParaRPr>
          </a:p>
          <a:p>
            <a:pPr marL="179388" indent="-179388"/>
            <a:endParaRPr lang="en-US" altLang="zh-CN" dirty="0">
              <a:latin typeface="华文细黑" panose="02010600040101010101" pitchFamily="2" charset="-122"/>
            </a:endParaRPr>
          </a:p>
          <a:p>
            <a:pPr marL="179388" indent="-179388"/>
            <a:r>
              <a:rPr lang="zh-CN" altLang="en-US" dirty="0">
                <a:latin typeface="华文细黑" panose="02010600040101010101" pitchFamily="2" charset="-122"/>
              </a:rPr>
              <a:t>防范：</a:t>
            </a:r>
            <a:endParaRPr lang="en-US" altLang="zh-CN" dirty="0">
              <a:latin typeface="华文细黑" panose="02010600040101010101" pitchFamily="2" charset="-122"/>
            </a:endParaRPr>
          </a:p>
          <a:p>
            <a:pPr marL="179388" indent="-179388"/>
            <a:r>
              <a:rPr lang="zh-CN" altLang="en-US" dirty="0">
                <a:latin typeface="华文细黑" panose="02010600040101010101" pitchFamily="2" charset="-122"/>
              </a:rPr>
              <a:t>静态绑定关键主机的</a:t>
            </a:r>
            <a:r>
              <a:rPr lang="en-US" altLang="zh-CN" dirty="0">
                <a:latin typeface="华文细黑" panose="02010600040101010101" pitchFamily="2" charset="-122"/>
              </a:rPr>
              <a:t>IP</a:t>
            </a:r>
            <a:r>
              <a:rPr lang="zh-CN" altLang="en-US" dirty="0">
                <a:latin typeface="华文细黑" panose="02010600040101010101" pitchFamily="2" charset="-122"/>
              </a:rPr>
              <a:t>地址与</a:t>
            </a:r>
            <a:r>
              <a:rPr lang="en-US" altLang="zh-CN" dirty="0">
                <a:latin typeface="华文细黑" panose="02010600040101010101" pitchFamily="2" charset="-122"/>
              </a:rPr>
              <a:t>MAC</a:t>
            </a:r>
            <a:r>
              <a:rPr lang="zh-CN" altLang="en-US" dirty="0">
                <a:latin typeface="华文细黑" panose="02010600040101010101" pitchFamily="2" charset="-122"/>
              </a:rPr>
              <a:t>地址映射关系</a:t>
            </a:r>
          </a:p>
          <a:p>
            <a:pPr marL="636588" lvl="1" indent="-179388"/>
            <a:r>
              <a:rPr lang="zh-CN" altLang="en-US" dirty="0">
                <a:latin typeface="华文细黑" panose="02010600040101010101" pitchFamily="2" charset="-122"/>
              </a:rPr>
              <a:t>网关</a:t>
            </a:r>
            <a:r>
              <a:rPr lang="en-US" altLang="zh-CN" dirty="0">
                <a:latin typeface="华文细黑" panose="02010600040101010101" pitchFamily="2" charset="-122"/>
              </a:rPr>
              <a:t>/</a:t>
            </a:r>
            <a:r>
              <a:rPr lang="zh-CN" altLang="en-US" dirty="0">
                <a:latin typeface="华文细黑" panose="02010600040101010101" pitchFamily="2" charset="-122"/>
              </a:rPr>
              <a:t>关键服务器</a:t>
            </a:r>
          </a:p>
          <a:p>
            <a:pPr marL="636588" lvl="1" indent="-179388"/>
            <a:r>
              <a:rPr lang="en-US" altLang="zh-CN" dirty="0">
                <a:latin typeface="华文细黑" panose="02010600040101010101" pitchFamily="2" charset="-122"/>
              </a:rPr>
              <a:t>"</a:t>
            </a:r>
            <a:r>
              <a:rPr lang="en-US" altLang="zh-CN" dirty="0" err="1">
                <a:latin typeface="华文细黑" panose="02010600040101010101" pitchFamily="2" charset="-122"/>
              </a:rPr>
              <a:t>arp</a:t>
            </a:r>
            <a:r>
              <a:rPr lang="en-US" altLang="zh-CN" dirty="0">
                <a:latin typeface="华文细黑" panose="02010600040101010101" pitchFamily="2" charset="-122"/>
              </a:rPr>
              <a:t> -s IP</a:t>
            </a:r>
            <a:r>
              <a:rPr lang="zh-CN" altLang="en-US" dirty="0">
                <a:latin typeface="华文细黑" panose="02010600040101010101" pitchFamily="2" charset="-122"/>
              </a:rPr>
              <a:t>地址 </a:t>
            </a:r>
            <a:r>
              <a:rPr lang="en-US" altLang="zh-CN" dirty="0">
                <a:latin typeface="华文细黑" panose="02010600040101010101" pitchFamily="2" charset="-122"/>
              </a:rPr>
              <a:t>MAC</a:t>
            </a:r>
            <a:r>
              <a:rPr lang="zh-CN" altLang="en-US" dirty="0">
                <a:latin typeface="华文细黑" panose="02010600040101010101" pitchFamily="2" charset="-122"/>
              </a:rPr>
              <a:t>地址 类型</a:t>
            </a:r>
            <a:r>
              <a:rPr lang="en-US" altLang="zh-CN" dirty="0">
                <a:latin typeface="华文细黑" panose="02010600040101010101" pitchFamily="2" charset="-122"/>
              </a:rPr>
              <a:t>"</a:t>
            </a:r>
          </a:p>
          <a:p>
            <a:pPr marL="179388" indent="-179388"/>
            <a:r>
              <a:rPr lang="zh-CN" altLang="en-US" dirty="0">
                <a:latin typeface="华文细黑" panose="02010600040101010101" pitchFamily="2" charset="-122"/>
              </a:rPr>
              <a:t>使用</a:t>
            </a:r>
            <a:r>
              <a:rPr lang="en-US" altLang="zh-CN" dirty="0">
                <a:latin typeface="华文细黑" panose="02010600040101010101" pitchFamily="2" charset="-122"/>
              </a:rPr>
              <a:t>VLAN</a:t>
            </a:r>
            <a:r>
              <a:rPr lang="zh-CN" altLang="en-US" dirty="0">
                <a:latin typeface="华文细黑" panose="02010600040101010101" pitchFamily="2" charset="-122"/>
              </a:rPr>
              <a:t>虚拟子网细分网络拓扑</a:t>
            </a:r>
          </a:p>
          <a:p>
            <a:pPr marL="179388" indent="-179388"/>
            <a:r>
              <a:rPr lang="zh-CN" altLang="en-US" dirty="0">
                <a:latin typeface="华文细黑" panose="02010600040101010101" pitchFamily="2" charset="-122"/>
              </a:rPr>
              <a:t>加密传输数据以降低</a:t>
            </a:r>
            <a:r>
              <a:rPr lang="en-US" altLang="zh-CN" dirty="0">
                <a:latin typeface="华文细黑" panose="02010600040101010101" pitchFamily="2" charset="-122"/>
              </a:rPr>
              <a:t>ARP</a:t>
            </a:r>
            <a:r>
              <a:rPr lang="zh-CN" altLang="en-US" dirty="0">
                <a:latin typeface="华文细黑" panose="02010600040101010101" pitchFamily="2" charset="-122"/>
              </a:rPr>
              <a:t>欺骗攻击的危害后果</a:t>
            </a:r>
          </a:p>
          <a:p>
            <a:pPr marL="179388" indent="-179388"/>
            <a:r>
              <a:rPr lang="zh-CN" altLang="en-US" dirty="0">
                <a:latin typeface="华文细黑" panose="02010600040101010101" pitchFamily="2" charset="-122"/>
              </a:rPr>
              <a:t>使用相应的</a:t>
            </a:r>
            <a:r>
              <a:rPr lang="en-US" altLang="zh-CN" dirty="0">
                <a:latin typeface="华文细黑" panose="02010600040101010101" pitchFamily="2" charset="-122"/>
              </a:rPr>
              <a:t>ARP</a:t>
            </a:r>
            <a:r>
              <a:rPr lang="zh-CN" altLang="en-US" dirty="0">
                <a:latin typeface="华文细黑" panose="02010600040101010101" pitchFamily="2" charset="-122"/>
              </a:rPr>
              <a:t>防范工具</a:t>
            </a:r>
            <a:r>
              <a:rPr lang="en-US" altLang="zh-CN" dirty="0">
                <a:latin typeface="华文细黑" panose="02010600040101010101" pitchFamily="2" charset="-122"/>
              </a:rPr>
              <a:t>: ARP</a:t>
            </a:r>
            <a:r>
              <a:rPr lang="zh-CN" altLang="en-US" dirty="0">
                <a:latin typeface="华文细黑" panose="02010600040101010101" pitchFamily="2" charset="-122"/>
              </a:rPr>
              <a:t>防火墙</a:t>
            </a:r>
          </a:p>
          <a:p>
            <a:pPr marL="636588" lvl="1" indent="-179388"/>
            <a:r>
              <a:rPr lang="zh-CN" altLang="en-US" dirty="0">
                <a:latin typeface="华文细黑" panose="02010600040101010101" pitchFamily="2" charset="-122"/>
              </a:rPr>
              <a:t>探测出网络中欺骗的</a:t>
            </a:r>
            <a:r>
              <a:rPr lang="en-US" altLang="zh-CN" dirty="0">
                <a:latin typeface="华文细黑" panose="02010600040101010101" pitchFamily="2" charset="-122"/>
              </a:rPr>
              <a:t>ARP</a:t>
            </a:r>
            <a:r>
              <a:rPr lang="zh-CN" altLang="en-US" dirty="0">
                <a:latin typeface="华文细黑" panose="02010600040101010101" pitchFamily="2" charset="-122"/>
              </a:rPr>
              <a:t>包</a:t>
            </a:r>
          </a:p>
          <a:p>
            <a:pPr marL="636588" lvl="1" indent="-179388"/>
            <a:r>
              <a:rPr lang="zh-CN" altLang="en-US" dirty="0">
                <a:latin typeface="华文细黑" panose="02010600040101010101" pitchFamily="2" charset="-122"/>
              </a:rPr>
              <a:t>并保护主机的</a:t>
            </a:r>
            <a:r>
              <a:rPr lang="en-US" altLang="zh-CN" dirty="0">
                <a:latin typeface="华文细黑" panose="02010600040101010101" pitchFamily="2" charset="-122"/>
              </a:rPr>
              <a:t>ARP</a:t>
            </a:r>
            <a:r>
              <a:rPr lang="zh-CN" altLang="en-US" dirty="0">
                <a:latin typeface="华文细黑" panose="02010600040101010101" pitchFamily="2" charset="-122"/>
              </a:rPr>
              <a:t>缓存不受欺骗</a:t>
            </a:r>
            <a:endParaRPr lang="en-US" altLang="zh-CN" dirty="0">
              <a:latin typeface="华文细黑" panose="02010600040101010101" pitchFamily="2" charset="-122"/>
            </a:endParaRPr>
          </a:p>
        </p:txBody>
      </p:sp>
      <p:sp>
        <p:nvSpPr>
          <p:cNvPr id="62468"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FA28C046-2764-49E2-BED3-EF53A3966D81}" type="slidenum">
              <a:rPr lang="zh-CN" altLang="en-US" sz="1000">
                <a:ea typeface="宋体" panose="02010600030101010101" pitchFamily="2" charset="-122"/>
              </a:rPr>
              <a:pPr algn="l" eaLnBrk="1" fontAlgn="t" hangingPunct="1">
                <a:lnSpc>
                  <a:spcPct val="100000"/>
                </a:lnSpc>
                <a:spcAft>
                  <a:spcPct val="0"/>
                </a:spcAft>
                <a:buSzTx/>
                <a:buFontTx/>
                <a:buNone/>
              </a:pPr>
              <a:t>15</a:t>
            </a:fld>
            <a:endParaRPr lang="en-US" altLang="zh-CN" sz="1000">
              <a:ea typeface="宋体" panose="02010600030101010101" pitchFamily="2" charset="-122"/>
            </a:endParaRPr>
          </a:p>
        </p:txBody>
      </p:sp>
    </p:spTree>
    <p:extLst>
      <p:ext uri="{BB962C8B-B14F-4D97-AF65-F5344CB8AC3E}">
        <p14:creationId xmlns:p14="http://schemas.microsoft.com/office/powerpoint/2010/main" val="8584424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ln/>
        </p:spPr>
        <p:txBody>
          <a:bodyPr/>
          <a:lstStyle/>
          <a:p>
            <a:pPr marL="0" indent="177800">
              <a:defRPr/>
            </a:pPr>
            <a:r>
              <a:rPr lang="en-US" altLang="zh-CN" dirty="0">
                <a:latin typeface="华文细黑" pitchFamily="2" charset="-122"/>
              </a:rPr>
              <a:t>ICMP</a:t>
            </a:r>
            <a:r>
              <a:rPr lang="zh-CN" altLang="en-US" dirty="0">
                <a:latin typeface="华文细黑" pitchFamily="2" charset="-122"/>
              </a:rPr>
              <a:t>重定向攻击</a:t>
            </a:r>
          </a:p>
          <a:p>
            <a:pPr marL="540000" lvl="1" indent="-180000">
              <a:defRPr/>
            </a:pPr>
            <a:r>
              <a:rPr lang="en-US" altLang="zh-CN" dirty="0"/>
              <a:t>ICMP</a:t>
            </a:r>
            <a:r>
              <a:rPr lang="zh-CN" altLang="en-US" dirty="0"/>
              <a:t>重定向报文是</a:t>
            </a:r>
            <a:r>
              <a:rPr lang="en-US" altLang="zh-CN" dirty="0"/>
              <a:t>ICMP</a:t>
            </a:r>
            <a:r>
              <a:rPr lang="zh-CN" altLang="en-US" dirty="0"/>
              <a:t>控制报文中的一种。在特定的情况下，当路由器检测到一台机器使用非优化路由的时候，它会向该主机发送一个</a:t>
            </a:r>
            <a:r>
              <a:rPr lang="en-US" altLang="zh-CN" dirty="0"/>
              <a:t>ICMP</a:t>
            </a:r>
            <a:r>
              <a:rPr lang="zh-CN" altLang="en-US" dirty="0"/>
              <a:t>重定向报文，请求主机改变路由，路由器也会把初始数据报向它的目的地转发。</a:t>
            </a:r>
            <a:r>
              <a:rPr lang="en-US" altLang="zh-CN" dirty="0"/>
              <a:t>ICMP</a:t>
            </a:r>
            <a:r>
              <a:rPr lang="zh-CN" altLang="en-US" dirty="0"/>
              <a:t>虽然不是路由协议，但是有时它也可以指导数据包的流向（使数据流向正确的网关）。</a:t>
            </a:r>
            <a:r>
              <a:rPr lang="en-US" altLang="zh-CN" dirty="0"/>
              <a:t>ICMP</a:t>
            </a:r>
            <a:r>
              <a:rPr lang="zh-CN" altLang="en-US" dirty="0"/>
              <a:t>协议通过</a:t>
            </a:r>
            <a:r>
              <a:rPr lang="en-US" altLang="zh-CN" dirty="0"/>
              <a:t>ICMP</a:t>
            </a:r>
            <a:r>
              <a:rPr lang="zh-CN" altLang="en-US" dirty="0"/>
              <a:t>重定向数据包（类型</a:t>
            </a:r>
            <a:r>
              <a:rPr lang="en-US" altLang="zh-CN" dirty="0"/>
              <a:t>5</a:t>
            </a:r>
            <a:r>
              <a:rPr lang="zh-CN" altLang="en-US" dirty="0"/>
              <a:t>、代码</a:t>
            </a:r>
            <a:r>
              <a:rPr lang="en-US" altLang="zh-CN" dirty="0"/>
              <a:t>0</a:t>
            </a:r>
            <a:r>
              <a:rPr lang="zh-CN" altLang="en-US" dirty="0"/>
              <a:t>：网络重定向）达到这个目的。</a:t>
            </a:r>
          </a:p>
          <a:p>
            <a:pPr marL="360363" lvl="1" indent="266700">
              <a:defRPr/>
            </a:pPr>
            <a:r>
              <a:rPr lang="en-US" altLang="zh-CN" dirty="0">
                <a:latin typeface="华文细黑" pitchFamily="2" charset="-122"/>
              </a:rPr>
              <a:t>ICMP</a:t>
            </a:r>
            <a:r>
              <a:rPr lang="zh-CN" altLang="en-US" dirty="0">
                <a:latin typeface="华文细黑" pitchFamily="2" charset="-122"/>
              </a:rPr>
              <a:t>重定向攻击是攻击机主动向受害人主机发送</a:t>
            </a:r>
            <a:r>
              <a:rPr lang="en-US" altLang="zh-CN" dirty="0">
                <a:latin typeface="华文细黑" pitchFamily="2" charset="-122"/>
              </a:rPr>
              <a:t>ICMP</a:t>
            </a:r>
            <a:r>
              <a:rPr lang="zh-CN" altLang="en-US" dirty="0">
                <a:latin typeface="华文细黑" pitchFamily="2" charset="-122"/>
              </a:rPr>
              <a:t>重定向数据包，使受害人主机数据包发送到不正确的网关，达到攻击的目的。</a:t>
            </a:r>
            <a:r>
              <a:rPr lang="en-US" altLang="zh-CN" dirty="0">
                <a:latin typeface="华文细黑" pitchFamily="2" charset="-122"/>
              </a:rPr>
              <a:t>ICMP</a:t>
            </a:r>
            <a:r>
              <a:rPr lang="zh-CN" altLang="en-US" dirty="0">
                <a:latin typeface="华文细黑" pitchFamily="2" charset="-122"/>
              </a:rPr>
              <a:t>重定向攻击既可以从局域网内发起，也可以从广域网上发起。</a:t>
            </a:r>
            <a:endParaRPr lang="en-US" altLang="zh-CN" dirty="0">
              <a:latin typeface="华文细黑" pitchFamily="2" charset="-122"/>
            </a:endParaRPr>
          </a:p>
          <a:p>
            <a:pPr marL="360363" lvl="1" indent="266700">
              <a:defRPr/>
            </a:pPr>
            <a:r>
              <a:rPr lang="zh-CN" altLang="en-US" dirty="0">
                <a:latin typeface="华文细黑" pitchFamily="2" charset="-122"/>
              </a:rPr>
              <a:t>针对</a:t>
            </a:r>
            <a:r>
              <a:rPr lang="en-US" altLang="zh-CN" dirty="0">
                <a:latin typeface="华文细黑" pitchFamily="2" charset="-122"/>
              </a:rPr>
              <a:t>ICMP</a:t>
            </a:r>
            <a:r>
              <a:rPr lang="zh-CN" altLang="en-US" dirty="0">
                <a:latin typeface="华文细黑" pitchFamily="2" charset="-122"/>
              </a:rPr>
              <a:t>重定向报文攻击，简单的办法就是通过修改注册表关闭主机的</a:t>
            </a:r>
            <a:r>
              <a:rPr lang="en-US" altLang="zh-CN" dirty="0">
                <a:latin typeface="华文细黑" pitchFamily="2" charset="-122"/>
              </a:rPr>
              <a:t>ICMP</a:t>
            </a:r>
            <a:r>
              <a:rPr lang="zh-CN" altLang="en-US" dirty="0">
                <a:latin typeface="华文细黑" pitchFamily="2" charset="-122"/>
              </a:rPr>
              <a:t>重定向报文处理功能。</a:t>
            </a:r>
            <a:endParaRPr lang="en-US" altLang="zh-CN" dirty="0">
              <a:latin typeface="华文细黑" pitchFamily="2" charset="-122"/>
            </a:endParaRPr>
          </a:p>
          <a:p>
            <a:pPr marL="360363" lvl="1" indent="266700">
              <a:defRPr/>
            </a:pPr>
            <a:endParaRPr lang="zh-CN" altLang="en-US" dirty="0">
              <a:latin typeface="华文细黑" pitchFamily="2" charset="-122"/>
            </a:endParaRPr>
          </a:p>
          <a:p>
            <a:pPr marL="0" indent="177800">
              <a:defRPr/>
            </a:pPr>
            <a:r>
              <a:rPr lang="en-US" altLang="zh-CN" dirty="0">
                <a:latin typeface="华文细黑" pitchFamily="2" charset="-122"/>
              </a:rPr>
              <a:t>ICMP</a:t>
            </a:r>
            <a:r>
              <a:rPr lang="zh-CN" altLang="en-US" dirty="0">
                <a:latin typeface="华文细黑" pitchFamily="2" charset="-122"/>
              </a:rPr>
              <a:t>不可达报文攻击</a:t>
            </a:r>
          </a:p>
          <a:p>
            <a:pPr marL="540000" lvl="1" indent="-180000">
              <a:defRPr/>
            </a:pPr>
            <a:r>
              <a:rPr lang="zh-CN" altLang="en-US" dirty="0">
                <a:latin typeface="华文细黑" pitchFamily="2" charset="-122"/>
              </a:rPr>
              <a:t>不同的系统对</a:t>
            </a:r>
            <a:r>
              <a:rPr lang="en-US" altLang="zh-CN" dirty="0">
                <a:latin typeface="华文细黑" pitchFamily="2" charset="-122"/>
              </a:rPr>
              <a:t>ICMP</a:t>
            </a:r>
            <a:r>
              <a:rPr lang="zh-CN" altLang="en-US" dirty="0">
                <a:latin typeface="华文细黑" pitchFamily="2" charset="-122"/>
              </a:rPr>
              <a:t>不可达报文（类型为</a:t>
            </a:r>
            <a:r>
              <a:rPr lang="en-US" altLang="zh-CN" dirty="0">
                <a:latin typeface="华文细黑" pitchFamily="2" charset="-122"/>
              </a:rPr>
              <a:t>3</a:t>
            </a:r>
            <a:r>
              <a:rPr lang="zh-CN" altLang="en-US" dirty="0">
                <a:latin typeface="华文细黑" pitchFamily="2" charset="-122"/>
              </a:rPr>
              <a:t>）的处理不同，有的系统在收到网络（代码为</a:t>
            </a:r>
            <a:r>
              <a:rPr lang="en-US" altLang="zh-CN" dirty="0">
                <a:latin typeface="华文细黑" pitchFamily="2" charset="-122"/>
              </a:rPr>
              <a:t>0</a:t>
            </a:r>
            <a:r>
              <a:rPr lang="zh-CN" altLang="en-US" dirty="0">
                <a:latin typeface="华文细黑" pitchFamily="2" charset="-122"/>
              </a:rPr>
              <a:t>）或主机（代码为</a:t>
            </a:r>
            <a:r>
              <a:rPr lang="en-US" altLang="zh-CN" dirty="0">
                <a:latin typeface="华文细黑" pitchFamily="2" charset="-122"/>
              </a:rPr>
              <a:t>1</a:t>
            </a:r>
            <a:r>
              <a:rPr lang="zh-CN" altLang="en-US" dirty="0">
                <a:latin typeface="华文细黑" pitchFamily="2" charset="-122"/>
              </a:rPr>
              <a:t>）不可达的</a:t>
            </a:r>
            <a:r>
              <a:rPr lang="en-US" altLang="zh-CN" dirty="0">
                <a:latin typeface="华文细黑" pitchFamily="2" charset="-122"/>
              </a:rPr>
              <a:t>ICMP</a:t>
            </a:r>
            <a:r>
              <a:rPr lang="zh-CN" altLang="en-US" dirty="0">
                <a:latin typeface="华文细黑" pitchFamily="2" charset="-122"/>
              </a:rPr>
              <a:t>报文后，对于后续发往此目的地的报文直接认为不可达，好像切断了目的地与主机的连接，造成攻击。</a:t>
            </a:r>
            <a:endParaRPr lang="en-US" altLang="zh-CN" dirty="0">
              <a:latin typeface="华文细黑" pitchFamily="2" charset="-122"/>
            </a:endParaRPr>
          </a:p>
          <a:p>
            <a:pPr marL="360363" lvl="1" indent="266700">
              <a:defRPr/>
            </a:pPr>
            <a:r>
              <a:rPr lang="zh-CN" altLang="en-US" dirty="0">
                <a:latin typeface="华文细黑" pitchFamily="2" charset="-122"/>
              </a:rPr>
              <a:t>针对</a:t>
            </a:r>
            <a:r>
              <a:rPr lang="en-US" altLang="zh-CN" dirty="0">
                <a:latin typeface="华文细黑" pitchFamily="2" charset="-122"/>
              </a:rPr>
              <a:t>ICMP</a:t>
            </a:r>
            <a:r>
              <a:rPr lang="zh-CN" altLang="en-US" dirty="0">
                <a:latin typeface="华文细黑" pitchFamily="2" charset="-122"/>
              </a:rPr>
              <a:t>不可达攻击，简单的办法就是通过修改注册表关闭主机的</a:t>
            </a:r>
            <a:r>
              <a:rPr lang="en-US" altLang="zh-CN" dirty="0">
                <a:latin typeface="华文细黑" pitchFamily="2" charset="-122"/>
              </a:rPr>
              <a:t>ICMP</a:t>
            </a:r>
            <a:r>
              <a:rPr lang="zh-CN" altLang="en-US" dirty="0">
                <a:latin typeface="华文细黑" pitchFamily="2" charset="-122"/>
              </a:rPr>
              <a:t>不可达报文处理功能。</a:t>
            </a:r>
            <a:endParaRPr lang="en-US" altLang="zh-CN" dirty="0">
              <a:latin typeface="华文细黑" pitchFamily="2" charset="-122"/>
            </a:endParaRPr>
          </a:p>
          <a:p>
            <a:pPr marL="0" indent="177800">
              <a:buFont typeface="Wingdings" panose="05000000000000000000" pitchFamily="2" charset="2"/>
              <a:buNone/>
              <a:defRPr/>
            </a:pPr>
            <a:endParaRPr lang="zh-CN" altLang="en-US" dirty="0">
              <a:latin typeface="华文细黑" pitchFamily="2" charset="-122"/>
            </a:endParaRPr>
          </a:p>
        </p:txBody>
      </p:sp>
      <p:sp>
        <p:nvSpPr>
          <p:cNvPr id="68612"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3798F2F3-21EA-48F5-B592-1425F9BE7DE5}" type="slidenum">
              <a:rPr lang="zh-CN" altLang="en-US" sz="1000">
                <a:ea typeface="宋体" panose="02010600030101010101" pitchFamily="2" charset="-122"/>
              </a:rPr>
              <a:pPr algn="l" eaLnBrk="1" fontAlgn="t" hangingPunct="1">
                <a:lnSpc>
                  <a:spcPct val="100000"/>
                </a:lnSpc>
                <a:spcAft>
                  <a:spcPct val="0"/>
                </a:spcAft>
                <a:buSzTx/>
                <a:buFontTx/>
                <a:buNone/>
              </a:pPr>
              <a:t>16</a:t>
            </a:fld>
            <a:endParaRPr lang="en-US" altLang="zh-CN" sz="1000">
              <a:ea typeface="宋体" panose="02010600030101010101" pitchFamily="2" charset="-122"/>
            </a:endParaRPr>
          </a:p>
        </p:txBody>
      </p:sp>
    </p:spTree>
    <p:extLst>
      <p:ext uri="{BB962C8B-B14F-4D97-AF65-F5344CB8AC3E}">
        <p14:creationId xmlns:p14="http://schemas.microsoft.com/office/powerpoint/2010/main" val="2103468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de-DE" altLang="zh-CN" dirty="0">
                <a:latin typeface="华文细黑" panose="02010600040101010101" pitchFamily="2" charset="-122"/>
              </a:rPr>
              <a:t>SYN FLOODING</a:t>
            </a:r>
            <a:r>
              <a:rPr lang="zh-CN" altLang="de-DE" dirty="0">
                <a:latin typeface="华文细黑" panose="02010600040101010101" pitchFamily="2" charset="-122"/>
              </a:rPr>
              <a:t>攻击</a:t>
            </a:r>
            <a:r>
              <a:rPr lang="zh-CN" altLang="en-US" dirty="0">
                <a:latin typeface="华文细黑" panose="02010600040101010101" pitchFamily="2" charset="-122"/>
              </a:rPr>
              <a:t>特点：</a:t>
            </a:r>
            <a:r>
              <a:rPr lang="zh-CN" altLang="de-DE" dirty="0">
                <a:latin typeface="华文细黑" panose="02010600040101010101" pitchFamily="2" charset="-122"/>
              </a:rPr>
              <a:t> </a:t>
            </a:r>
          </a:p>
          <a:p>
            <a:pPr marL="542925" lvl="2" indent="-184150">
              <a:buSzPct val="60000"/>
              <a:buFont typeface="Wingdings" panose="05000000000000000000" pitchFamily="2" charset="2"/>
              <a:buChar char="p"/>
            </a:pPr>
            <a:r>
              <a:rPr lang="zh-CN" altLang="de-DE" dirty="0">
                <a:latin typeface="华文细黑" panose="02010600040101010101" pitchFamily="2" charset="-122"/>
              </a:rPr>
              <a:t>攻击者用带有</a:t>
            </a:r>
            <a:r>
              <a:rPr lang="de-DE" altLang="zh-CN" dirty="0">
                <a:latin typeface="华文细黑" panose="02010600040101010101" pitchFamily="2" charset="-122"/>
              </a:rPr>
              <a:t>SYN</a:t>
            </a:r>
            <a:r>
              <a:rPr lang="zh-CN" altLang="de-DE" dirty="0">
                <a:latin typeface="华文细黑" panose="02010600040101010101" pitchFamily="2" charset="-122"/>
              </a:rPr>
              <a:t>标志位的数据片断启动握手</a:t>
            </a:r>
          </a:p>
          <a:p>
            <a:pPr marL="542925" lvl="2" indent="-184150">
              <a:buSzPct val="60000"/>
              <a:buFont typeface="Wingdings" panose="05000000000000000000" pitchFamily="2" charset="2"/>
              <a:buChar char="p"/>
            </a:pPr>
            <a:r>
              <a:rPr lang="zh-CN" altLang="de-DE" dirty="0">
                <a:latin typeface="华文细黑" panose="02010600040101010101" pitchFamily="2" charset="-122"/>
              </a:rPr>
              <a:t>受害者用</a:t>
            </a:r>
            <a:r>
              <a:rPr lang="de-DE" altLang="zh-CN" dirty="0">
                <a:latin typeface="华文细黑" panose="02010600040101010101" pitchFamily="2" charset="-122"/>
              </a:rPr>
              <a:t>SYN-ACK</a:t>
            </a:r>
            <a:r>
              <a:rPr lang="zh-CN" altLang="de-DE" dirty="0">
                <a:latin typeface="华文细黑" panose="02010600040101010101" pitchFamily="2" charset="-122"/>
              </a:rPr>
              <a:t>应答；</a:t>
            </a:r>
            <a:endParaRPr lang="en-US" altLang="zh-CN" dirty="0">
              <a:latin typeface="华文细黑" panose="02010600040101010101" pitchFamily="2" charset="-122"/>
            </a:endParaRPr>
          </a:p>
          <a:p>
            <a:pPr marL="542925" lvl="2" indent="-184150">
              <a:buSzPct val="60000"/>
              <a:buFont typeface="Wingdings" panose="05000000000000000000" pitchFamily="2" charset="2"/>
              <a:buChar char="p"/>
            </a:pPr>
            <a:r>
              <a:rPr lang="zh-CN" altLang="de-DE" dirty="0">
                <a:latin typeface="华文细黑" panose="02010600040101010101" pitchFamily="2" charset="-122"/>
              </a:rPr>
              <a:t>攻击者保持沉默</a:t>
            </a:r>
            <a:r>
              <a:rPr lang="zh-CN" altLang="en-US" dirty="0">
                <a:latin typeface="华文细黑" panose="02010600040101010101" pitchFamily="2" charset="-122"/>
              </a:rPr>
              <a:t>，不进行回应；</a:t>
            </a:r>
            <a:endParaRPr lang="zh-CN" altLang="de-DE" dirty="0">
              <a:latin typeface="华文细黑" panose="02010600040101010101" pitchFamily="2" charset="-122"/>
            </a:endParaRPr>
          </a:p>
          <a:p>
            <a:pPr marL="542925" lvl="2" indent="-184150">
              <a:buSzPct val="60000"/>
              <a:buFont typeface="Wingdings" panose="05000000000000000000" pitchFamily="2" charset="2"/>
              <a:buChar char="p"/>
            </a:pPr>
            <a:r>
              <a:rPr lang="zh-CN" altLang="de-DE" dirty="0">
                <a:latin typeface="华文细黑" panose="02010600040101010101" pitchFamily="2" charset="-122"/>
              </a:rPr>
              <a:t>由于主机只能支持数量有限的</a:t>
            </a:r>
            <a:r>
              <a:rPr lang="de-DE" altLang="zh-CN" dirty="0">
                <a:latin typeface="华文细黑" panose="02010600040101010101" pitchFamily="2" charset="-122"/>
              </a:rPr>
              <a:t>TCP</a:t>
            </a:r>
            <a:r>
              <a:rPr lang="zh-CN" altLang="de-DE" dirty="0">
                <a:latin typeface="华文细黑" panose="02010600040101010101" pitchFamily="2" charset="-122"/>
              </a:rPr>
              <a:t>连接处于</a:t>
            </a:r>
            <a:r>
              <a:rPr lang="de-DE" altLang="zh-CN" dirty="0">
                <a:latin typeface="华文细黑" panose="02010600040101010101" pitchFamily="2" charset="-122"/>
              </a:rPr>
              <a:t>half-open</a:t>
            </a:r>
            <a:r>
              <a:rPr lang="zh-CN" altLang="de-DE" dirty="0">
                <a:latin typeface="华文细黑" panose="02010600040101010101" pitchFamily="2" charset="-122"/>
              </a:rPr>
              <a:t>的状态，超过该数目后，新的连接就都会被拒绝</a:t>
            </a:r>
            <a:r>
              <a:rPr lang="zh-CN" altLang="en-US" dirty="0">
                <a:latin typeface="华文细黑" panose="02010600040101010101" pitchFamily="2" charset="-122"/>
              </a:rPr>
              <a:t>；</a:t>
            </a:r>
            <a:endParaRPr lang="zh-CN" altLang="de-DE" dirty="0">
              <a:latin typeface="华文细黑" panose="02010600040101010101" pitchFamily="2" charset="-122"/>
            </a:endParaRPr>
          </a:p>
          <a:p>
            <a:pPr marL="180975" lvl="1">
              <a:buSzPct val="60000"/>
              <a:buFont typeface="Wingdings" panose="05000000000000000000" pitchFamily="2" charset="2"/>
              <a:buChar char="l"/>
            </a:pPr>
            <a:r>
              <a:rPr lang="zh-CN" altLang="de-DE" dirty="0">
                <a:latin typeface="华文细黑" panose="02010600040101010101" pitchFamily="2" charset="-122"/>
              </a:rPr>
              <a:t>目前的解决方法：关闭处于</a:t>
            </a:r>
            <a:r>
              <a:rPr lang="de-DE" altLang="zh-CN" dirty="0">
                <a:latin typeface="华文细黑" panose="02010600040101010101" pitchFamily="2" charset="-122"/>
              </a:rPr>
              <a:t>Half Open </a:t>
            </a:r>
            <a:r>
              <a:rPr lang="zh-CN" altLang="de-DE" dirty="0">
                <a:latin typeface="华文细黑" panose="02010600040101010101" pitchFamily="2" charset="-122"/>
              </a:rPr>
              <a:t>状态的连接</a:t>
            </a:r>
            <a:r>
              <a:rPr lang="zh-CN" altLang="en-US" dirty="0">
                <a:latin typeface="华文细黑" panose="02010600040101010101" pitchFamily="2" charset="-122"/>
              </a:rPr>
              <a:t>。</a:t>
            </a:r>
            <a:endParaRPr lang="zh-CN" altLang="de-DE" dirty="0">
              <a:latin typeface="华文细黑" panose="02010600040101010101" pitchFamily="2" charset="-122"/>
            </a:endParaRPr>
          </a:p>
        </p:txBody>
      </p:sp>
      <p:sp>
        <p:nvSpPr>
          <p:cNvPr id="74756"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4D1B8468-1057-4949-A37C-5EC88DA492B2}" type="slidenum">
              <a:rPr lang="zh-CN" altLang="en-US" sz="1000">
                <a:ea typeface="宋体" panose="02010600030101010101" pitchFamily="2" charset="-122"/>
              </a:rPr>
              <a:pPr algn="l" eaLnBrk="1" fontAlgn="t" hangingPunct="1">
                <a:lnSpc>
                  <a:spcPct val="100000"/>
                </a:lnSpc>
                <a:spcAft>
                  <a:spcPct val="0"/>
                </a:spcAft>
                <a:buSzTx/>
                <a:buFontTx/>
                <a:buNone/>
              </a:pPr>
              <a:t>17</a:t>
            </a:fld>
            <a:endParaRPr lang="en-US" altLang="zh-CN" sz="1000">
              <a:ea typeface="宋体" panose="02010600030101010101" pitchFamily="2" charset="-122"/>
            </a:endParaRPr>
          </a:p>
        </p:txBody>
      </p:sp>
    </p:spTree>
    <p:extLst>
      <p:ext uri="{BB962C8B-B14F-4D97-AF65-F5344CB8AC3E}">
        <p14:creationId xmlns:p14="http://schemas.microsoft.com/office/powerpoint/2010/main" val="14792106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r>
              <a:rPr lang="zh-CN" altLang="en-US" dirty="0">
                <a:latin typeface="华文细黑" panose="02010600040101010101" pitchFamily="2" charset="-122"/>
              </a:rPr>
              <a:t>缓冲区是内存中存放数据的地方。在程序试图将数据放到机器内存中的某一个位置的时候，因为没有足够的空间就会发生缓冲区溢出。而人为的溢出则是有一定企图的，攻击者写一个超过缓冲区长度的字符串，植入到缓冲区，然后再向一个有限空间的缓冲区中植入超长的字符串，这时可能会出现两个结果：一是过长的字符串覆盖了相邻的存储单元，引起程序运行失败，严重的可导致系统崩溃；另一个结果就是利用这种漏洞可以执行任意指令，甚至可以取得系统</a:t>
            </a:r>
            <a:r>
              <a:rPr lang="en-US" altLang="zh-CN" dirty="0">
                <a:latin typeface="华文细黑" panose="02010600040101010101" pitchFamily="2" charset="-122"/>
              </a:rPr>
              <a:t>root</a:t>
            </a:r>
            <a:r>
              <a:rPr lang="zh-CN" altLang="en-US" dirty="0">
                <a:latin typeface="华文细黑" panose="02010600040101010101" pitchFamily="2" charset="-122"/>
              </a:rPr>
              <a:t>特级权限。 </a:t>
            </a:r>
          </a:p>
        </p:txBody>
      </p:sp>
      <p:sp>
        <p:nvSpPr>
          <p:cNvPr id="80900"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486588FF-C0A7-4987-8CA3-F15C24F2EBE6}" type="slidenum">
              <a:rPr lang="zh-CN" altLang="en-US" sz="1000">
                <a:ea typeface="宋体" panose="02010600030101010101" pitchFamily="2" charset="-122"/>
              </a:rPr>
              <a:pPr algn="l" eaLnBrk="1" fontAlgn="t" hangingPunct="1">
                <a:lnSpc>
                  <a:spcPct val="100000"/>
                </a:lnSpc>
                <a:spcAft>
                  <a:spcPct val="0"/>
                </a:spcAft>
                <a:buSzTx/>
                <a:buFontTx/>
                <a:buNone/>
              </a:pPr>
              <a:t>18</a:t>
            </a:fld>
            <a:endParaRPr lang="en-US" altLang="zh-CN" sz="1000">
              <a:ea typeface="宋体" panose="02010600030101010101" pitchFamily="2" charset="-122"/>
            </a:endParaRPr>
          </a:p>
        </p:txBody>
      </p:sp>
    </p:spTree>
    <p:extLst>
      <p:ext uri="{BB962C8B-B14F-4D97-AF65-F5344CB8AC3E}">
        <p14:creationId xmlns:p14="http://schemas.microsoft.com/office/powerpoint/2010/main" val="27386099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latin typeface="华文细黑" panose="02010600040101010101" pitchFamily="2" charset="-122"/>
              </a:rPr>
              <a:t>典型的</a:t>
            </a:r>
            <a:r>
              <a:rPr lang="en-US" altLang="zh-CN" dirty="0">
                <a:latin typeface="华文细黑" panose="02010600040101010101" pitchFamily="2" charset="-122"/>
              </a:rPr>
              <a:t>WEB</a:t>
            </a:r>
            <a:r>
              <a:rPr lang="zh-CN" altLang="en-US" dirty="0">
                <a:latin typeface="华文细黑" panose="02010600040101010101" pitchFamily="2" charset="-122"/>
              </a:rPr>
              <a:t>应用由三层构成：</a:t>
            </a:r>
            <a:endParaRPr lang="en-US" altLang="zh-CN" dirty="0">
              <a:ea typeface="宋体" panose="02010600030101010101" pitchFamily="2" charset="-122"/>
            </a:endParaRPr>
          </a:p>
          <a:p>
            <a:pPr lvl="1"/>
            <a:r>
              <a:rPr lang="zh-CN" altLang="en-US" dirty="0">
                <a:latin typeface="华文细黑" panose="02010600040101010101" pitchFamily="2" charset="-122"/>
              </a:rPr>
              <a:t>客户端 </a:t>
            </a:r>
            <a:r>
              <a:rPr lang="en-US" altLang="zh-CN" dirty="0">
                <a:latin typeface="华文细黑" panose="02010600040101010101" pitchFamily="2" charset="-122"/>
              </a:rPr>
              <a:t>– </a:t>
            </a:r>
            <a:r>
              <a:rPr lang="zh-CN" altLang="en-US" dirty="0">
                <a:latin typeface="华文细黑" panose="02010600040101010101" pitchFamily="2" charset="-122"/>
              </a:rPr>
              <a:t>浏览器</a:t>
            </a:r>
            <a:r>
              <a:rPr lang="en-US" altLang="zh-CN" dirty="0">
                <a:latin typeface="华文细黑" panose="02010600040101010101" pitchFamily="2" charset="-122"/>
              </a:rPr>
              <a:t>/</a:t>
            </a:r>
            <a:r>
              <a:rPr lang="en-US" altLang="zh-CN" dirty="0" err="1">
                <a:latin typeface="华文细黑" panose="02010600040101010101" pitchFamily="2" charset="-122"/>
              </a:rPr>
              <a:t>Javasrcipt</a:t>
            </a:r>
            <a:r>
              <a:rPr lang="en-US" altLang="zh-CN" dirty="0">
                <a:latin typeface="华文细黑" panose="02010600040101010101" pitchFamily="2" charset="-122"/>
              </a:rPr>
              <a:t>/Applet</a:t>
            </a:r>
          </a:p>
          <a:p>
            <a:pPr lvl="1"/>
            <a:r>
              <a:rPr lang="zh-CN" altLang="en-US" dirty="0">
                <a:latin typeface="华文细黑" panose="02010600040101010101" pitchFamily="2" charset="-122"/>
              </a:rPr>
              <a:t>表现层 </a:t>
            </a:r>
            <a:r>
              <a:rPr lang="en-US" altLang="zh-CN" dirty="0">
                <a:latin typeface="华文细黑" panose="02010600040101010101" pitchFamily="2" charset="-122"/>
              </a:rPr>
              <a:t>– HTTP Server + Server Side script</a:t>
            </a:r>
          </a:p>
          <a:p>
            <a:pPr lvl="1"/>
            <a:r>
              <a:rPr lang="zh-CN" altLang="en-US" dirty="0">
                <a:latin typeface="华文细黑" panose="02010600040101010101" pitchFamily="2" charset="-122"/>
              </a:rPr>
              <a:t>业务逻辑和数据存储层 </a:t>
            </a:r>
            <a:r>
              <a:rPr lang="en-US" altLang="zh-CN" dirty="0">
                <a:latin typeface="华文细黑" panose="02010600040101010101" pitchFamily="2" charset="-122"/>
              </a:rPr>
              <a:t>– </a:t>
            </a:r>
            <a:r>
              <a:rPr lang="zh-CN" altLang="en-US" dirty="0">
                <a:latin typeface="华文细黑" panose="02010600040101010101" pitchFamily="2" charset="-122"/>
              </a:rPr>
              <a:t>业务逻辑的实现和数据库</a:t>
            </a:r>
            <a:endParaRPr lang="en-US" altLang="zh-CN" dirty="0">
              <a:latin typeface="华文细黑" panose="02010600040101010101" pitchFamily="2" charset="-122"/>
            </a:endParaRPr>
          </a:p>
          <a:p>
            <a:pPr lvl="1"/>
            <a:endParaRPr lang="en-US" altLang="zh-CN" dirty="0">
              <a:latin typeface="华文细黑" panose="02010600040101010101" pitchFamily="2" charset="-122"/>
            </a:endParaRPr>
          </a:p>
          <a:p>
            <a:pPr lvl="1"/>
            <a:r>
              <a:rPr lang="zh-CN" altLang="en-US" sz="800" b="1" kern="1200" dirty="0">
                <a:solidFill>
                  <a:srgbClr val="00B050"/>
                </a:solidFill>
                <a:latin typeface="Arial" panose="020B0604020202020204" pitchFamily="34" charset="0"/>
                <a:ea typeface="宋体" panose="02010600030101010101" pitchFamily="2" charset="-122"/>
                <a:cs typeface="+mn-ea"/>
                <a:sym typeface="+mn-lt"/>
              </a:rPr>
              <a:t>横向渗透：入侵者的最终目标并不是控制员工电脑，而是通过员工电脑进一步入侵组织内其他终端。</a:t>
            </a:r>
            <a:endParaRPr lang="en-US" altLang="zh-CN" dirty="0">
              <a:latin typeface="华文细黑" panose="02010600040101010101" pitchFamily="2" charset="-122"/>
            </a:endParaRPr>
          </a:p>
          <a:p>
            <a:pPr marL="352425" lvl="2" indent="180975">
              <a:buSzPct val="60000"/>
              <a:buFont typeface="Wingdings" panose="05000000000000000000" pitchFamily="2" charset="2"/>
              <a:buChar char="l"/>
            </a:pPr>
            <a:endParaRPr lang="zh-CN" altLang="en-US" dirty="0">
              <a:latin typeface="华文细黑" panose="02010600040101010101" pitchFamily="2" charset="-122"/>
            </a:endParaRPr>
          </a:p>
        </p:txBody>
      </p:sp>
      <p:sp>
        <p:nvSpPr>
          <p:cNvPr id="82948" name="Rectangle 7"/>
          <p:cNvSpPr txBox="1">
            <a:spLocks noChangeArrowheads="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72CD40A1-167E-4C61-A2FF-302ED24B462F}" type="slidenum">
              <a:rPr lang="zh-CN" altLang="en-US" sz="1000">
                <a:ea typeface="宋体" panose="02010600030101010101" pitchFamily="2" charset="-122"/>
              </a:rPr>
              <a:pPr algn="l" eaLnBrk="1" fontAlgn="t" hangingPunct="1">
                <a:lnSpc>
                  <a:spcPct val="100000"/>
                </a:lnSpc>
                <a:spcAft>
                  <a:spcPct val="0"/>
                </a:spcAft>
                <a:buSzTx/>
                <a:buFontTx/>
                <a:buNone/>
              </a:pPr>
              <a:t>19</a:t>
            </a:fld>
            <a:endParaRPr lang="en-US" altLang="zh-CN" sz="1000">
              <a:ea typeface="宋体" panose="02010600030101010101" pitchFamily="2" charset="-122"/>
            </a:endParaRPr>
          </a:p>
        </p:txBody>
      </p:sp>
    </p:spTree>
    <p:extLst>
      <p:ext uri="{BB962C8B-B14F-4D97-AF65-F5344CB8AC3E}">
        <p14:creationId xmlns:p14="http://schemas.microsoft.com/office/powerpoint/2010/main" val="39385136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5062E03A-AB03-4996-B609-F2F46D04C110}" type="slidenum">
              <a:rPr lang="en-US" altLang="zh-CN">
                <a:latin typeface="Times New Roman" panose="02020603050405020304" pitchFamily="18" charset="0"/>
              </a:rPr>
              <a:pPr eaLnBrk="1" hangingPunct="1"/>
              <a:t>21</a:t>
            </a:fld>
            <a:endParaRPr lang="en-US" altLang="zh-CN">
              <a:latin typeface="Times New Roman" panose="02020603050405020304" pitchFamily="18" charset="0"/>
            </a:endParaRPr>
          </a:p>
        </p:txBody>
      </p:sp>
      <p:sp>
        <p:nvSpPr>
          <p:cNvPr id="116739" name="Rectangle 2"/>
          <p:cNvSpPr>
            <a:spLocks noGrp="1" noRot="1" noChangeAspect="1" noChangeArrowheads="1" noTextEdit="1"/>
          </p:cNvSpPr>
          <p:nvPr>
            <p:ph type="sldImg"/>
          </p:nvPr>
        </p:nvSpPr>
        <p:spPr>
          <a:xfrm>
            <a:off x="952500" y="736600"/>
            <a:ext cx="4911725" cy="3684588"/>
          </a:xfrm>
          <a:ln/>
        </p:spPr>
      </p:sp>
      <p:sp>
        <p:nvSpPr>
          <p:cNvPr id="1167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操作系统是硬件和软件应用程序之间的接口的模块</a:t>
            </a:r>
            <a:r>
              <a:rPr lang="en-US" altLang="zh-CN" dirty="0"/>
              <a:t>,</a:t>
            </a:r>
            <a:r>
              <a:rPr lang="zh-CN" altLang="en-US" dirty="0"/>
              <a:t>它是整个网络信息系统的核心控制软件</a:t>
            </a:r>
            <a:r>
              <a:rPr lang="en-US" altLang="zh-CN" dirty="0"/>
              <a:t>.</a:t>
            </a:r>
            <a:r>
              <a:rPr lang="zh-CN" altLang="en-US" dirty="0"/>
              <a:t>系统的安全性体现在整个操作系统之中</a:t>
            </a:r>
            <a:r>
              <a:rPr lang="en-US" altLang="zh-CN" dirty="0"/>
              <a:t>.</a:t>
            </a:r>
            <a:r>
              <a:rPr lang="zh-CN" altLang="en-US" dirty="0"/>
              <a:t>对于一个设计上不够安全的操作系统</a:t>
            </a:r>
            <a:r>
              <a:rPr lang="en-US" altLang="zh-CN" dirty="0"/>
              <a:t>,</a:t>
            </a:r>
            <a:r>
              <a:rPr lang="zh-CN" altLang="en-US" dirty="0"/>
              <a:t>事后采用增加安全特性或打补丁的办法是一项很艰巨的任务</a:t>
            </a:r>
            <a:r>
              <a:rPr lang="en-US" altLang="zh-CN" dirty="0"/>
              <a:t>.</a:t>
            </a:r>
            <a:endParaRPr lang="en-US" altLang="zh-CN" sz="3200" dirty="0">
              <a:latin typeface="楷体_GB2312" pitchFamily="49" charset="-122"/>
              <a:ea typeface="楷体_GB2312" pitchFamily="49" charset="-122"/>
            </a:endParaRPr>
          </a:p>
          <a:p>
            <a:pPr algn="just" eaLnBrk="1" hangingPunct="1">
              <a:spcBef>
                <a:spcPct val="20000"/>
              </a:spcBef>
              <a:buClr>
                <a:schemeClr val="bg2"/>
              </a:buClr>
              <a:buSzPct val="75000"/>
              <a:buFont typeface="Wingdings" panose="05000000000000000000" pitchFamily="2" charset="2"/>
              <a:buChar char="n"/>
            </a:pPr>
            <a:r>
              <a:rPr lang="zh-CN" altLang="en-US" sz="3200" dirty="0"/>
              <a:t>计算机科学与工程的发展相比于其它行业还处于非常原始的阶段。大型的软件工程，像是用火柴棍搭摩天大楼。即使耗费大量人力物力，用各种手段进行验证与测试，也很难保证其可靠性和稳定性。发展和进步需要时间的。</a:t>
            </a:r>
            <a:endParaRPr lang="en-US" altLang="zh-CN" sz="3200" dirty="0"/>
          </a:p>
          <a:p>
            <a:pPr algn="just" eaLnBrk="1" hangingPunct="1">
              <a:spcBef>
                <a:spcPct val="20000"/>
              </a:spcBef>
              <a:buClr>
                <a:schemeClr val="bg2"/>
              </a:buClr>
              <a:buSzPct val="75000"/>
              <a:buFont typeface="Wingdings" panose="05000000000000000000" pitchFamily="2" charset="2"/>
              <a:buChar char="n"/>
            </a:pPr>
            <a:endParaRPr lang="en-US" altLang="zh-CN" sz="3200" dirty="0">
              <a:latin typeface="楷体_GB2312" pitchFamily="49" charset="-122"/>
              <a:ea typeface="楷体_GB2312" pitchFamily="49" charset="-122"/>
            </a:endParaRPr>
          </a:p>
          <a:p>
            <a:pPr eaLnBrk="1" hangingPunct="1"/>
            <a:endParaRPr lang="en-US" altLang="zh-CN" dirty="0">
              <a:latin typeface="宋体" panose="02010600030101010101" pitchFamily="2" charset="-122"/>
            </a:endParaRPr>
          </a:p>
        </p:txBody>
      </p:sp>
    </p:spTree>
    <p:extLst>
      <p:ext uri="{BB962C8B-B14F-4D97-AF65-F5344CB8AC3E}">
        <p14:creationId xmlns:p14="http://schemas.microsoft.com/office/powerpoint/2010/main" val="2601833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69C20197-54D6-4B22-9345-D20A86885736}" type="slidenum">
              <a:rPr lang="en-US" altLang="zh-CN">
                <a:latin typeface="Times New Roman" panose="02020603050405020304" pitchFamily="18" charset="0"/>
              </a:rPr>
              <a:pPr eaLnBrk="1" hangingPunct="1"/>
              <a:t>23</a:t>
            </a:fld>
            <a:endParaRPr lang="en-US" altLang="zh-CN">
              <a:latin typeface="Times New Roman" panose="02020603050405020304" pitchFamily="18" charset="0"/>
            </a:endParaRPr>
          </a:p>
        </p:txBody>
      </p:sp>
      <p:sp>
        <p:nvSpPr>
          <p:cNvPr id="117763" name="Rectangle 2"/>
          <p:cNvSpPr>
            <a:spLocks noGrp="1" noRot="1" noChangeAspect="1" noChangeArrowheads="1" noTextEdit="1"/>
          </p:cNvSpPr>
          <p:nvPr>
            <p:ph type="sldImg"/>
          </p:nvPr>
        </p:nvSpPr>
        <p:spPr>
          <a:xfrm>
            <a:off x="952500" y="736600"/>
            <a:ext cx="4911725" cy="3684588"/>
          </a:xfrm>
          <a:ln/>
        </p:spPr>
      </p:sp>
      <p:sp>
        <p:nvSpPr>
          <p:cNvPr id="1177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a:t>操作失误举例莫里斯和诺顿杀毒事件</a:t>
            </a:r>
            <a:r>
              <a:rPr lang="en-US" altLang="zh-CN" dirty="0"/>
              <a:t>.</a:t>
            </a:r>
            <a:r>
              <a:rPr lang="zh-CN" altLang="en-US" dirty="0"/>
              <a:t>今年</a:t>
            </a:r>
            <a:r>
              <a:rPr lang="en-US" altLang="zh-CN" dirty="0"/>
              <a:t>5</a:t>
            </a:r>
            <a:r>
              <a:rPr lang="zh-CN" altLang="en-US" dirty="0"/>
              <a:t>月</a:t>
            </a:r>
            <a:r>
              <a:rPr lang="en-US" altLang="zh-CN" dirty="0"/>
              <a:t>18</a:t>
            </a:r>
            <a:r>
              <a:rPr lang="zh-CN" altLang="en-US" dirty="0"/>
              <a:t>日，国际著名杀毒软件诺顿升级病毒库后，将简体中文版</a:t>
            </a:r>
            <a:r>
              <a:rPr lang="en-US" altLang="zh-CN" dirty="0" err="1"/>
              <a:t>WindowsXP</a:t>
            </a:r>
            <a:r>
              <a:rPr lang="zh-CN" altLang="en-US" dirty="0"/>
              <a:t>的关键系统文件当作病毒清除，重启后用户电脑将瘫痪无法使用。诺顿在</a:t>
            </a:r>
            <a:r>
              <a:rPr lang="en-US" altLang="zh-CN" dirty="0"/>
              <a:t>4</a:t>
            </a:r>
            <a:r>
              <a:rPr lang="zh-CN" altLang="en-US" dirty="0"/>
              <a:t>个半小时后进行了紧急升级，并向用户提供解决方案。但由于诺顿在中国广泛的装机量，仍然给很大一部分用户造成损失。 </a:t>
            </a:r>
            <a:endParaRPr lang="en-US" altLang="zh-CN" dirty="0"/>
          </a:p>
          <a:p>
            <a:pPr eaLnBrk="1" hangingPunct="1"/>
            <a:endParaRPr lang="en-US" altLang="zh-CN" dirty="0"/>
          </a:p>
          <a:p>
            <a:pPr eaLnBrk="1" hangingPunct="1"/>
            <a:endParaRPr lang="zh-CN" altLang="en-US" dirty="0"/>
          </a:p>
        </p:txBody>
      </p:sp>
    </p:spTree>
    <p:extLst>
      <p:ext uri="{BB962C8B-B14F-4D97-AF65-F5344CB8AC3E}">
        <p14:creationId xmlns:p14="http://schemas.microsoft.com/office/powerpoint/2010/main" val="8663782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业界判断安全的五要素</a:t>
            </a:r>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25</a:t>
            </a:fld>
            <a:endParaRPr lang="zh-CN" altLang="en-US"/>
          </a:p>
        </p:txBody>
      </p:sp>
    </p:spTree>
    <p:extLst>
      <p:ext uri="{BB962C8B-B14F-4D97-AF65-F5344CB8AC3E}">
        <p14:creationId xmlns:p14="http://schemas.microsoft.com/office/powerpoint/2010/main" val="2156814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勒索软件其实就是一种恶意软件，可以感染设备、网络与数据中心并使其瘫痪，直至用户或机构支付赎金使系统解锁。</a:t>
            </a:r>
            <a:endParaRPr lang="en-US" altLang="zh-CN" dirty="0"/>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是勒索软件历史的关键时刻，因为</a:t>
            </a:r>
            <a:r>
              <a:rPr lang="en-US" altLang="zh-CN" dirty="0" err="1"/>
              <a:t>CryptoLocker</a:t>
            </a:r>
            <a:r>
              <a:rPr lang="zh-CN" altLang="en-US" dirty="0"/>
              <a:t>诞生了，</a:t>
            </a:r>
            <a:r>
              <a:rPr lang="en-US" altLang="zh-CN" dirty="0" err="1"/>
              <a:t>CryptoLocker</a:t>
            </a:r>
            <a:r>
              <a:rPr lang="zh-CN" altLang="en-US" dirty="0"/>
              <a:t>成功感染了超过</a:t>
            </a:r>
            <a:r>
              <a:rPr lang="en-US" altLang="zh-CN" dirty="0"/>
              <a:t>50</a:t>
            </a:r>
            <a:r>
              <a:rPr lang="zh-CN" altLang="en-US" dirty="0"/>
              <a:t>万台机器。</a:t>
            </a:r>
          </a:p>
          <a:p>
            <a:endParaRPr lang="en-US" altLang="zh-CN"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3</a:t>
            </a:fld>
            <a:endParaRPr lang="zh-CN" altLang="en-US"/>
          </a:p>
        </p:txBody>
      </p:sp>
    </p:spTree>
    <p:extLst>
      <p:ext uri="{BB962C8B-B14F-4D97-AF65-F5344CB8AC3E}">
        <p14:creationId xmlns:p14="http://schemas.microsoft.com/office/powerpoint/2010/main" val="6520739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DA22C985-2BD8-43E3-AB00-BB81BEB9173E}" type="slidenum">
              <a:rPr lang="en-US" altLang="zh-CN">
                <a:latin typeface="Times New Roman" panose="02020603050405020304" pitchFamily="18" charset="0"/>
              </a:rPr>
              <a:pPr eaLnBrk="1" hangingPunct="1"/>
              <a:t>26</a:t>
            </a:fld>
            <a:endParaRPr lang="en-US" altLang="zh-CN">
              <a:latin typeface="Times New Roman" panose="02020603050405020304" pitchFamily="18" charset="0"/>
            </a:endParaRPr>
          </a:p>
        </p:txBody>
      </p:sp>
      <p:sp>
        <p:nvSpPr>
          <p:cNvPr id="111619" name="Rectangle 2"/>
          <p:cNvSpPr>
            <a:spLocks noGrp="1" noRot="1" noChangeAspect="1" noChangeArrowheads="1" noTextEdit="1"/>
          </p:cNvSpPr>
          <p:nvPr>
            <p:ph type="sldImg"/>
          </p:nvPr>
        </p:nvSpPr>
        <p:spPr>
          <a:xfrm>
            <a:off x="952500" y="736600"/>
            <a:ext cx="4911725" cy="3684588"/>
          </a:xfrm>
          <a:ln/>
        </p:spPr>
      </p:sp>
      <p:sp>
        <p:nvSpPr>
          <p:cNvPr id="111620" name="Rectangle 3"/>
          <p:cNvSpPr>
            <a:spLocks noGrp="1" noChangeArrowheads="1"/>
          </p:cNvSpPr>
          <p:nvPr>
            <p:ph type="body" idx="1"/>
          </p:nvPr>
        </p:nvSpPr>
        <p:spPr>
          <a:xfrm>
            <a:off x="908050" y="4665663"/>
            <a:ext cx="4999038" cy="44211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z="800" b="1" dirty="0"/>
              <a:t>保密性</a:t>
            </a:r>
            <a:r>
              <a:rPr lang="en-US" altLang="zh-CN" sz="800" b="1" dirty="0"/>
              <a:t>—confidentiality</a:t>
            </a:r>
            <a:r>
              <a:rPr lang="zh-CN" altLang="en-US" sz="800" b="1" dirty="0"/>
              <a:t>，</a:t>
            </a:r>
            <a:r>
              <a:rPr lang="zh-CN" altLang="en-US" sz="800" kern="1200" dirty="0">
                <a:solidFill>
                  <a:schemeClr val="tx1"/>
                </a:solidFill>
                <a:effectLst/>
                <a:latin typeface="Arial" panose="020B0604020202020204" pitchFamily="34" charset="0"/>
                <a:ea typeface="宋体" panose="02010600030101010101" pitchFamily="2" charset="-122"/>
                <a:cs typeface="+mn-cs"/>
              </a:rPr>
              <a:t>对抗对手的被动攻击，保证信息不泄漏给未经授权的人，或者即便数据被截获，其所表达的信息也不被非授权者所理解。</a:t>
            </a:r>
            <a:endParaRPr lang="en-US" altLang="zh-CN" sz="800" b="1" dirty="0"/>
          </a:p>
          <a:p>
            <a:r>
              <a:rPr lang="en-US" altLang="zh-CN" sz="800" b="1" dirty="0"/>
              <a:t> </a:t>
            </a:r>
            <a:r>
              <a:rPr lang="zh-CN" altLang="en-US" sz="800" b="1" dirty="0"/>
              <a:t>完整性</a:t>
            </a:r>
            <a:r>
              <a:rPr lang="en-US" altLang="zh-CN" sz="800" b="1" dirty="0"/>
              <a:t>—integrity</a:t>
            </a:r>
            <a:r>
              <a:rPr lang="zh-CN" altLang="en-US" sz="800" b="1" dirty="0"/>
              <a:t>，</a:t>
            </a:r>
            <a:r>
              <a:rPr lang="zh-CN" altLang="en-US" sz="800" kern="1200" dirty="0">
                <a:solidFill>
                  <a:schemeClr val="tx1"/>
                </a:solidFill>
                <a:effectLst/>
                <a:latin typeface="Arial" panose="020B0604020202020204" pitchFamily="34" charset="0"/>
                <a:ea typeface="宋体" panose="02010600030101010101" pitchFamily="2" charset="-122"/>
                <a:cs typeface="+mn-cs"/>
              </a:rPr>
              <a:t>对抗对手主动攻击，防止信息被未经授权的篡改。</a:t>
            </a:r>
            <a:endParaRPr lang="en-US" altLang="zh-CN" sz="800" b="1" dirty="0"/>
          </a:p>
          <a:p>
            <a:r>
              <a:rPr lang="en-US" altLang="zh-CN" sz="800" b="1" dirty="0"/>
              <a:t> </a:t>
            </a:r>
            <a:r>
              <a:rPr lang="zh-CN" altLang="en-US" sz="800" b="1" dirty="0"/>
              <a:t>可用性</a:t>
            </a:r>
            <a:r>
              <a:rPr lang="en-US" altLang="zh-CN" sz="800" b="1" dirty="0"/>
              <a:t>—availability</a:t>
            </a:r>
            <a:r>
              <a:rPr lang="zh-CN" altLang="en-US" sz="800" b="1" dirty="0"/>
              <a:t>，</a:t>
            </a:r>
            <a:r>
              <a:rPr lang="zh-CN" altLang="en-US" sz="800" kern="1200" dirty="0">
                <a:solidFill>
                  <a:schemeClr val="tx1"/>
                </a:solidFill>
                <a:effectLst/>
                <a:latin typeface="Arial" panose="020B0604020202020204" pitchFamily="34" charset="0"/>
                <a:ea typeface="宋体" panose="02010600030101010101" pitchFamily="2" charset="-122"/>
                <a:cs typeface="+mn-cs"/>
              </a:rPr>
              <a:t>确保信息及信息系统能够为授权使用者所正常使用</a:t>
            </a:r>
            <a:endParaRPr lang="en-US" altLang="zh-CN" sz="800" b="1" dirty="0"/>
          </a:p>
          <a:p>
            <a:pPr eaLnBrk="1" hangingPunct="1">
              <a:lnSpc>
                <a:spcPct val="80000"/>
              </a:lnSpc>
            </a:pPr>
            <a:r>
              <a:rPr lang="zh-CN" altLang="en-US" sz="1200" kern="1200" dirty="0">
                <a:solidFill>
                  <a:schemeClr val="tx1"/>
                </a:solidFill>
                <a:effectLst/>
                <a:latin typeface="Arial" panose="020B0604020202020204" pitchFamily="34" charset="0"/>
                <a:ea typeface="宋体" panose="02010600030101010101" pitchFamily="2" charset="-122"/>
                <a:cs typeface="+mn-cs"/>
              </a:rPr>
              <a:t>这三个重要的基本属性被国外学者称为“信息安全金三角”（</a:t>
            </a:r>
            <a:r>
              <a:rPr lang="en-US" altLang="zh-CN" sz="1200" kern="1200" dirty="0">
                <a:solidFill>
                  <a:schemeClr val="tx1"/>
                </a:solidFill>
                <a:effectLst/>
                <a:latin typeface="Arial" panose="020B0604020202020204" pitchFamily="34" charset="0"/>
                <a:ea typeface="宋体" panose="02010600030101010101" pitchFamily="2" charset="-122"/>
                <a:cs typeface="+mn-cs"/>
              </a:rPr>
              <a:t>CIA</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r>
              <a:rPr lang="en-US" altLang="zh-CN" sz="1200" kern="1200" dirty="0">
                <a:solidFill>
                  <a:schemeClr val="tx1"/>
                </a:solidFill>
                <a:effectLst/>
                <a:latin typeface="Arial" panose="020B0604020202020204" pitchFamily="34" charset="0"/>
                <a:ea typeface="宋体" panose="02010600030101010101" pitchFamily="2" charset="-122"/>
                <a:cs typeface="+mn-cs"/>
              </a:rPr>
              <a:t>Confidentiality-Integrity-Availability</a:t>
            </a:r>
            <a:r>
              <a:rPr lang="zh-CN" altLang="en-US" sz="1200" kern="1200" dirty="0">
                <a:solidFill>
                  <a:schemeClr val="tx1"/>
                </a:solidFill>
                <a:effectLst/>
                <a:latin typeface="Arial" panose="020B0604020202020204" pitchFamily="34" charset="0"/>
                <a:ea typeface="宋体" panose="02010600030101010101" pitchFamily="2" charset="-122"/>
                <a:cs typeface="+mn-cs"/>
              </a:rPr>
              <a:t>）</a:t>
            </a:r>
            <a:endParaRPr lang="zh-CN" altLang="zh-CN" sz="800" dirty="0"/>
          </a:p>
        </p:txBody>
      </p:sp>
    </p:spTree>
    <p:extLst>
      <p:ext uri="{BB962C8B-B14F-4D97-AF65-F5344CB8AC3E}">
        <p14:creationId xmlns:p14="http://schemas.microsoft.com/office/powerpoint/2010/main" val="2126678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pPr algn="just" eaLnBrk="1" hangingPunct="1">
              <a:spcBef>
                <a:spcPct val="50000"/>
              </a:spcBef>
              <a:buClr>
                <a:schemeClr val="folHlink"/>
              </a:buClr>
              <a:buFont typeface="Wingdings" panose="05000000000000000000" pitchFamily="2" charset="2"/>
              <a:buChar char="n"/>
            </a:pPr>
            <a:r>
              <a:rPr kumimoji="1" lang="zh-CN" altLang="en-US" sz="1200" dirty="0">
                <a:solidFill>
                  <a:srgbClr val="FF0000"/>
                </a:solidFill>
                <a:latin typeface="楷体_GB2312" pitchFamily="49" charset="-122"/>
                <a:ea typeface="楷体_GB2312" pitchFamily="49" charset="-122"/>
              </a:rPr>
              <a:t>保密性：</a:t>
            </a:r>
            <a:r>
              <a:rPr kumimoji="1" lang="zh-CN" altLang="en-US" sz="1200" dirty="0">
                <a:solidFill>
                  <a:schemeClr val="bg2"/>
                </a:solidFill>
                <a:latin typeface="楷体_GB2312" pitchFamily="49" charset="-122"/>
                <a:ea typeface="楷体_GB2312" pitchFamily="49" charset="-122"/>
              </a:rPr>
              <a:t>确保信息不暴露给未授权的实体或进程。加密机制。</a:t>
            </a:r>
            <a:r>
              <a:rPr kumimoji="1" lang="zh-CN" altLang="en-US" sz="1200" dirty="0">
                <a:solidFill>
                  <a:srgbClr val="FF0000"/>
                </a:solidFill>
                <a:latin typeface="楷体_GB2312" pitchFamily="49" charset="-122"/>
                <a:ea typeface="楷体_GB2312" pitchFamily="49" charset="-122"/>
              </a:rPr>
              <a:t>防泄密</a:t>
            </a:r>
            <a:r>
              <a:rPr kumimoji="1" lang="zh-CN" altLang="en-US" sz="1200" dirty="0">
                <a:solidFill>
                  <a:schemeClr val="bg2"/>
                </a:solidFill>
                <a:latin typeface="楷体_GB2312" pitchFamily="49" charset="-122"/>
                <a:ea typeface="楷体_GB2312" pitchFamily="49" charset="-122"/>
              </a:rPr>
              <a:t> </a:t>
            </a:r>
          </a:p>
          <a:p>
            <a:pPr algn="just" eaLnBrk="1" hangingPunct="1">
              <a:spcBef>
                <a:spcPct val="50000"/>
              </a:spcBef>
              <a:buClr>
                <a:schemeClr val="folHlink"/>
              </a:buClr>
              <a:buFont typeface="Wingdings" panose="05000000000000000000" pitchFamily="2" charset="2"/>
              <a:buChar char="n"/>
            </a:pPr>
            <a:r>
              <a:rPr kumimoji="1" lang="zh-CN" altLang="en-US" sz="1200" dirty="0">
                <a:solidFill>
                  <a:srgbClr val="FF0000"/>
                </a:solidFill>
                <a:latin typeface="楷体_GB2312" pitchFamily="49" charset="-122"/>
                <a:ea typeface="楷体_GB2312" pitchFamily="49" charset="-122"/>
              </a:rPr>
              <a:t>完整性：</a:t>
            </a:r>
            <a:r>
              <a:rPr kumimoji="1" lang="zh-CN" altLang="en-US" sz="1200" dirty="0">
                <a:solidFill>
                  <a:schemeClr val="bg2"/>
                </a:solidFill>
                <a:latin typeface="楷体_GB2312" pitchFamily="49" charset="-122"/>
                <a:ea typeface="楷体_GB2312" pitchFamily="49" charset="-122"/>
              </a:rPr>
              <a:t>只有得到允许的人才能修改实体或进程，并且能够判别出实体或进程是否已被修改。完整性鉴别机制，保证只有得到允许的人才能修改数据 。</a:t>
            </a:r>
            <a:r>
              <a:rPr kumimoji="1" lang="zh-CN" altLang="en-US" sz="1200" dirty="0">
                <a:solidFill>
                  <a:srgbClr val="FF0000"/>
                </a:solidFill>
                <a:latin typeface="楷体_GB2312" pitchFamily="49" charset="-122"/>
                <a:ea typeface="楷体_GB2312" pitchFamily="49" charset="-122"/>
              </a:rPr>
              <a:t>防篡改</a:t>
            </a:r>
            <a:endParaRPr kumimoji="1" lang="zh-CN" altLang="en-US" sz="1200" dirty="0">
              <a:solidFill>
                <a:schemeClr val="bg2"/>
              </a:solidFill>
              <a:latin typeface="楷体_GB2312" pitchFamily="49" charset="-122"/>
              <a:ea typeface="楷体_GB2312" pitchFamily="49" charset="-122"/>
            </a:endParaRPr>
          </a:p>
          <a:p>
            <a:pPr algn="just" eaLnBrk="1" hangingPunct="1">
              <a:spcBef>
                <a:spcPct val="50000"/>
              </a:spcBef>
              <a:buClr>
                <a:schemeClr val="folHlink"/>
              </a:buClr>
              <a:buFont typeface="Wingdings" panose="05000000000000000000" pitchFamily="2" charset="2"/>
              <a:buChar char="n"/>
            </a:pPr>
            <a:r>
              <a:rPr kumimoji="1" lang="zh-CN" altLang="en-US" sz="1200" dirty="0">
                <a:solidFill>
                  <a:srgbClr val="FF0000"/>
                </a:solidFill>
                <a:latin typeface="楷体_GB2312" pitchFamily="49" charset="-122"/>
                <a:ea typeface="楷体_GB2312" pitchFamily="49" charset="-122"/>
              </a:rPr>
              <a:t>可用性：</a:t>
            </a:r>
            <a:r>
              <a:rPr kumimoji="1" lang="zh-CN" altLang="en-US" sz="1200" dirty="0">
                <a:solidFill>
                  <a:schemeClr val="bg2"/>
                </a:solidFill>
                <a:latin typeface="楷体_GB2312" pitchFamily="49" charset="-122"/>
                <a:ea typeface="楷体_GB2312" pitchFamily="49" charset="-122"/>
              </a:rPr>
              <a:t>得到授权的实体可获得服务，攻击者不能占用所有的资源而阻碍授权者的工作。用访问控制机制，阻止非授权用户进入网络 。使静态信息可见，动态信息可操作。 </a:t>
            </a:r>
            <a:r>
              <a:rPr kumimoji="1" lang="zh-CN" altLang="en-US" sz="1200" dirty="0">
                <a:solidFill>
                  <a:srgbClr val="FF0000"/>
                </a:solidFill>
                <a:latin typeface="楷体_GB2312" pitchFamily="49" charset="-122"/>
                <a:ea typeface="楷体_GB2312" pitchFamily="49" charset="-122"/>
              </a:rPr>
              <a:t>防中断</a:t>
            </a:r>
          </a:p>
          <a:p>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27</a:t>
            </a:fld>
            <a:endParaRPr lang="zh-CN" altLang="en-US"/>
          </a:p>
        </p:txBody>
      </p:sp>
    </p:spTree>
    <p:extLst>
      <p:ext uri="{BB962C8B-B14F-4D97-AF65-F5344CB8AC3E}">
        <p14:creationId xmlns:p14="http://schemas.microsoft.com/office/powerpoint/2010/main" val="35706199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28</a:t>
            </a:fld>
            <a:endParaRPr lang="zh-CN" altLang="en-US"/>
          </a:p>
        </p:txBody>
      </p:sp>
    </p:spTree>
    <p:extLst>
      <p:ext uri="{BB962C8B-B14F-4D97-AF65-F5344CB8AC3E}">
        <p14:creationId xmlns:p14="http://schemas.microsoft.com/office/powerpoint/2010/main" val="122620722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防止</a:t>
            </a:r>
            <a:r>
              <a:rPr lang="en-US" altLang="zh-CN" dirty="0" err="1"/>
              <a:t>DoS</a:t>
            </a:r>
            <a:r>
              <a:rPr lang="zh-CN" altLang="en-US" dirty="0"/>
              <a:t>攻击</a:t>
            </a:r>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29</a:t>
            </a:fld>
            <a:endParaRPr lang="zh-CN" altLang="en-US"/>
          </a:p>
        </p:txBody>
      </p:sp>
    </p:spTree>
    <p:extLst>
      <p:ext uri="{BB962C8B-B14F-4D97-AF65-F5344CB8AC3E}">
        <p14:creationId xmlns:p14="http://schemas.microsoft.com/office/powerpoint/2010/main" val="2806182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31</a:t>
            </a:fld>
            <a:endParaRPr lang="zh-CN" altLang="en-US"/>
          </a:p>
        </p:txBody>
      </p:sp>
    </p:spTree>
    <p:extLst>
      <p:ext uri="{BB962C8B-B14F-4D97-AF65-F5344CB8AC3E}">
        <p14:creationId xmlns:p14="http://schemas.microsoft.com/office/powerpoint/2010/main" val="40017131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kern="1200" dirty="0">
                <a:solidFill>
                  <a:schemeClr val="tx1"/>
                </a:solidFill>
                <a:latin typeface="Arial" panose="020B0604020202020204" pitchFamily="34" charset="0"/>
                <a:ea typeface="宋体" panose="02010600030101010101" pitchFamily="2" charset="-122"/>
                <a:cs typeface="+mn-cs"/>
              </a:rPr>
              <a:t>PPDR</a:t>
            </a:r>
            <a:r>
              <a:rPr lang="zh-CN" altLang="zh-CN" sz="1200" b="1" kern="1200" dirty="0">
                <a:solidFill>
                  <a:schemeClr val="tx1"/>
                </a:solidFill>
                <a:latin typeface="Arial" panose="020B0604020202020204" pitchFamily="34" charset="0"/>
                <a:ea typeface="宋体" panose="02010600030101010101" pitchFamily="2" charset="-122"/>
                <a:cs typeface="+mn-cs"/>
              </a:rPr>
              <a:t>模型</a:t>
            </a:r>
            <a:r>
              <a:rPr lang="zh-CN" altLang="zh-CN" sz="1200" kern="1200" dirty="0">
                <a:solidFill>
                  <a:schemeClr val="tx1"/>
                </a:solidFill>
                <a:latin typeface="Arial" panose="020B0604020202020204" pitchFamily="34" charset="0"/>
                <a:ea typeface="宋体" panose="02010600030101010101" pitchFamily="2" charset="-122"/>
                <a:cs typeface="+mn-cs"/>
              </a:rPr>
              <a:t>由四个主要部分组成：安全策略（</a:t>
            </a:r>
            <a:r>
              <a:rPr lang="en-US" altLang="zh-CN" sz="1200" kern="1200" dirty="0">
                <a:solidFill>
                  <a:schemeClr val="tx1"/>
                </a:solidFill>
                <a:latin typeface="Arial" panose="020B0604020202020204" pitchFamily="34" charset="0"/>
                <a:ea typeface="宋体" panose="02010600030101010101" pitchFamily="2" charset="-122"/>
                <a:cs typeface="+mn-cs"/>
              </a:rPr>
              <a:t>Policy)</a:t>
            </a:r>
            <a:r>
              <a:rPr lang="zh-CN" altLang="zh-CN" sz="1200" kern="1200" dirty="0">
                <a:solidFill>
                  <a:schemeClr val="tx1"/>
                </a:solidFill>
                <a:latin typeface="Arial" panose="020B0604020202020204" pitchFamily="34" charset="0"/>
                <a:ea typeface="宋体" panose="02010600030101010101" pitchFamily="2" charset="-122"/>
                <a:cs typeface="+mn-cs"/>
              </a:rPr>
              <a:t>、保护（</a:t>
            </a:r>
            <a:r>
              <a:rPr lang="en-US" altLang="zh-CN" sz="1200" kern="1200" dirty="0">
                <a:solidFill>
                  <a:schemeClr val="tx1"/>
                </a:solidFill>
                <a:latin typeface="Arial" panose="020B0604020202020204" pitchFamily="34" charset="0"/>
                <a:ea typeface="宋体" panose="02010600030101010101" pitchFamily="2" charset="-122"/>
                <a:cs typeface="+mn-cs"/>
              </a:rPr>
              <a:t>Protection)</a:t>
            </a:r>
            <a:r>
              <a:rPr lang="zh-CN" altLang="zh-CN" sz="1200" kern="1200" dirty="0">
                <a:solidFill>
                  <a:schemeClr val="tx1"/>
                </a:solidFill>
                <a:latin typeface="Arial" panose="020B0604020202020204" pitchFamily="34" charset="0"/>
                <a:ea typeface="宋体" panose="02010600030101010101" pitchFamily="2" charset="-122"/>
                <a:cs typeface="+mn-cs"/>
              </a:rPr>
              <a:t>、检测（</a:t>
            </a:r>
            <a:r>
              <a:rPr lang="en-US" altLang="zh-CN" sz="1200" kern="1200" dirty="0">
                <a:solidFill>
                  <a:schemeClr val="tx1"/>
                </a:solidFill>
                <a:latin typeface="Arial" panose="020B0604020202020204" pitchFamily="34" charset="0"/>
                <a:ea typeface="宋体" panose="02010600030101010101" pitchFamily="2" charset="-122"/>
                <a:cs typeface="+mn-cs"/>
              </a:rPr>
              <a:t>Detection)</a:t>
            </a:r>
            <a:r>
              <a:rPr lang="zh-CN" altLang="zh-CN" sz="1200" kern="1200" dirty="0">
                <a:solidFill>
                  <a:schemeClr val="tx1"/>
                </a:solidFill>
                <a:latin typeface="Arial" panose="020B0604020202020204" pitchFamily="34" charset="0"/>
                <a:ea typeface="宋体" panose="02010600030101010101" pitchFamily="2" charset="-122"/>
                <a:cs typeface="+mn-cs"/>
              </a:rPr>
              <a:t>和响应（</a:t>
            </a:r>
            <a:r>
              <a:rPr lang="en-US" altLang="zh-CN" sz="1200" kern="1200" dirty="0">
                <a:solidFill>
                  <a:schemeClr val="tx1"/>
                </a:solidFill>
                <a:latin typeface="Arial" panose="020B0604020202020204" pitchFamily="34" charset="0"/>
                <a:ea typeface="宋体" panose="02010600030101010101" pitchFamily="2" charset="-122"/>
                <a:cs typeface="+mn-cs"/>
              </a:rPr>
              <a:t>Response)</a:t>
            </a:r>
            <a:r>
              <a:rPr lang="zh-CN" altLang="zh-CN" sz="1200" kern="1200" dirty="0">
                <a:solidFill>
                  <a:schemeClr val="tx1"/>
                </a:solidFill>
                <a:latin typeface="Arial" panose="020B0604020202020204" pitchFamily="34" charset="0"/>
                <a:ea typeface="宋体" panose="02010600030101010101" pitchFamily="2" charset="-122"/>
                <a:cs typeface="+mn-cs"/>
              </a:rPr>
              <a:t>。</a:t>
            </a:r>
          </a:p>
          <a:p>
            <a:r>
              <a:rPr lang="zh-CN" altLang="en-US" sz="1200" kern="100" dirty="0">
                <a:solidFill>
                  <a:srgbClr val="FF0000"/>
                </a:solidFill>
                <a:latin typeface="Arial" panose="020B0604020202020204" pitchFamily="34" charset="0"/>
                <a:ea typeface="宋体" panose="02010600030101010101" pitchFamily="2" charset="-122"/>
                <a:cs typeface="+mn-ea"/>
                <a:sym typeface="+mn-lt"/>
              </a:rPr>
              <a:t>线性防御：一点接一点，点和点之间相互支援、统一防御、</a:t>
            </a:r>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33</a:t>
            </a:fld>
            <a:endParaRPr lang="zh-CN" altLang="en-US"/>
          </a:p>
        </p:txBody>
      </p:sp>
    </p:spTree>
    <p:extLst>
      <p:ext uri="{BB962C8B-B14F-4D97-AF65-F5344CB8AC3E}">
        <p14:creationId xmlns:p14="http://schemas.microsoft.com/office/powerpoint/2010/main" val="2391857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A6BD71-7017-E143-9D8F-D7EC99D4FEDA}" type="slidenum">
              <a:rPr lang="en-US" altLang="zh-CN" smtClean="0"/>
              <a:pPr>
                <a:defRPr/>
              </a:pPr>
              <a:t>34</a:t>
            </a:fld>
            <a:endParaRPr lang="en-US" altLang="zh-CN">
              <a:cs typeface="+mn-cs"/>
            </a:endParaRPr>
          </a:p>
        </p:txBody>
      </p:sp>
    </p:spTree>
    <p:extLst>
      <p:ext uri="{BB962C8B-B14F-4D97-AF65-F5344CB8AC3E}">
        <p14:creationId xmlns:p14="http://schemas.microsoft.com/office/powerpoint/2010/main" val="10851791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保护用户的行为安全是在</a:t>
            </a:r>
          </a:p>
        </p:txBody>
      </p:sp>
      <p:sp>
        <p:nvSpPr>
          <p:cNvPr id="4" name="灯片编号占位符 3"/>
          <p:cNvSpPr>
            <a:spLocks noGrp="1"/>
          </p:cNvSpPr>
          <p:nvPr>
            <p:ph type="sldNum" sz="quarter" idx="10"/>
          </p:nvPr>
        </p:nvSpPr>
        <p:spPr/>
        <p:txBody>
          <a:bodyPr/>
          <a:lstStyle/>
          <a:p>
            <a:pPr>
              <a:defRPr/>
            </a:pPr>
            <a:fld id="{FCA6BD71-7017-E143-9D8F-D7EC99D4FEDA}" type="slidenum">
              <a:rPr lang="en-US" altLang="zh-CN" smtClean="0"/>
              <a:pPr>
                <a:defRPr/>
              </a:pPr>
              <a:t>35</a:t>
            </a:fld>
            <a:endParaRPr lang="en-US" altLang="zh-CN">
              <a:cs typeface="+mn-cs"/>
            </a:endParaRPr>
          </a:p>
        </p:txBody>
      </p:sp>
    </p:spTree>
    <p:extLst>
      <p:ext uri="{BB962C8B-B14F-4D97-AF65-F5344CB8AC3E}">
        <p14:creationId xmlns:p14="http://schemas.microsoft.com/office/powerpoint/2010/main" val="15793127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A6BD71-7017-E143-9D8F-D7EC99D4FEDA}" type="slidenum">
              <a:rPr lang="en-US" altLang="zh-CN" smtClean="0"/>
              <a:pPr>
                <a:defRPr/>
              </a:pPr>
              <a:t>36</a:t>
            </a:fld>
            <a:endParaRPr lang="en-US" altLang="zh-CN">
              <a:cs typeface="+mn-cs"/>
            </a:endParaRPr>
          </a:p>
        </p:txBody>
      </p:sp>
    </p:spTree>
    <p:extLst>
      <p:ext uri="{BB962C8B-B14F-4D97-AF65-F5344CB8AC3E}">
        <p14:creationId xmlns:p14="http://schemas.microsoft.com/office/powerpoint/2010/main" val="586743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CA6BD71-7017-E143-9D8F-D7EC99D4FEDA}" type="slidenum">
              <a:rPr lang="en-US" altLang="zh-CN" smtClean="0"/>
              <a:pPr>
                <a:defRPr/>
              </a:pPr>
              <a:t>37</a:t>
            </a:fld>
            <a:endParaRPr lang="en-US" altLang="zh-CN">
              <a:cs typeface="+mn-cs"/>
            </a:endParaRPr>
          </a:p>
        </p:txBody>
      </p:sp>
    </p:spTree>
    <p:extLst>
      <p:ext uri="{BB962C8B-B14F-4D97-AF65-F5344CB8AC3E}">
        <p14:creationId xmlns:p14="http://schemas.microsoft.com/office/powerpoint/2010/main" val="11113168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这两类勒索病毒，勒索金额分别是</a:t>
            </a:r>
            <a:r>
              <a:rPr lang="en-US" altLang="zh-CN" dirty="0"/>
              <a:t>5</a:t>
            </a:r>
            <a:r>
              <a:rPr lang="zh-CN" altLang="en-US" dirty="0"/>
              <a:t>个比特币和</a:t>
            </a:r>
            <a:r>
              <a:rPr lang="en-US" altLang="zh-CN" dirty="0"/>
              <a:t>300</a:t>
            </a:r>
            <a:r>
              <a:rPr lang="zh-CN" altLang="en-US" dirty="0"/>
              <a:t>美元，折合人民币分别为</a:t>
            </a:r>
            <a:r>
              <a:rPr lang="en-US" altLang="zh-CN" dirty="0"/>
              <a:t>5</a:t>
            </a:r>
            <a:r>
              <a:rPr lang="zh-CN" altLang="en-US" dirty="0"/>
              <a:t>万多元和</a:t>
            </a:r>
            <a:r>
              <a:rPr lang="en-US" altLang="zh-CN" dirty="0"/>
              <a:t>2000</a:t>
            </a:r>
            <a:r>
              <a:rPr lang="zh-CN" altLang="en-US" dirty="0"/>
              <a:t>多元。</a:t>
            </a:r>
            <a:endParaRPr lang="en-US" altLang="zh-CN" dirty="0"/>
          </a:p>
          <a:p>
            <a:endParaRPr lang="en-US" altLang="zh-CN" dirty="0"/>
          </a:p>
          <a:p>
            <a:endParaRPr lang="en-US" altLang="zh-CN" dirty="0"/>
          </a:p>
          <a:p>
            <a:r>
              <a:rPr lang="zh-CN" altLang="en-US" dirty="0"/>
              <a:t>“永恒之蓝”勒索蠕虫，是</a:t>
            </a:r>
            <a:r>
              <a:rPr lang="en-US" altLang="zh-CN" dirty="0"/>
              <a:t>NSA</a:t>
            </a:r>
            <a:r>
              <a:rPr lang="zh-CN" altLang="en-US" dirty="0"/>
              <a:t>网络军火民用化的全球第一例。</a:t>
            </a:r>
            <a:endParaRPr lang="en-US" altLang="zh-CN" dirty="0"/>
          </a:p>
          <a:p>
            <a:r>
              <a:rPr lang="en-US" altLang="zh-CN" dirty="0"/>
              <a:t>2017</a:t>
            </a:r>
            <a:r>
              <a:rPr lang="zh-CN" altLang="en-US" dirty="0"/>
              <a:t>年，第四批</a:t>
            </a:r>
            <a:r>
              <a:rPr lang="en-US" altLang="zh-CN" dirty="0"/>
              <a:t>NSA</a:t>
            </a:r>
            <a:r>
              <a:rPr lang="zh-CN" altLang="en-US" dirty="0"/>
              <a:t>相关网络攻击工具及文档被</a:t>
            </a:r>
            <a:r>
              <a:rPr lang="en-US" altLang="zh-CN" dirty="0"/>
              <a:t>Shadow Brokers</a:t>
            </a:r>
            <a:r>
              <a:rPr lang="zh-CN" altLang="en-US" dirty="0"/>
              <a:t>组织公布，包含了涉及多个</a:t>
            </a:r>
            <a:r>
              <a:rPr lang="en-US" altLang="zh-CN" dirty="0"/>
              <a:t>Windows</a:t>
            </a:r>
            <a:r>
              <a:rPr lang="zh-CN" altLang="en-US" dirty="0"/>
              <a:t>系统服务</a:t>
            </a:r>
            <a:r>
              <a:rPr lang="en-US" altLang="zh-CN" dirty="0"/>
              <a:t>(SMB</a:t>
            </a:r>
            <a:r>
              <a:rPr lang="zh-CN" altLang="en-US" dirty="0"/>
              <a:t>、</a:t>
            </a:r>
            <a:r>
              <a:rPr lang="en-US" altLang="zh-CN" dirty="0"/>
              <a:t>RDP</a:t>
            </a:r>
            <a:r>
              <a:rPr lang="zh-CN" altLang="en-US" dirty="0"/>
              <a:t>、</a:t>
            </a:r>
            <a:r>
              <a:rPr lang="en-US" altLang="zh-CN" dirty="0"/>
              <a:t>IIS)</a:t>
            </a:r>
            <a:r>
              <a:rPr lang="zh-CN" altLang="en-US" dirty="0"/>
              <a:t>的远程命令执行工具。</a:t>
            </a:r>
            <a:endParaRPr lang="en-US" altLang="zh-CN" dirty="0"/>
          </a:p>
          <a:p>
            <a:r>
              <a:rPr lang="en-US" altLang="zh-CN" dirty="0"/>
              <a:t>   </a:t>
            </a:r>
          </a:p>
          <a:p>
            <a:r>
              <a:rPr lang="en-US" altLang="zh-CN" dirty="0"/>
              <a:t>SMB</a:t>
            </a:r>
            <a:r>
              <a:rPr lang="zh-CN" altLang="en-US" dirty="0"/>
              <a:t>协议       </a:t>
            </a:r>
            <a:r>
              <a:rPr lang="en-US" altLang="zh-CN" dirty="0"/>
              <a:t>netstat -an</a:t>
            </a:r>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4</a:t>
            </a:fld>
            <a:endParaRPr lang="zh-CN" altLang="en-US"/>
          </a:p>
        </p:txBody>
      </p:sp>
    </p:spTree>
    <p:extLst>
      <p:ext uri="{BB962C8B-B14F-4D97-AF65-F5344CB8AC3E}">
        <p14:creationId xmlns:p14="http://schemas.microsoft.com/office/powerpoint/2010/main" val="278592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en-US" altLang="zh-CN" dirty="0"/>
              <a:t>2017</a:t>
            </a:r>
            <a:r>
              <a:rPr lang="zh-CN" altLang="en-US" dirty="0"/>
              <a:t>年，勒索软件继续呈现出全球性蔓延态势，攻击手法和病毒变种进一步多样化。</a:t>
            </a:r>
            <a:endParaRPr lang="en-US" altLang="zh-CN" dirty="0"/>
          </a:p>
          <a:p>
            <a:endParaRPr lang="en-US" altLang="zh-CN" dirty="0"/>
          </a:p>
          <a:p>
            <a:r>
              <a:rPr lang="zh-CN" altLang="en-US" dirty="0"/>
              <a:t>永恒之蓝勒索蠕虫</a:t>
            </a:r>
            <a:r>
              <a:rPr lang="en-US" altLang="zh-CN" dirty="0"/>
              <a:t>(</a:t>
            </a:r>
            <a:r>
              <a:rPr lang="en-US" altLang="zh-CN" dirty="0" err="1"/>
              <a:t>WannaCry</a:t>
            </a:r>
            <a:r>
              <a:rPr lang="en-US" altLang="zh-CN" dirty="0"/>
              <a:t>)</a:t>
            </a:r>
            <a:r>
              <a:rPr lang="zh-CN" altLang="en-US" dirty="0"/>
              <a:t>可能是自冲击波病毒以来，影响范围最广，破坏程度最大的一款全球性病毒。</a:t>
            </a:r>
            <a:endParaRPr lang="en-US" altLang="zh-CN" dirty="0"/>
          </a:p>
          <a:p>
            <a:r>
              <a:rPr lang="en-US" altLang="zh-CN" dirty="0" err="1"/>
              <a:t>WannaCry</a:t>
            </a:r>
            <a:r>
              <a:rPr lang="zh-CN" altLang="en-US" dirty="0"/>
              <a:t>勒索病毒 通过</a:t>
            </a:r>
            <a:r>
              <a:rPr lang="en-US" altLang="zh-CN" dirty="0"/>
              <a:t>windows</a:t>
            </a:r>
            <a:r>
              <a:rPr lang="zh-CN" altLang="en-US" dirty="0"/>
              <a:t>操作系统漏洞</a:t>
            </a:r>
            <a:r>
              <a:rPr lang="en-US" altLang="zh-CN" dirty="0" err="1"/>
              <a:t>EternalBlue</a:t>
            </a:r>
            <a:r>
              <a:rPr lang="zh-CN" altLang="en-US" dirty="0"/>
              <a:t>永恒之蓝 发起攻击。</a:t>
            </a:r>
            <a:endParaRPr lang="en-US" altLang="zh-CN" dirty="0"/>
          </a:p>
          <a:p>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本次事件被认为是迄今为止影响面最大的勒索交费恶意活动事件，一旦受害主机存在被该病毒利用的漏洞，在连接网络的情况下，即使不做任何操作，病毒就会在受害主机中植入勒索程序</a:t>
            </a:r>
            <a:r>
              <a:rPr lang="zh-CN" altLang="en-US" dirty="0"/>
              <a:t>，一旦电脑被这种勒索软件感染后，其中文件会就会被加密锁住。</a:t>
            </a:r>
            <a:endParaRPr lang="en-US" altLang="zh-CN" dirty="0"/>
          </a:p>
          <a:p>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借助的攻击工具是</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4</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月</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14</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日由</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Shadow Brokers</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组织泄漏的美国国家安全局</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(NSA)</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专用黑客工具，名字叫做“永恒之蓝”，是基于</a:t>
            </a:r>
            <a:r>
              <a:rPr lang="en-US" altLang="zh-CN" sz="1200" b="0" i="0" u="none" strike="noStrike" kern="1200" baseline="0" dirty="0">
                <a:solidFill>
                  <a:schemeClr val="tx1"/>
                </a:solidFill>
                <a:latin typeface="Arial" panose="020B0604020202020204" pitchFamily="34" charset="0"/>
                <a:ea typeface="宋体" panose="02010600030101010101" pitchFamily="2" charset="-122"/>
                <a:cs typeface="+mn-cs"/>
              </a:rPr>
              <a:t>Windows</a:t>
            </a:r>
            <a:r>
              <a:rPr lang="zh-CN" altLang="en-US" sz="1200" b="0" i="0" u="none" strike="noStrike" kern="1200" baseline="0" dirty="0">
                <a:solidFill>
                  <a:schemeClr val="tx1"/>
                </a:solidFill>
                <a:latin typeface="Arial" panose="020B0604020202020204" pitchFamily="34" charset="0"/>
                <a:ea typeface="宋体" panose="02010600030101010101" pitchFamily="2" charset="-122"/>
                <a:cs typeface="+mn-cs"/>
              </a:rPr>
              <a:t>网络共享协议漏洞进行攻击的。 </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dirty="0"/>
          </a:p>
          <a:p>
            <a:endParaRPr lang="en-US" altLang="zh-CN"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5</a:t>
            </a:fld>
            <a:endParaRPr lang="zh-CN" altLang="en-US"/>
          </a:p>
        </p:txBody>
      </p:sp>
    </p:spTree>
    <p:extLst>
      <p:ext uri="{BB962C8B-B14F-4D97-AF65-F5344CB8AC3E}">
        <p14:creationId xmlns:p14="http://schemas.microsoft.com/office/powerpoint/2010/main" val="31849269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a:hlinkClick r:id="rId3" tooltip="WannaMine来了？警惕“永恒之蓝”挖矿长期潜伏"/>
              </a:rPr>
              <a:t>WannaMine</a:t>
            </a:r>
            <a:endParaRPr lang="en-US" altLang="zh-CN" dirty="0"/>
          </a:p>
          <a:p>
            <a:r>
              <a:rPr lang="zh-CN" altLang="en-US" dirty="0"/>
              <a:t>此次攻击的手法，多数是沿用</a:t>
            </a:r>
            <a:r>
              <a:rPr lang="en-US" altLang="zh-CN" dirty="0" err="1"/>
              <a:t>WannaCry</a:t>
            </a:r>
            <a:r>
              <a:rPr lang="zh-CN" altLang="en-US" dirty="0"/>
              <a:t>的套路，所不同的是，这次攻击的目的不是勒索，是挖矿，而且是瞄准了大规模的集体挖矿。何解？之前的挖矿都是相对独立的事件，单独的一台感染主机在挖，这次挖矿利用了“永恒之蓝”漏洞的便利，迅速使之在局域网内迅猛传播，最终导致局域网内的主机都在挖矿！</a:t>
            </a:r>
            <a:endParaRPr lang="en-US" altLang="zh-CN" dirty="0"/>
          </a:p>
          <a:p>
            <a:endParaRPr lang="en-US" altLang="zh-CN" dirty="0"/>
          </a:p>
          <a:p>
            <a:r>
              <a:rPr lang="zh-CN" altLang="en-US" dirty="0"/>
              <a:t>挖矿就是利用系统资源来解决大量的数学计算，从而获取一定数量的加密货币</a:t>
            </a:r>
            <a:endParaRPr lang="en-US" altLang="zh-CN" dirty="0"/>
          </a:p>
          <a:p>
            <a:endParaRPr lang="en-US" altLang="zh-CN" dirty="0"/>
          </a:p>
          <a:p>
            <a:r>
              <a:rPr lang="en-US" altLang="zh-CN" dirty="0"/>
              <a:t>1.</a:t>
            </a:r>
            <a:r>
              <a:rPr lang="zh-CN" altLang="en-US" dirty="0"/>
              <a:t>许多加密货币的价值飞涨，作为最热门的加密货币，门罗币在过去一年里升值了</a:t>
            </a:r>
            <a:r>
              <a:rPr lang="en-US" altLang="zh-CN" dirty="0"/>
              <a:t>3000%</a:t>
            </a:r>
            <a:r>
              <a:rPr lang="zh-CN" altLang="en-US" dirty="0"/>
              <a:t>。</a:t>
            </a:r>
          </a:p>
          <a:p>
            <a:r>
              <a:rPr lang="en-US" altLang="zh-CN" dirty="0"/>
              <a:t>2.</a:t>
            </a:r>
            <a:r>
              <a:rPr lang="zh-CN" altLang="en-US" dirty="0"/>
              <a:t>这种攻击比先前的攻击更加隐蔽，攻击者并不是在窃取什么东西，而是在受害者那里获取算力。另外，挖矿软件其实并不能算恶意软件。</a:t>
            </a:r>
          </a:p>
          <a:p>
            <a:endParaRPr lang="en-US" altLang="zh-CN" dirty="0"/>
          </a:p>
          <a:p>
            <a:endParaRPr lang="en-US" altLang="zh-CN" dirty="0"/>
          </a:p>
          <a:p>
            <a:r>
              <a:rPr lang="zh-CN" altLang="en-US" dirty="0"/>
              <a:t>最近，随着加密货币价值直线升高，挖矿相关的攻击已经成为主要的攻击手段。另外攻击者也意识到，这种攻击和以前一样可以获利，不过不会像勒索软件那样吸引执法部门的注意。</a:t>
            </a:r>
            <a:endParaRPr lang="en-US" altLang="zh-CN" dirty="0"/>
          </a:p>
          <a:p>
            <a:endParaRPr lang="en-US" altLang="zh-CN" dirty="0"/>
          </a:p>
          <a:p>
            <a:endParaRPr lang="zh-CN" altLang="en-US" dirty="0"/>
          </a:p>
          <a:p>
            <a:r>
              <a:rPr lang="zh-CN" altLang="en-US" dirty="0"/>
              <a:t>围绕挖矿开始新型攻击并不会让人太惊讶，因为现在科技媒体一直在宣传加密货币和“区块链”，而且这些货币越来越值钱。攻击者显然已经注意到了这些，并开始新型的攻击来让他们的利益最大化。在过去的几个月中，恶意分发给受害者的挖矿软件显著增加。</a:t>
            </a:r>
          </a:p>
          <a:p>
            <a:r>
              <a:rPr lang="zh-CN" altLang="en-US" dirty="0"/>
              <a:t>在这种新的商业模式中，攻击者不再需要通过让目标打开邮件附件，或者利用目标系统漏洞执行代码来进行勒索，取而代之的是利用目标系统资源进行加密货币挖掘。目标计算机的计算能力越好，攻击者所获收益就越高。</a:t>
            </a:r>
            <a:endParaRPr lang="en-US" altLang="zh-CN" dirty="0"/>
          </a:p>
          <a:p>
            <a:r>
              <a:rPr lang="zh-CN" altLang="en-US" dirty="0"/>
              <a:t>由于物联网设备安全性欠佳，又没有过多的用户交互，用它们来挖矿并不会引起注意，故其正在成为最有吸引力的目标。尽管大多数物联网设备算力有限，但是暴露在公网中且有漏洞的设备不在少数，所以更加值得重视。</a:t>
            </a:r>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6</a:t>
            </a:fld>
            <a:endParaRPr lang="zh-CN" altLang="en-US"/>
          </a:p>
        </p:txBody>
      </p:sp>
    </p:spTree>
    <p:extLst>
      <p:ext uri="{BB962C8B-B14F-4D97-AF65-F5344CB8AC3E}">
        <p14:creationId xmlns:p14="http://schemas.microsoft.com/office/powerpoint/2010/main" val="11104101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r>
              <a:rPr lang="zh-CN" altLang="en-US" dirty="0"/>
              <a:t>信息安全是目标</a:t>
            </a:r>
            <a:endParaRPr lang="en-US" altLang="zh-CN" dirty="0"/>
          </a:p>
          <a:p>
            <a:r>
              <a:rPr lang="zh-CN" altLang="en-US" dirty="0"/>
              <a:t>网络安全是实现信息安全的一种方式</a:t>
            </a:r>
            <a:endParaRPr lang="en-US" altLang="zh-CN" dirty="0"/>
          </a:p>
          <a:p>
            <a:r>
              <a:rPr lang="en-US" altLang="zh-CN" dirty="0"/>
              <a:t> </a:t>
            </a:r>
          </a:p>
          <a:p>
            <a:r>
              <a:rPr lang="zh-CN" altLang="en-US" dirty="0"/>
              <a:t>画图理解：信息安全载体，大环境</a:t>
            </a:r>
            <a:endParaRPr lang="en-US" altLang="zh-CN" dirty="0"/>
          </a:p>
          <a:p>
            <a:r>
              <a:rPr lang="en-US" altLang="zh-CN" dirty="0"/>
              <a:t> </a:t>
            </a:r>
          </a:p>
          <a:p>
            <a:endParaRPr lang="en-US" altLang="zh-CN" dirty="0"/>
          </a:p>
          <a:p>
            <a:r>
              <a:rPr lang="zh-CN" altLang="en-US" dirty="0"/>
              <a:t>安全事件发生的条件：举例      脆弱性（风险评估）、威胁</a:t>
            </a:r>
            <a:endParaRPr lang="en-US" altLang="zh-CN" dirty="0"/>
          </a:p>
          <a:p>
            <a:r>
              <a:rPr lang="zh-CN" altLang="en-US" dirty="0"/>
              <a:t>隔离威胁：</a:t>
            </a:r>
            <a:r>
              <a:rPr lang="zh-CN" altLang="en-US"/>
              <a:t>安全设备    降低危险：风险评估</a:t>
            </a:r>
            <a:endParaRPr lang="en-US" altLang="zh-CN" dirty="0"/>
          </a:p>
          <a:p>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7</a:t>
            </a:fld>
            <a:endParaRPr lang="zh-CN" altLang="en-US"/>
          </a:p>
        </p:txBody>
      </p:sp>
    </p:spTree>
    <p:extLst>
      <p:ext uri="{BB962C8B-B14F-4D97-AF65-F5344CB8AC3E}">
        <p14:creationId xmlns:p14="http://schemas.microsoft.com/office/powerpoint/2010/main" val="3778065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2D5530-B7CF-41FE-BAAA-D1E180E28CF2}" type="slidenum">
              <a:rPr lang="en-US" altLang="zh-CN" smtClean="0"/>
              <a:pPr/>
              <a:t>9</a:t>
            </a:fld>
            <a:endParaRPr lang="zh-CN" altLang="en-US"/>
          </a:p>
        </p:txBody>
      </p:sp>
    </p:spTree>
    <p:extLst>
      <p:ext uri="{BB962C8B-B14F-4D97-AF65-F5344CB8AC3E}">
        <p14:creationId xmlns:p14="http://schemas.microsoft.com/office/powerpoint/2010/main" val="12557850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EE0C949E-EC45-4230-B866-20FA31D1D163}" type="slidenum">
              <a:rPr lang="zh-CN" altLang="en-US" sz="1000">
                <a:ea typeface="宋体" panose="02010600030101010101" pitchFamily="2" charset="-122"/>
              </a:rPr>
              <a:pPr algn="l" eaLnBrk="1" fontAlgn="t" hangingPunct="1">
                <a:lnSpc>
                  <a:spcPct val="100000"/>
                </a:lnSpc>
                <a:spcAft>
                  <a:spcPct val="0"/>
                </a:spcAft>
                <a:buSzTx/>
                <a:buFontTx/>
                <a:buNone/>
              </a:pPr>
              <a:t>11</a:t>
            </a:fld>
            <a:endParaRPr lang="en-US" altLang="zh-CN" sz="1000">
              <a:ea typeface="宋体" panose="02010600030101010101" pitchFamily="2" charset="-122"/>
            </a:endParaRPr>
          </a:p>
        </p:txBody>
      </p:sp>
      <p:sp>
        <p:nvSpPr>
          <p:cNvPr id="50179" name="Rectangle 2"/>
          <p:cNvSpPr>
            <a:spLocks noGrp="1" noRot="1" noChangeAspect="1" noChangeArrowheads="1" noTextEdit="1"/>
          </p:cNvSpPr>
          <p:nvPr>
            <p:ph type="sldImg"/>
          </p:nvPr>
        </p:nvSpPr>
        <p:spPr>
          <a:ln/>
        </p:spPr>
      </p:sp>
      <p:sp>
        <p:nvSpPr>
          <p:cNvPr id="5018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179388" indent="-179388"/>
            <a:r>
              <a:rPr lang="zh-CN" altLang="zh-CN" dirty="0"/>
              <a:t>随着互联网的不断发展，</a:t>
            </a:r>
            <a:r>
              <a:rPr lang="en-US" altLang="zh-CN" dirty="0"/>
              <a:t>TCP/IP</a:t>
            </a:r>
            <a:r>
              <a:rPr lang="zh-CN" altLang="zh-CN" dirty="0"/>
              <a:t>协议族成为使用最广泛的网络互连协议。但由于协议在设计之初对安全考虑的不够，导致协议存在着一些安全风险问题。</a:t>
            </a:r>
            <a:r>
              <a:rPr lang="en-US" altLang="zh-CN" dirty="0"/>
              <a:t>Internet</a:t>
            </a:r>
            <a:r>
              <a:rPr lang="zh-CN" altLang="zh-CN" dirty="0"/>
              <a:t>首先应用于研究环境，针对少量、可信的的用户群体，网络安全问题不是主要的考虑因素。</a:t>
            </a:r>
            <a:r>
              <a:rPr lang="zh-CN" altLang="en-US" dirty="0"/>
              <a:t>因此，</a:t>
            </a:r>
            <a:r>
              <a:rPr lang="zh-CN" altLang="zh-CN" dirty="0"/>
              <a:t>在</a:t>
            </a:r>
            <a:r>
              <a:rPr lang="en-US" altLang="zh-CN" dirty="0"/>
              <a:t>TCP/IP</a:t>
            </a:r>
            <a:r>
              <a:rPr lang="zh-CN" altLang="zh-CN" dirty="0"/>
              <a:t>协议栈中，绝大多数协议没有提供必要的安全机制，例如：</a:t>
            </a:r>
            <a:endParaRPr lang="en-US" altLang="zh-CN" dirty="0"/>
          </a:p>
          <a:p>
            <a:pPr marL="360363" lvl="1" indent="266700">
              <a:buFont typeface="Calibri" panose="020F0502020204030204" pitchFamily="34" charset="0"/>
              <a:buAutoNum type="arabicPeriod"/>
            </a:pPr>
            <a:r>
              <a:rPr lang="zh-CN" altLang="zh-CN" dirty="0"/>
              <a:t>不提供认证服务</a:t>
            </a:r>
            <a:endParaRPr lang="en-US" altLang="zh-CN" dirty="0"/>
          </a:p>
          <a:p>
            <a:pPr marL="360363" lvl="1" indent="266700">
              <a:buFont typeface="Calibri" panose="020F0502020204030204" pitchFamily="34" charset="0"/>
              <a:buAutoNum type="arabicPeriod"/>
            </a:pPr>
            <a:r>
              <a:rPr lang="zh-CN" altLang="zh-CN" dirty="0"/>
              <a:t>明码传输，不提供保密性服务，不提供数据保密性服务</a:t>
            </a:r>
            <a:endParaRPr lang="en-US" altLang="zh-CN" dirty="0"/>
          </a:p>
          <a:p>
            <a:pPr marL="360363" lvl="1" indent="266700">
              <a:buFont typeface="Calibri" panose="020F0502020204030204" pitchFamily="34" charset="0"/>
              <a:buAutoNum type="arabicPeriod"/>
            </a:pPr>
            <a:r>
              <a:rPr lang="zh-CN" altLang="zh-CN" dirty="0"/>
              <a:t>不提供数据完整性保护</a:t>
            </a:r>
            <a:endParaRPr lang="en-US" altLang="zh-CN" dirty="0"/>
          </a:p>
          <a:p>
            <a:pPr marL="360363" lvl="1" indent="266700">
              <a:buFont typeface="Calibri" panose="020F0502020204030204" pitchFamily="34" charset="0"/>
              <a:buAutoNum type="arabicPeriod"/>
            </a:pPr>
            <a:r>
              <a:rPr lang="zh-CN" altLang="zh-CN" dirty="0"/>
              <a:t>不提供抗抵赖服务</a:t>
            </a:r>
            <a:endParaRPr lang="en-US" altLang="zh-CN" dirty="0"/>
          </a:p>
          <a:p>
            <a:pPr marL="360363" lvl="1" indent="266700">
              <a:buFont typeface="Calibri" panose="020F0502020204030204" pitchFamily="34" charset="0"/>
              <a:buAutoNum type="arabicPeriod"/>
            </a:pPr>
            <a:r>
              <a:rPr lang="zh-CN" altLang="zh-CN" dirty="0"/>
              <a:t>不保证可用性——服务质量（</a:t>
            </a:r>
            <a:r>
              <a:rPr lang="en-US" altLang="zh-CN" dirty="0"/>
              <a:t>QoS</a:t>
            </a:r>
            <a:r>
              <a:rPr lang="zh-CN" altLang="zh-CN" dirty="0"/>
              <a:t>）</a:t>
            </a:r>
            <a:endParaRPr lang="zh-CN" altLang="en-US" dirty="0"/>
          </a:p>
        </p:txBody>
      </p:sp>
    </p:spTree>
    <p:extLst>
      <p:ext uri="{BB962C8B-B14F-4D97-AF65-F5344CB8AC3E}">
        <p14:creationId xmlns:p14="http://schemas.microsoft.com/office/powerpoint/2010/main" val="36466105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4294967295"/>
          </p:nvPr>
        </p:nvSpPr>
        <p:spPr bwMode="auto">
          <a:xfrm>
            <a:off x="4021138" y="9721850"/>
            <a:ext cx="3076575" cy="5111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4832" tIns="47416" rIns="94832" bIns="47416"/>
          <a:lstStyle>
            <a:lvl1pPr algn="just">
              <a:lnSpc>
                <a:spcPct val="125000"/>
              </a:lnSpc>
              <a:spcAft>
                <a:spcPts val="600"/>
              </a:spcAft>
              <a:buSzPct val="60000"/>
              <a:buFont typeface="Wingdings" panose="05000000000000000000" pitchFamily="2" charset="2"/>
              <a:buChar char="l"/>
              <a:defRPr sz="1100">
                <a:solidFill>
                  <a:schemeClr val="tx1"/>
                </a:solidFill>
                <a:latin typeface="FrutigerNext LT Regular" pitchFamily="34" charset="0"/>
                <a:ea typeface="华文细黑" panose="02010600040101010101" pitchFamily="2" charset="-122"/>
              </a:defRPr>
            </a:lvl1pPr>
            <a:lvl2pPr marL="742950" indent="-285750" algn="just">
              <a:lnSpc>
                <a:spcPct val="125000"/>
              </a:lnSpc>
              <a:spcAft>
                <a:spcPts val="600"/>
              </a:spcAft>
              <a:buSzPct val="50000"/>
              <a:buFont typeface="Wingdings" panose="05000000000000000000" pitchFamily="2" charset="2"/>
              <a:buChar char="p"/>
              <a:defRPr sz="1100">
                <a:solidFill>
                  <a:schemeClr val="tx1"/>
                </a:solidFill>
                <a:latin typeface="FrutigerNext LT Regular" pitchFamily="34" charset="0"/>
                <a:ea typeface="华文细黑" panose="02010600040101010101" pitchFamily="2" charset="-122"/>
              </a:defRPr>
            </a:lvl2pPr>
            <a:lvl3pPr marL="1143000" indent="-228600" algn="just">
              <a:lnSpc>
                <a:spcPct val="125000"/>
              </a:lnSpc>
              <a:spcAft>
                <a:spcPts val="600"/>
              </a:spcAft>
              <a:buSzPct val="50000"/>
              <a:buFont typeface="Wingdings" panose="05000000000000000000" pitchFamily="2" charset="2"/>
              <a:buChar char="n"/>
              <a:defRPr sz="1100">
                <a:solidFill>
                  <a:schemeClr val="tx1"/>
                </a:solidFill>
                <a:latin typeface="FrutigerNext LT Regular" pitchFamily="34" charset="0"/>
                <a:ea typeface="华文细黑" panose="02010600040101010101" pitchFamily="2" charset="-122"/>
              </a:defRPr>
            </a:lvl3pPr>
            <a:lvl4pPr marL="1600200" indent="-228600" algn="just">
              <a:spcBef>
                <a:spcPct val="30000"/>
              </a:spcBef>
              <a:defRPr sz="1100">
                <a:solidFill>
                  <a:schemeClr val="tx1"/>
                </a:solidFill>
                <a:latin typeface="FrutigerNext LT Regular" pitchFamily="34" charset="0"/>
                <a:ea typeface="华文细黑" panose="02010600040101010101" pitchFamily="2" charset="-122"/>
              </a:defRPr>
            </a:lvl4pPr>
            <a:lvl5pPr marL="2057400" indent="-228600" algn="just">
              <a:spcBef>
                <a:spcPct val="30000"/>
              </a:spcBef>
              <a:defRPr sz="1100">
                <a:solidFill>
                  <a:schemeClr val="tx1"/>
                </a:solidFill>
                <a:latin typeface="FrutigerNext LT Regular" pitchFamily="34" charset="0"/>
                <a:ea typeface="华文细黑" panose="02010600040101010101" pitchFamily="2" charset="-122"/>
              </a:defRPr>
            </a:lvl5pPr>
            <a:lvl6pPr marL="25146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6pPr>
            <a:lvl7pPr marL="29718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7pPr>
            <a:lvl8pPr marL="34290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8pPr>
            <a:lvl9pPr marL="3886200" indent="-228600" algn="just" eaLnBrk="0" fontAlgn="base" hangingPunct="0">
              <a:spcBef>
                <a:spcPct val="30000"/>
              </a:spcBef>
              <a:spcAft>
                <a:spcPct val="0"/>
              </a:spcAft>
              <a:defRPr sz="1100">
                <a:solidFill>
                  <a:schemeClr val="tx1"/>
                </a:solidFill>
                <a:latin typeface="FrutigerNext LT Regular" pitchFamily="34" charset="0"/>
                <a:ea typeface="华文细黑" panose="02010600040101010101" pitchFamily="2" charset="-122"/>
              </a:defRPr>
            </a:lvl9pPr>
          </a:lstStyle>
          <a:p>
            <a:pPr algn="l" eaLnBrk="1" fontAlgn="t" hangingPunct="1">
              <a:lnSpc>
                <a:spcPct val="100000"/>
              </a:lnSpc>
              <a:spcAft>
                <a:spcPct val="0"/>
              </a:spcAft>
              <a:buSzTx/>
              <a:buFontTx/>
              <a:buNone/>
            </a:pPr>
            <a:fld id="{9027E46B-A23A-4210-9444-9C0D6AF2EF51}" type="slidenum">
              <a:rPr lang="zh-CN" altLang="en-US" sz="1000">
                <a:ea typeface="宋体" panose="02010600030101010101" pitchFamily="2" charset="-122"/>
              </a:rPr>
              <a:pPr algn="l" eaLnBrk="1" fontAlgn="t" hangingPunct="1">
                <a:lnSpc>
                  <a:spcPct val="100000"/>
                </a:lnSpc>
                <a:spcAft>
                  <a:spcPct val="0"/>
                </a:spcAft>
                <a:buSzTx/>
                <a:buFontTx/>
                <a:buNone/>
              </a:pPr>
              <a:t>12</a:t>
            </a:fld>
            <a:endParaRPr lang="en-US" altLang="zh-CN" sz="1000">
              <a:ea typeface="宋体" panose="02010600030101010101" pitchFamily="2" charset="-122"/>
            </a:endParaRPr>
          </a:p>
        </p:txBody>
      </p:sp>
      <p:sp>
        <p:nvSpPr>
          <p:cNvPr id="52227" name="Rectangle 2"/>
          <p:cNvSpPr>
            <a:spLocks noGrp="1" noRot="1" noChangeAspect="1" noChangeArrowheads="1" noTextEdit="1"/>
          </p:cNvSpPr>
          <p:nvPr>
            <p:ph type="sldImg"/>
          </p:nvPr>
        </p:nvSpPr>
        <p:spPr>
          <a:ln/>
        </p:spPr>
      </p:sp>
      <p:sp>
        <p:nvSpPr>
          <p:cNvPr id="5222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266700" eaLnBrk="1" hangingPunct="1"/>
            <a:r>
              <a:rPr lang="en-US" altLang="zh-CN" dirty="0"/>
              <a:t>TCP/IP</a:t>
            </a:r>
            <a:r>
              <a:rPr lang="zh-CN" altLang="zh-CN" dirty="0"/>
              <a:t>协议栈</a:t>
            </a:r>
            <a:r>
              <a:rPr lang="zh-CN" altLang="en-US" dirty="0"/>
              <a:t>中各层都有自己的</a:t>
            </a:r>
            <a:r>
              <a:rPr lang="zh-CN" altLang="zh-CN" dirty="0"/>
              <a:t>协议</a:t>
            </a:r>
            <a:r>
              <a:rPr lang="zh-CN" altLang="en-US" dirty="0"/>
              <a:t>。由于这些协议在开发之初并未重点考虑安全因素，缺乏必要的安全机制。因此，针对这些协议的安全威胁及攻击行为越来越频繁，</a:t>
            </a:r>
            <a:r>
              <a:rPr lang="en-US" altLang="zh-CN" dirty="0"/>
              <a:t>TCP/IP</a:t>
            </a:r>
            <a:r>
              <a:rPr lang="zh-CN" altLang="en-US" dirty="0"/>
              <a:t>协议</a:t>
            </a:r>
            <a:r>
              <a:rPr lang="zh-CN" altLang="zh-CN" dirty="0"/>
              <a:t>栈</a:t>
            </a:r>
            <a:r>
              <a:rPr lang="zh-CN" altLang="en-US" dirty="0"/>
              <a:t>的安全问题也越来越凸显。</a:t>
            </a:r>
          </a:p>
        </p:txBody>
      </p:sp>
    </p:spTree>
    <p:extLst>
      <p:ext uri="{BB962C8B-B14F-4D97-AF65-F5344CB8AC3E}">
        <p14:creationId xmlns:p14="http://schemas.microsoft.com/office/powerpoint/2010/main" val="33449657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
    <p:bg>
      <p:bgPr>
        <a:solidFill>
          <a:schemeClr val="bg1">
            <a:lumMod val="85000"/>
          </a:schemeClr>
        </a:solidFill>
        <a:effectLst/>
      </p:bgPr>
    </p:bg>
    <p:spTree>
      <p:nvGrpSpPr>
        <p:cNvPr id="1" name=""/>
        <p:cNvGrpSpPr/>
        <p:nvPr/>
      </p:nvGrpSpPr>
      <p:grpSpPr>
        <a:xfrm>
          <a:off x="0" y="0"/>
          <a:ext cx="0" cy="0"/>
          <a:chOff x="0" y="0"/>
          <a:chExt cx="0" cy="0"/>
        </a:xfrm>
      </p:grpSpPr>
      <p:pic>
        <p:nvPicPr>
          <p:cNvPr id="2" name="图片 5"/>
          <p:cNvPicPr>
            <a:picLocks noChangeAspect="1" noChangeArrowheads="1"/>
          </p:cNvPicPr>
          <p:nvPr userDrawn="1"/>
        </p:nvPicPr>
        <p:blipFill>
          <a:blip r:embed="rId2" cstate="print"/>
          <a:srcRect/>
          <a:stretch>
            <a:fillRect/>
          </a:stretch>
        </p:blipFill>
        <p:spPr bwMode="auto">
          <a:xfrm>
            <a:off x="763588" y="190500"/>
            <a:ext cx="7480300" cy="3743325"/>
          </a:xfrm>
          <a:prstGeom prst="rect">
            <a:avLst/>
          </a:prstGeom>
          <a:noFill/>
          <a:ln w="9525">
            <a:noFill/>
            <a:miter lim="800000"/>
            <a:headEnd/>
            <a:tailEnd/>
          </a:ln>
        </p:spPr>
      </p:pic>
      <p:sp>
        <p:nvSpPr>
          <p:cNvPr id="3" name="矩形 6"/>
          <p:cNvSpPr>
            <a:spLocks noChangeArrowheads="1"/>
          </p:cNvSpPr>
          <p:nvPr userDrawn="1"/>
        </p:nvSpPr>
        <p:spPr bwMode="auto">
          <a:xfrm>
            <a:off x="0" y="4902200"/>
            <a:ext cx="9144000" cy="1955800"/>
          </a:xfrm>
          <a:prstGeom prst="rect">
            <a:avLst/>
          </a:prstGeom>
          <a:solidFill>
            <a:srgbClr val="1C4885"/>
          </a:solidFill>
          <a:ln w="9525">
            <a:noFill/>
            <a:miter lim="800000"/>
          </a:ln>
        </p:spPr>
        <p:txBody>
          <a:bodyPr anchor="ctr"/>
          <a:lstStyle/>
          <a:p>
            <a:pPr algn="ctr">
              <a:defRPr/>
            </a:pPr>
            <a:endParaRPr lang="zh-CN" altLang="en-US">
              <a:solidFill>
                <a:srgbClr val="FFFFFF"/>
              </a:solidFill>
            </a:endParaRPr>
          </a:p>
        </p:txBody>
      </p:sp>
      <p:grpSp>
        <p:nvGrpSpPr>
          <p:cNvPr id="4" name="组合 13"/>
          <p:cNvGrpSpPr>
            <a:grpSpLocks noChangeAspect="1"/>
          </p:cNvGrpSpPr>
          <p:nvPr userDrawn="1"/>
        </p:nvGrpSpPr>
        <p:grpSpPr bwMode="auto">
          <a:xfrm>
            <a:off x="4110038" y="3357563"/>
            <a:ext cx="5033962" cy="3140075"/>
            <a:chOff x="0" y="0"/>
            <a:chExt cx="5324473" cy="3322983"/>
          </a:xfrm>
        </p:grpSpPr>
        <p:pic>
          <p:nvPicPr>
            <p:cNvPr id="5" name="图片 11"/>
            <p:cNvPicPr>
              <a:picLocks noChangeAspect="1" noChangeArrowheads="1"/>
            </p:cNvPicPr>
            <p:nvPr/>
          </p:nvPicPr>
          <p:blipFill>
            <a:blip r:embed="rId3" cstate="print"/>
            <a:srcRect b="52040"/>
            <a:stretch>
              <a:fillRect/>
            </a:stretch>
          </p:blipFill>
          <p:spPr bwMode="auto">
            <a:xfrm>
              <a:off x="6344" y="0"/>
              <a:ext cx="5318129" cy="1642414"/>
            </a:xfrm>
            <a:prstGeom prst="rect">
              <a:avLst/>
            </a:prstGeom>
            <a:noFill/>
            <a:ln w="9525">
              <a:noFill/>
              <a:miter lim="800000"/>
              <a:headEnd/>
              <a:tailEnd/>
            </a:ln>
          </p:spPr>
        </p:pic>
        <p:pic>
          <p:nvPicPr>
            <p:cNvPr id="6" name="图片 12"/>
            <p:cNvPicPr>
              <a:picLocks noChangeAspect="1" noChangeArrowheads="1"/>
            </p:cNvPicPr>
            <p:nvPr/>
          </p:nvPicPr>
          <p:blipFill>
            <a:blip r:embed="rId3" cstate="print"/>
            <a:srcRect t="50633" r="2628"/>
            <a:stretch>
              <a:fillRect/>
            </a:stretch>
          </p:blipFill>
          <p:spPr bwMode="auto">
            <a:xfrm>
              <a:off x="0" y="1632435"/>
              <a:ext cx="5178427" cy="1690548"/>
            </a:xfrm>
            <a:prstGeom prst="rect">
              <a:avLst/>
            </a:prstGeom>
            <a:noFill/>
            <a:ln w="9525">
              <a:noFill/>
              <a:miter lim="800000"/>
              <a:headEnd/>
              <a:tailEnd/>
            </a:ln>
          </p:spPr>
        </p:pic>
      </p:grpSp>
      <p:grpSp>
        <p:nvGrpSpPr>
          <p:cNvPr id="7" name="组合 16"/>
          <p:cNvGrpSpPr/>
          <p:nvPr userDrawn="1"/>
        </p:nvGrpSpPr>
        <p:grpSpPr bwMode="auto">
          <a:xfrm>
            <a:off x="573088" y="6202363"/>
            <a:ext cx="585787" cy="338137"/>
            <a:chOff x="1234" y="0"/>
            <a:chExt cx="586058" cy="339810"/>
          </a:xfrm>
        </p:grpSpPr>
        <p:sp>
          <p:nvSpPr>
            <p:cNvPr id="8" name="矩形 45"/>
            <p:cNvSpPr>
              <a:spLocks noChangeArrowheads="1"/>
            </p:cNvSpPr>
            <p:nvPr/>
          </p:nvSpPr>
          <p:spPr bwMode="auto">
            <a:xfrm>
              <a:off x="403057" y="0"/>
              <a:ext cx="184235" cy="339810"/>
            </a:xfrm>
            <a:prstGeom prst="rect">
              <a:avLst/>
            </a:prstGeom>
            <a:noFill/>
            <a:ln w="9525">
              <a:noFill/>
              <a:miter lim="800000"/>
            </a:ln>
          </p:spPr>
          <p:txBody>
            <a:bodyPr wrap="none">
              <a:spAutoFit/>
            </a:bodyPr>
            <a:lstStyle/>
            <a:p>
              <a:pPr>
                <a:defRPr/>
              </a:pPr>
              <a:endParaRPr lang="zh-CN" altLang="en-US" sz="1600" dirty="0">
                <a:solidFill>
                  <a:srgbClr val="FFFFFF"/>
                </a:solidFill>
              </a:endParaRPr>
            </a:p>
          </p:txBody>
        </p:sp>
        <p:pic>
          <p:nvPicPr>
            <p:cNvPr id="9" name="组合 18"/>
            <p:cNvPicPr>
              <a:picLocks noChangeArrowheads="1"/>
            </p:cNvPicPr>
            <p:nvPr/>
          </p:nvPicPr>
          <p:blipFill>
            <a:blip r:embed="rId4" cstate="print"/>
            <a:srcRect/>
            <a:stretch>
              <a:fillRect/>
            </a:stretch>
          </p:blipFill>
          <p:spPr bwMode="auto">
            <a:xfrm>
              <a:off x="1234" y="21724"/>
              <a:ext cx="298704" cy="298704"/>
            </a:xfrm>
            <a:prstGeom prst="rect">
              <a:avLst/>
            </a:prstGeom>
            <a:noFill/>
            <a:ln w="9525">
              <a:noFill/>
              <a:miter lim="800000"/>
              <a:headEnd/>
              <a:tailEnd/>
            </a:ln>
          </p:spPr>
        </p:pic>
      </p:grpSp>
      <p:grpSp>
        <p:nvGrpSpPr>
          <p:cNvPr id="10" name="组合 22"/>
          <p:cNvGrpSpPr/>
          <p:nvPr userDrawn="1"/>
        </p:nvGrpSpPr>
        <p:grpSpPr bwMode="auto">
          <a:xfrm>
            <a:off x="571500" y="5786438"/>
            <a:ext cx="587375" cy="338137"/>
            <a:chOff x="0" y="0"/>
            <a:chExt cx="588110" cy="339391"/>
          </a:xfrm>
        </p:grpSpPr>
        <p:sp>
          <p:nvSpPr>
            <p:cNvPr id="11" name="矩形 40"/>
            <p:cNvSpPr>
              <a:spLocks noChangeArrowheads="1"/>
            </p:cNvSpPr>
            <p:nvPr/>
          </p:nvSpPr>
          <p:spPr bwMode="auto">
            <a:xfrm>
              <a:off x="403730" y="0"/>
              <a:ext cx="184380" cy="339391"/>
            </a:xfrm>
            <a:prstGeom prst="rect">
              <a:avLst/>
            </a:prstGeom>
            <a:noFill/>
            <a:ln w="9525">
              <a:noFill/>
              <a:miter lim="800000"/>
            </a:ln>
          </p:spPr>
          <p:txBody>
            <a:bodyPr wrap="none">
              <a:spAutoFit/>
            </a:bodyPr>
            <a:lstStyle/>
            <a:p>
              <a:pPr>
                <a:defRPr/>
              </a:pPr>
              <a:endParaRPr lang="zh-CN" altLang="en-US" sz="1600" dirty="0">
                <a:solidFill>
                  <a:srgbClr val="FFFFFF"/>
                </a:solidFill>
              </a:endParaRPr>
            </a:p>
          </p:txBody>
        </p:sp>
        <p:sp>
          <p:nvSpPr>
            <p:cNvPr id="12" name="Freeform 102"/>
            <p:cNvSpPr>
              <a:spLocks noEditPoints="1"/>
            </p:cNvSpPr>
            <p:nvPr/>
          </p:nvSpPr>
          <p:spPr bwMode="auto">
            <a:xfrm>
              <a:off x="0" y="19121"/>
              <a:ext cx="300413" cy="297963"/>
            </a:xfrm>
            <a:custGeom>
              <a:avLst/>
              <a:gdLst>
                <a:gd name="T0" fmla="*/ 2147483647 w 837"/>
                <a:gd name="T1" fmla="*/ 0 h 837"/>
                <a:gd name="T2" fmla="*/ 0 w 837"/>
                <a:gd name="T3" fmla="*/ 2147483647 h 837"/>
                <a:gd name="T4" fmla="*/ 2147483647 w 837"/>
                <a:gd name="T5" fmla="*/ 2147483647 h 837"/>
                <a:gd name="T6" fmla="*/ 2147483647 w 837"/>
                <a:gd name="T7" fmla="*/ 2147483647 h 837"/>
                <a:gd name="T8" fmla="*/ 2147483647 w 837"/>
                <a:gd name="T9" fmla="*/ 0 h 837"/>
                <a:gd name="T10" fmla="*/ 2147483647 w 837"/>
                <a:gd name="T11" fmla="*/ 2147483647 h 837"/>
                <a:gd name="T12" fmla="*/ 2147483647 w 837"/>
                <a:gd name="T13" fmla="*/ 2147483647 h 837"/>
                <a:gd name="T14" fmla="*/ 2147483647 w 837"/>
                <a:gd name="T15" fmla="*/ 2147483647 h 837"/>
                <a:gd name="T16" fmla="*/ 2147483647 w 837"/>
                <a:gd name="T17" fmla="*/ 2147483647 h 837"/>
                <a:gd name="T18" fmla="*/ 2147483647 w 837"/>
                <a:gd name="T19" fmla="*/ 2147483647 h 837"/>
                <a:gd name="T20" fmla="*/ 2147483647 w 837"/>
                <a:gd name="T21" fmla="*/ 2147483647 h 837"/>
                <a:gd name="T22" fmla="*/ 2147483647 w 837"/>
                <a:gd name="T23" fmla="*/ 2147483647 h 837"/>
                <a:gd name="T24" fmla="*/ 2147483647 w 837"/>
                <a:gd name="T25" fmla="*/ 2147483647 h 837"/>
                <a:gd name="T26" fmla="*/ 2147483647 w 837"/>
                <a:gd name="T27" fmla="*/ 2147483647 h 837"/>
                <a:gd name="T28" fmla="*/ 2147483647 w 837"/>
                <a:gd name="T29" fmla="*/ 2147483647 h 837"/>
                <a:gd name="T30" fmla="*/ 2147483647 w 837"/>
                <a:gd name="T31" fmla="*/ 2147483647 h 837"/>
                <a:gd name="T32" fmla="*/ 2147483647 w 837"/>
                <a:gd name="T33" fmla="*/ 2147483647 h 837"/>
                <a:gd name="T34" fmla="*/ 2147483647 w 837"/>
                <a:gd name="T35" fmla="*/ 2147483647 h 837"/>
                <a:gd name="T36" fmla="*/ 2147483647 w 837"/>
                <a:gd name="T37" fmla="*/ 2147483647 h 837"/>
                <a:gd name="T38" fmla="*/ 2147483647 w 837"/>
                <a:gd name="T39" fmla="*/ 2147483647 h 837"/>
                <a:gd name="T40" fmla="*/ 2147483647 w 837"/>
                <a:gd name="T41" fmla="*/ 2147483647 h 83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837" h="837">
                  <a:moveTo>
                    <a:pt x="418" y="0"/>
                  </a:moveTo>
                  <a:cubicBezTo>
                    <a:pt x="187" y="0"/>
                    <a:pt x="0" y="187"/>
                    <a:pt x="0" y="419"/>
                  </a:cubicBezTo>
                  <a:cubicBezTo>
                    <a:pt x="0" y="650"/>
                    <a:pt x="187" y="837"/>
                    <a:pt x="418" y="837"/>
                  </a:cubicBezTo>
                  <a:cubicBezTo>
                    <a:pt x="650" y="837"/>
                    <a:pt x="837" y="650"/>
                    <a:pt x="837" y="419"/>
                  </a:cubicBezTo>
                  <a:cubicBezTo>
                    <a:pt x="837" y="187"/>
                    <a:pt x="650" y="0"/>
                    <a:pt x="418" y="0"/>
                  </a:cubicBezTo>
                  <a:close/>
                  <a:moveTo>
                    <a:pt x="173" y="583"/>
                  </a:moveTo>
                  <a:cubicBezTo>
                    <a:pt x="121" y="583"/>
                    <a:pt x="121" y="583"/>
                    <a:pt x="121" y="583"/>
                  </a:cubicBezTo>
                  <a:cubicBezTo>
                    <a:pt x="121" y="251"/>
                    <a:pt x="121" y="251"/>
                    <a:pt x="121" y="251"/>
                  </a:cubicBezTo>
                  <a:cubicBezTo>
                    <a:pt x="440" y="251"/>
                    <a:pt x="440" y="251"/>
                    <a:pt x="440" y="251"/>
                  </a:cubicBezTo>
                  <a:cubicBezTo>
                    <a:pt x="490" y="177"/>
                    <a:pt x="490" y="177"/>
                    <a:pt x="490" y="177"/>
                  </a:cubicBezTo>
                  <a:cubicBezTo>
                    <a:pt x="631" y="177"/>
                    <a:pt x="631" y="177"/>
                    <a:pt x="631" y="177"/>
                  </a:cubicBezTo>
                  <a:cubicBezTo>
                    <a:pt x="631" y="251"/>
                    <a:pt x="631" y="251"/>
                    <a:pt x="631" y="251"/>
                  </a:cubicBezTo>
                  <a:cubicBezTo>
                    <a:pt x="631" y="269"/>
                    <a:pt x="631" y="269"/>
                    <a:pt x="631" y="269"/>
                  </a:cubicBezTo>
                  <a:cubicBezTo>
                    <a:pt x="631" y="300"/>
                    <a:pt x="631" y="300"/>
                    <a:pt x="631" y="300"/>
                  </a:cubicBezTo>
                  <a:cubicBezTo>
                    <a:pt x="173" y="300"/>
                    <a:pt x="173" y="300"/>
                    <a:pt x="173" y="300"/>
                  </a:cubicBezTo>
                  <a:lnTo>
                    <a:pt x="173" y="583"/>
                  </a:lnTo>
                  <a:close/>
                  <a:moveTo>
                    <a:pt x="716" y="660"/>
                  </a:moveTo>
                  <a:cubicBezTo>
                    <a:pt x="205" y="660"/>
                    <a:pt x="205" y="660"/>
                    <a:pt x="205" y="660"/>
                  </a:cubicBezTo>
                  <a:cubicBezTo>
                    <a:pt x="205" y="328"/>
                    <a:pt x="205" y="328"/>
                    <a:pt x="205" y="328"/>
                  </a:cubicBezTo>
                  <a:cubicBezTo>
                    <a:pt x="716" y="328"/>
                    <a:pt x="716" y="328"/>
                    <a:pt x="716" y="328"/>
                  </a:cubicBezTo>
                  <a:lnTo>
                    <a:pt x="716" y="660"/>
                  </a:lnTo>
                  <a:close/>
                </a:path>
              </a:pathLst>
            </a:custGeom>
            <a:solidFill>
              <a:schemeClr val="bg1"/>
            </a:solidFill>
            <a:ln w="9525">
              <a:noFill/>
              <a:round/>
            </a:ln>
          </p:spPr>
          <p:txBody>
            <a:bodyPr/>
            <a:lstStyle/>
            <a:p>
              <a:pPr>
                <a:defRPr/>
              </a:pPr>
              <a:endParaRPr lang="zh-CN" altLang="en-US"/>
            </a:p>
          </p:txBody>
        </p:sp>
      </p:grpSp>
      <p:grpSp>
        <p:nvGrpSpPr>
          <p:cNvPr id="13" name="组合 25"/>
          <p:cNvGrpSpPr/>
          <p:nvPr userDrawn="1"/>
        </p:nvGrpSpPr>
        <p:grpSpPr bwMode="auto">
          <a:xfrm>
            <a:off x="573088" y="5387975"/>
            <a:ext cx="585787" cy="338138"/>
            <a:chOff x="1234" y="0"/>
            <a:chExt cx="586092" cy="338553"/>
          </a:xfrm>
        </p:grpSpPr>
        <p:sp>
          <p:nvSpPr>
            <p:cNvPr id="14" name="矩形 37"/>
            <p:cNvSpPr>
              <a:spLocks noChangeArrowheads="1"/>
            </p:cNvSpPr>
            <p:nvPr/>
          </p:nvSpPr>
          <p:spPr bwMode="auto">
            <a:xfrm>
              <a:off x="403080" y="0"/>
              <a:ext cx="184246" cy="338553"/>
            </a:xfrm>
            <a:prstGeom prst="rect">
              <a:avLst/>
            </a:prstGeom>
            <a:noFill/>
            <a:ln w="9525">
              <a:noFill/>
              <a:miter lim="800000"/>
            </a:ln>
          </p:spPr>
          <p:txBody>
            <a:bodyPr wrap="none">
              <a:spAutoFit/>
            </a:bodyPr>
            <a:lstStyle/>
            <a:p>
              <a:pPr>
                <a:defRPr/>
              </a:pPr>
              <a:endParaRPr lang="zh-CN" altLang="en-US" sz="1600" dirty="0">
                <a:solidFill>
                  <a:srgbClr val="FFFFFF"/>
                </a:solidFill>
              </a:endParaRPr>
            </a:p>
          </p:txBody>
        </p:sp>
        <p:pic>
          <p:nvPicPr>
            <p:cNvPr id="15" name="组合 27"/>
            <p:cNvPicPr>
              <a:picLocks noChangeArrowheads="1"/>
            </p:cNvPicPr>
            <p:nvPr/>
          </p:nvPicPr>
          <p:blipFill>
            <a:blip r:embed="rId5" cstate="print"/>
            <a:srcRect/>
            <a:stretch>
              <a:fillRect/>
            </a:stretch>
          </p:blipFill>
          <p:spPr bwMode="auto">
            <a:xfrm>
              <a:off x="1234" y="19247"/>
              <a:ext cx="298704" cy="298704"/>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750"/>
                                        <p:tgtEl>
                                          <p:spTgt spid="10"/>
                                        </p:tgtEl>
                                      </p:cBhvr>
                                    </p:animEffect>
                                    <p:anim calcmode="lin" valueType="num">
                                      <p:cBhvr>
                                        <p:cTn id="13" dur="750" fill="hold"/>
                                        <p:tgtEl>
                                          <p:spTgt spid="10"/>
                                        </p:tgtEl>
                                        <p:attrNameLst>
                                          <p:attrName>ppt_x</p:attrName>
                                        </p:attrNameLst>
                                      </p:cBhvr>
                                      <p:tavLst>
                                        <p:tav tm="0">
                                          <p:val>
                                            <p:strVal val="#ppt_x"/>
                                          </p:val>
                                        </p:tav>
                                        <p:tav tm="100000">
                                          <p:val>
                                            <p:strVal val="#ppt_x"/>
                                          </p:val>
                                        </p:tav>
                                      </p:tavLst>
                                    </p:anim>
                                    <p:anim calcmode="lin" valueType="num">
                                      <p:cBhvr>
                                        <p:cTn id="14" dur="75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75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750"/>
                                        <p:tgtEl>
                                          <p:spTgt spid="7"/>
                                        </p:tgtEl>
                                      </p:cBhvr>
                                    </p:animEffect>
                                    <p:anim calcmode="lin" valueType="num">
                                      <p:cBhvr>
                                        <p:cTn id="18" dur="750" fill="hold"/>
                                        <p:tgtEl>
                                          <p:spTgt spid="7"/>
                                        </p:tgtEl>
                                        <p:attrNameLst>
                                          <p:attrName>ppt_x</p:attrName>
                                        </p:attrNameLst>
                                      </p:cBhvr>
                                      <p:tavLst>
                                        <p:tav tm="0">
                                          <p:val>
                                            <p:strVal val="#ppt_x"/>
                                          </p:val>
                                        </p:tav>
                                        <p:tav tm="100000">
                                          <p:val>
                                            <p:strVal val="#ppt_x"/>
                                          </p:val>
                                        </p:tav>
                                      </p:tavLst>
                                    </p:anim>
                                    <p:anim calcmode="lin" valueType="num">
                                      <p:cBhvr>
                                        <p:cTn id="19" dur="75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457200" y="44450"/>
            <a:ext cx="7239000" cy="609600"/>
          </a:xfrm>
        </p:spPr>
        <p:txBody>
          <a:bodyPr/>
          <a:lstStyle/>
          <a:p>
            <a:r>
              <a:rPr lang="zh-CN" altLang="en-US"/>
              <a:t>单击此处编辑母版标题样式</a:t>
            </a:r>
          </a:p>
        </p:txBody>
      </p:sp>
      <p:sp>
        <p:nvSpPr>
          <p:cNvPr id="3" name="内容占位符 2"/>
          <p:cNvSpPr>
            <a:spLocks noGrp="1"/>
          </p:cNvSpPr>
          <p:nvPr>
            <p:ph sz="quarter" idx="1"/>
          </p:nvPr>
        </p:nvSpPr>
        <p:spPr>
          <a:xfrm>
            <a:off x="900113" y="1196975"/>
            <a:ext cx="3595687"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196975"/>
            <a:ext cx="3595688" cy="23002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900113" y="3649663"/>
            <a:ext cx="3595687" cy="2301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4648200" y="3649663"/>
            <a:ext cx="3595688" cy="23018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900113" y="1196975"/>
            <a:ext cx="3595687"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196975"/>
            <a:ext cx="3595688" cy="47545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3754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8229600" cy="850900"/>
          </a:xfrm>
        </p:spPr>
        <p:txBody>
          <a:bodyPr/>
          <a:lstStyle>
            <a:lvl1pPr>
              <a:defRPr>
                <a:solidFill>
                  <a:schemeClr val="tx1"/>
                </a:solidFill>
              </a:defRPr>
            </a:lvl1pPr>
          </a:lstStyle>
          <a:p>
            <a:r>
              <a:rPr lang="zh-CN" altLang="en-US" noProof="1"/>
              <a:t>单击此处编辑母版标题样式</a:t>
            </a:r>
          </a:p>
        </p:txBody>
      </p:sp>
      <p:sp>
        <p:nvSpPr>
          <p:cNvPr id="3" name="内容占位符 2"/>
          <p:cNvSpPr>
            <a:spLocks noGrp="1"/>
          </p:cNvSpPr>
          <p:nvPr>
            <p:ph idx="1"/>
          </p:nvPr>
        </p:nvSpPr>
        <p:spPr/>
        <p:txBody>
          <a:bodyPr/>
          <a:lstStyle>
            <a:lvl1pPr>
              <a:defRPr sz="2200">
                <a:latin typeface="+mn-ea"/>
                <a:ea typeface="+mn-ea"/>
              </a:defRPr>
            </a:lvl1pPr>
            <a:lvl2pPr marL="742950" indent="-285750">
              <a:buFont typeface="Wingdings" panose="05000000000000000000" pitchFamily="2" charset="2"/>
              <a:buChar char="Ø"/>
              <a:defRPr sz="2000">
                <a:latin typeface="+mn-ea"/>
                <a:ea typeface="+mn-ea"/>
              </a:defRPr>
            </a:lvl2pPr>
            <a:lvl3pPr marL="1143000" indent="-228600">
              <a:buFont typeface="Wingdings" panose="05000000000000000000" pitchFamily="2" charset="2"/>
              <a:buChar char="p"/>
              <a:defRPr sz="1800">
                <a:latin typeface="+mn-ea"/>
                <a:ea typeface="+mn-ea"/>
              </a:defRPr>
            </a:lvl3pPr>
            <a:lvl4pPr>
              <a:defRPr sz="1600">
                <a:latin typeface="+mn-ea"/>
                <a:ea typeface="+mn-ea"/>
              </a:defRPr>
            </a:lvl4pPr>
            <a:lvl5pPr>
              <a:defRPr sz="1400">
                <a:latin typeface="+mn-ea"/>
                <a:ea typeface="+mn-ea"/>
              </a:defRPr>
            </a:lvl5p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cxnSp>
        <p:nvCxnSpPr>
          <p:cNvPr id="5" name="直接连接符 4">
            <a:extLst>
              <a:ext uri="{FF2B5EF4-FFF2-40B4-BE49-F238E27FC236}">
                <a16:creationId xmlns:a16="http://schemas.microsoft.com/office/drawing/2014/main" id="{5F14C402-678F-4538-A15B-68B83B4EA4E1}"/>
              </a:ext>
            </a:extLst>
          </p:cNvPr>
          <p:cNvCxnSpPr/>
          <p:nvPr userDrawn="1"/>
        </p:nvCxnSpPr>
        <p:spPr>
          <a:xfrm>
            <a:off x="323850" y="981075"/>
            <a:ext cx="8675688" cy="0"/>
          </a:xfrm>
          <a:prstGeom prst="line">
            <a:avLst/>
          </a:prstGeom>
          <a:ln w="12700" cmpd="sng">
            <a:solidFill>
              <a:schemeClr val="bg2">
                <a:lumMod val="25000"/>
              </a:schemeClr>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7240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5539393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cxnSp>
        <p:nvCxnSpPr>
          <p:cNvPr id="4" name="直接连接符 3"/>
          <p:cNvCxnSpPr>
            <a:cxnSpLocks noChangeShapeType="1"/>
          </p:cNvCxnSpPr>
          <p:nvPr userDrawn="1"/>
        </p:nvCxnSpPr>
        <p:spPr bwMode="auto">
          <a:xfrm>
            <a:off x="468313" y="906463"/>
            <a:ext cx="8207375" cy="1587"/>
          </a:xfrm>
          <a:prstGeom prst="line">
            <a:avLst/>
          </a:prstGeom>
          <a:noFill/>
          <a:ln w="15875" cmpd="sng">
            <a:solidFill>
              <a:schemeClr val="bg1">
                <a:lumMod val="85000"/>
              </a:schemeClr>
            </a:solidFill>
            <a:round/>
            <a:headEnd/>
            <a:tailEnd/>
          </a:ln>
        </p:spPr>
      </p:cxnSp>
      <p:sp>
        <p:nvSpPr>
          <p:cNvPr id="5" name="矩形 14"/>
          <p:cNvSpPr>
            <a:spLocks noChangeArrowheads="1"/>
          </p:cNvSpPr>
          <p:nvPr userDrawn="1"/>
        </p:nvSpPr>
        <p:spPr bwMode="auto">
          <a:xfrm>
            <a:off x="0" y="6556375"/>
            <a:ext cx="9144000" cy="301625"/>
          </a:xfrm>
          <a:prstGeom prst="rect">
            <a:avLst/>
          </a:prstGeom>
          <a:solidFill>
            <a:srgbClr val="269FD3"/>
          </a:solidFill>
          <a:ln w="9525">
            <a:noFill/>
            <a:miter lim="800000"/>
            <a:headEnd/>
            <a:tailEnd/>
          </a:ln>
        </p:spPr>
        <p:txBody>
          <a:bodyPr anchor="ctr"/>
          <a:lstStyle/>
          <a:p>
            <a:pPr algn="ctr">
              <a:buFont typeface="Arial" charset="0"/>
              <a:buNone/>
              <a:defRPr/>
            </a:pPr>
            <a:endParaRPr lang="zh-CN" altLang="en-US">
              <a:solidFill>
                <a:srgbClr val="FFFFFF"/>
              </a:solidFill>
            </a:endParaRPr>
          </a:p>
        </p:txBody>
      </p:sp>
      <p:sp>
        <p:nvSpPr>
          <p:cNvPr id="6" name="矩形 17"/>
          <p:cNvSpPr>
            <a:spLocks noChangeArrowheads="1"/>
          </p:cNvSpPr>
          <p:nvPr userDrawn="1"/>
        </p:nvSpPr>
        <p:spPr bwMode="auto">
          <a:xfrm>
            <a:off x="6953250" y="6557963"/>
            <a:ext cx="2190750" cy="303212"/>
          </a:xfrm>
          <a:prstGeom prst="rect">
            <a:avLst/>
          </a:prstGeom>
          <a:solidFill>
            <a:srgbClr val="777370"/>
          </a:solidFill>
          <a:ln w="9525">
            <a:noFill/>
            <a:miter lim="800000"/>
            <a:headEnd/>
            <a:tailEnd/>
          </a:ln>
        </p:spPr>
        <p:txBody>
          <a:bodyPr anchor="ctr"/>
          <a:lstStyle/>
          <a:p>
            <a:pPr algn="ctr">
              <a:buFont typeface="Arial" charset="0"/>
              <a:buNone/>
              <a:defRPr/>
            </a:pPr>
            <a:endParaRPr lang="zh-CN" altLang="en-US">
              <a:solidFill>
                <a:srgbClr val="FFFFFF"/>
              </a:solidFill>
            </a:endParaRPr>
          </a:p>
        </p:txBody>
      </p:sp>
      <p:sp>
        <p:nvSpPr>
          <p:cNvPr id="7" name="直角三角形 15"/>
          <p:cNvSpPr>
            <a:spLocks noChangeArrowheads="1"/>
          </p:cNvSpPr>
          <p:nvPr userDrawn="1"/>
        </p:nvSpPr>
        <p:spPr bwMode="auto">
          <a:xfrm rot="19088588">
            <a:off x="6748463" y="6335713"/>
            <a:ext cx="458787" cy="423862"/>
          </a:xfrm>
          <a:prstGeom prst="rtTriangle">
            <a:avLst/>
          </a:prstGeom>
          <a:solidFill>
            <a:srgbClr val="0C86B6"/>
          </a:solidFill>
          <a:ln w="9525">
            <a:noFill/>
            <a:miter lim="800000"/>
            <a:headEnd/>
            <a:tailEnd/>
          </a:ln>
        </p:spPr>
        <p:txBody>
          <a:bodyPr anchor="ctr"/>
          <a:lstStyle/>
          <a:p>
            <a:pPr algn="ctr">
              <a:buFont typeface="Arial" charset="0"/>
              <a:buNone/>
              <a:defRPr/>
            </a:pPr>
            <a:endParaRPr lang="zh-CN" altLang="en-US">
              <a:solidFill>
                <a:srgbClr val="FFFFFF"/>
              </a:solidFill>
            </a:endParaRPr>
          </a:p>
        </p:txBody>
      </p:sp>
      <p:sp>
        <p:nvSpPr>
          <p:cNvPr id="9" name="标题 1"/>
          <p:cNvSpPr>
            <a:spLocks noGrp="1"/>
          </p:cNvSpPr>
          <p:nvPr>
            <p:ph type="title"/>
          </p:nvPr>
        </p:nvSpPr>
        <p:spPr>
          <a:xfrm>
            <a:off x="467544" y="472158"/>
            <a:ext cx="6985000" cy="436562"/>
          </a:xfrm>
          <a:prstGeom prst="rect">
            <a:avLst/>
          </a:prstGeom>
        </p:spPr>
        <p:txBody>
          <a:bodyPr/>
          <a:lstStyle>
            <a:lvl1pPr algn="l">
              <a:defRPr lang="zh-CN" altLang="en-US" sz="2400" b="1" dirty="0">
                <a:solidFill>
                  <a:schemeClr val="tx2"/>
                </a:solidFill>
                <a:latin typeface="微软雅黑" pitchFamily="34" charset="-122"/>
                <a:ea typeface="微软雅黑" pitchFamily="34" charset="-122"/>
                <a:cs typeface="+mj-cs"/>
              </a:defRPr>
            </a:lvl1pPr>
          </a:lstStyle>
          <a:p>
            <a:r>
              <a:rPr lang="zh-CN" altLang="en-US" dirty="0"/>
              <a:t>单击此处编辑母版标题样式</a:t>
            </a:r>
          </a:p>
        </p:txBody>
      </p:sp>
      <p:sp>
        <p:nvSpPr>
          <p:cNvPr id="10" name="内容占位符 2"/>
          <p:cNvSpPr>
            <a:spLocks noGrp="1"/>
          </p:cNvSpPr>
          <p:nvPr>
            <p:ph idx="1"/>
          </p:nvPr>
        </p:nvSpPr>
        <p:spPr>
          <a:xfrm>
            <a:off x="900113" y="1196975"/>
            <a:ext cx="7343775" cy="4754563"/>
          </a:xfrm>
          <a:prstGeom prst="rect">
            <a:avLst/>
          </a:prstGeom>
        </p:spPr>
        <p:txBody>
          <a:bodyPr/>
          <a:lstStyle>
            <a:lvl1pPr>
              <a:defRPr sz="2000" b="1">
                <a:solidFill>
                  <a:schemeClr val="tx2"/>
                </a:solidFill>
                <a:latin typeface="微软雅黑" pitchFamily="34" charset="-122"/>
                <a:ea typeface="微软雅黑" pitchFamily="34" charset="-122"/>
              </a:defRPr>
            </a:lvl1pPr>
            <a:lvl2pPr>
              <a:defRPr sz="2000" b="1">
                <a:solidFill>
                  <a:schemeClr val="tx2"/>
                </a:solidFill>
                <a:latin typeface="微软雅黑" pitchFamily="34" charset="-122"/>
                <a:ea typeface="微软雅黑" pitchFamily="34" charset="-122"/>
              </a:defRPr>
            </a:lvl2pPr>
            <a:lvl3pPr>
              <a:defRPr sz="2000" b="1">
                <a:solidFill>
                  <a:schemeClr val="tx2"/>
                </a:solidFill>
                <a:latin typeface="微软雅黑" pitchFamily="34" charset="-122"/>
                <a:ea typeface="微软雅黑" pitchFamily="34" charset="-122"/>
              </a:defRPr>
            </a:lvl3pPr>
            <a:lvl4pPr>
              <a:defRPr sz="2000" b="1">
                <a:solidFill>
                  <a:schemeClr val="tx2"/>
                </a:solidFill>
                <a:latin typeface="微软雅黑" pitchFamily="34" charset="-122"/>
                <a:ea typeface="微软雅黑" pitchFamily="34" charset="-122"/>
              </a:defRPr>
            </a:lvl4pPr>
            <a:lvl5pPr>
              <a:defRPr sz="2000" b="1">
                <a:solidFill>
                  <a:schemeClr val="tx2"/>
                </a:solidFill>
                <a:latin typeface="微软雅黑" pitchFamily="34" charset="-122"/>
                <a:ea typeface="微软雅黑"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2" name="标题占位符 11"/>
          <p:cNvSpPr>
            <a:spLocks noGrp="1"/>
          </p:cNvSpPr>
          <p:nvPr>
            <p:ph type="title"/>
          </p:nvPr>
        </p:nvSpPr>
        <p:spPr>
          <a:xfrm>
            <a:off x="467544" y="332656"/>
            <a:ext cx="8229600" cy="476672"/>
          </a:xfrm>
          <a:prstGeom prst="rect">
            <a:avLst/>
          </a:prstGeom>
        </p:spPr>
        <p:txBody>
          <a:bodyPr vert="horz" lIns="91440" tIns="45720" rIns="91440" bIns="45720" rtlCol="0" anchor="ctr">
            <a:normAutofit/>
          </a:bodyPr>
          <a:lstStyle/>
          <a:p>
            <a:r>
              <a:rPr lang="zh-CN" altLang="en-US" dirty="0"/>
              <a:t>单击此处编辑母版标题样式</a:t>
            </a:r>
          </a:p>
        </p:txBody>
      </p:sp>
      <p:cxnSp>
        <p:nvCxnSpPr>
          <p:cNvPr id="8" name="直接连接符 7"/>
          <p:cNvCxnSpPr>
            <a:cxnSpLocks noChangeShapeType="1"/>
          </p:cNvCxnSpPr>
          <p:nvPr userDrawn="1"/>
        </p:nvCxnSpPr>
        <p:spPr bwMode="auto">
          <a:xfrm>
            <a:off x="468313" y="906463"/>
            <a:ext cx="8207375" cy="1587"/>
          </a:xfrm>
          <a:prstGeom prst="line">
            <a:avLst/>
          </a:prstGeom>
          <a:noFill/>
          <a:ln w="15875" cmpd="sng">
            <a:solidFill>
              <a:schemeClr val="bg1">
                <a:lumMod val="85000"/>
              </a:schemeClr>
            </a:solidFill>
            <a:round/>
          </a:ln>
        </p:spPr>
      </p:cxnSp>
      <p:sp>
        <p:nvSpPr>
          <p:cNvPr id="9" name="矩形 14"/>
          <p:cNvSpPr>
            <a:spLocks noChangeArrowheads="1"/>
          </p:cNvSpPr>
          <p:nvPr userDrawn="1"/>
        </p:nvSpPr>
        <p:spPr bwMode="auto">
          <a:xfrm>
            <a:off x="0" y="6556375"/>
            <a:ext cx="9144000" cy="301625"/>
          </a:xfrm>
          <a:prstGeom prst="rect">
            <a:avLst/>
          </a:prstGeom>
          <a:solidFill>
            <a:srgbClr val="269FD3"/>
          </a:solidFill>
          <a:ln w="9525">
            <a:noFill/>
            <a:miter lim="800000"/>
          </a:ln>
        </p:spPr>
        <p:txBody>
          <a:bodyPr anchor="ctr"/>
          <a:lstStyle/>
          <a:p>
            <a:pPr algn="ctr">
              <a:buFont typeface="Arial" panose="020B0604020202020204" pitchFamily="34" charset="0"/>
              <a:buNone/>
              <a:defRPr/>
            </a:pPr>
            <a:endParaRPr lang="zh-CN" altLang="en-US">
              <a:solidFill>
                <a:srgbClr val="FFFFFF"/>
              </a:solidFill>
            </a:endParaRPr>
          </a:p>
        </p:txBody>
      </p:sp>
      <p:sp>
        <p:nvSpPr>
          <p:cNvPr id="10" name="矩形 17"/>
          <p:cNvSpPr>
            <a:spLocks noChangeArrowheads="1"/>
          </p:cNvSpPr>
          <p:nvPr userDrawn="1"/>
        </p:nvSpPr>
        <p:spPr bwMode="auto">
          <a:xfrm>
            <a:off x="6953250" y="6557963"/>
            <a:ext cx="2190750" cy="303212"/>
          </a:xfrm>
          <a:prstGeom prst="rect">
            <a:avLst/>
          </a:prstGeom>
          <a:solidFill>
            <a:srgbClr val="777370"/>
          </a:solidFill>
          <a:ln w="9525">
            <a:noFill/>
            <a:miter lim="800000"/>
          </a:ln>
        </p:spPr>
        <p:txBody>
          <a:bodyPr anchor="ctr"/>
          <a:lstStyle/>
          <a:p>
            <a:pPr algn="ctr">
              <a:buFont typeface="Arial" panose="020B0604020202020204" pitchFamily="34" charset="0"/>
              <a:buNone/>
              <a:defRPr/>
            </a:pPr>
            <a:endParaRPr lang="zh-CN" altLang="en-US">
              <a:solidFill>
                <a:srgbClr val="FFFFFF"/>
              </a:solidFill>
            </a:endParaRPr>
          </a:p>
        </p:txBody>
      </p:sp>
      <p:sp>
        <p:nvSpPr>
          <p:cNvPr id="11" name="直角三角形 15"/>
          <p:cNvSpPr>
            <a:spLocks noChangeArrowheads="1"/>
          </p:cNvSpPr>
          <p:nvPr userDrawn="1"/>
        </p:nvSpPr>
        <p:spPr bwMode="auto">
          <a:xfrm rot="19088588">
            <a:off x="6748463" y="6335713"/>
            <a:ext cx="458787" cy="423862"/>
          </a:xfrm>
          <a:prstGeom prst="rtTriangle">
            <a:avLst/>
          </a:prstGeom>
          <a:solidFill>
            <a:srgbClr val="0C86B6"/>
          </a:solidFill>
          <a:ln w="9525">
            <a:noFill/>
            <a:miter lim="800000"/>
          </a:ln>
        </p:spPr>
        <p:txBody>
          <a:bodyPr anchor="ctr"/>
          <a:lstStyle/>
          <a:p>
            <a:pPr algn="ctr">
              <a:buFont typeface="Arial" panose="020B0604020202020204" pitchFamily="34" charset="0"/>
              <a:buNone/>
              <a:defRPr/>
            </a:pPr>
            <a:endParaRPr lang="zh-CN" altLang="en-US">
              <a:solidFill>
                <a:srgbClr val="FFFFFF"/>
              </a:solidFill>
            </a:endParaRPr>
          </a:p>
        </p:txBody>
      </p:sp>
      <p:sp>
        <p:nvSpPr>
          <p:cNvPr id="13" name="文本占位符 12"/>
          <p:cNvSpPr>
            <a:spLocks noGrp="1"/>
          </p:cNvSpPr>
          <p:nvPr>
            <p:ph type="body" idx="1"/>
          </p:nvPr>
        </p:nvSpPr>
        <p:spPr>
          <a:xfrm>
            <a:off x="467544" y="1135285"/>
            <a:ext cx="8229600" cy="4525963"/>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 id="2147483656" r:id="rId4"/>
    <p:sldLayoutId id="2147483658" r:id="rId5"/>
    <p:sldLayoutId id="2147483659" r:id="rId6"/>
    <p:sldLayoutId id="2147483660" r:id="rId7"/>
    <p:sldLayoutId id="2147483661" r:id="rId8"/>
  </p:sldLayoutIdLst>
  <p:hf sldNum="0" hdr="0" ftr="0" dt="0"/>
  <p:txStyles>
    <p:titleStyle>
      <a:lvl1pPr algn="l" rtl="0" eaLnBrk="0" fontAlgn="base" hangingPunct="0">
        <a:spcBef>
          <a:spcPct val="0"/>
        </a:spcBef>
        <a:spcAft>
          <a:spcPct val="0"/>
        </a:spcAft>
        <a:defRPr sz="2400" b="1">
          <a:solidFill>
            <a:schemeClr val="tx2"/>
          </a:solidFill>
          <a:latin typeface="微软雅黑" panose="020B0503020204020204" pitchFamily="34" charset="-122"/>
          <a:ea typeface="微软雅黑" panose="020B0503020204020204" pitchFamily="34" charset="-122"/>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2pPr>
      <a:lvl3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3pPr>
      <a:lvl4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4pPr>
      <a:lvl5pPr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5pPr>
      <a:lvl6pPr marL="457200"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6pPr>
      <a:lvl7pPr marL="914400"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7pPr>
      <a:lvl8pPr marL="1371600"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8pPr>
      <a:lvl9pPr marL="1828800" algn="ctr" rtl="0" eaLnBrk="0" fontAlgn="base" hangingPunct="0">
        <a:spcBef>
          <a:spcPct val="0"/>
        </a:spcBef>
        <a:spcAft>
          <a:spcPct val="0"/>
        </a:spcAft>
        <a:defRPr sz="4400">
          <a:solidFill>
            <a:schemeClr val="tx1"/>
          </a:solidFill>
          <a:latin typeface="Calibri" panose="020F0502020204030204" pitchFamily="34" charset="0"/>
          <a:ea typeface="PMingLiU" panose="02020500000000000000" pitchFamily="18" charset="-120"/>
        </a:defRPr>
      </a:lvl9pPr>
    </p:titleStyle>
    <p:bodyStyle>
      <a:lvl1pPr marL="342900" indent="-342900" algn="l" rtl="0" eaLnBrk="0" fontAlgn="base" hangingPunct="0">
        <a:spcBef>
          <a:spcPct val="20000"/>
        </a:spcBef>
        <a:spcAft>
          <a:spcPct val="0"/>
        </a:spcAft>
        <a:buFont typeface="Arial" panose="020B0604020202020204" pitchFamily="34" charset="0"/>
        <a:buChar char="•"/>
        <a:defRPr sz="2000" b="1">
          <a:solidFill>
            <a:schemeClr val="tx2"/>
          </a:solidFill>
          <a:latin typeface="微软雅黑" panose="020B0503020204020204" pitchFamily="34" charset="-122"/>
          <a:ea typeface="微软雅黑" panose="020B0503020204020204" pitchFamily="34" charset="-122"/>
          <a:cs typeface="+mn-cs"/>
        </a:defRPr>
      </a:lvl1pPr>
      <a:lvl2pPr marL="742950" indent="-285750" algn="l" rtl="0" eaLnBrk="0" fontAlgn="base" hangingPunct="0">
        <a:spcBef>
          <a:spcPct val="20000"/>
        </a:spcBef>
        <a:spcAft>
          <a:spcPct val="0"/>
        </a:spcAft>
        <a:buFont typeface="Arial" panose="020B0604020202020204" pitchFamily="34" charset="0"/>
        <a:buChar char="–"/>
        <a:defRPr sz="2000" b="1">
          <a:solidFill>
            <a:schemeClr val="tx2"/>
          </a:solidFill>
          <a:latin typeface="微软雅黑" panose="020B0503020204020204" pitchFamily="34" charset="-122"/>
          <a:ea typeface="微软雅黑" panose="020B0503020204020204" pitchFamily="34" charset="-122"/>
        </a:defRPr>
      </a:lvl2pPr>
      <a:lvl3pPr marL="1143000" indent="-228600" algn="l" rtl="0" eaLnBrk="0" fontAlgn="base" hangingPunct="0">
        <a:spcBef>
          <a:spcPct val="20000"/>
        </a:spcBef>
        <a:spcAft>
          <a:spcPct val="0"/>
        </a:spcAft>
        <a:buFont typeface="Arial" panose="020B0604020202020204" pitchFamily="34" charset="0"/>
        <a:buChar char="•"/>
        <a:defRPr sz="2000" b="1">
          <a:solidFill>
            <a:schemeClr val="tx2"/>
          </a:solidFill>
          <a:latin typeface="微软雅黑" panose="020B0503020204020204" pitchFamily="34" charset="-122"/>
          <a:ea typeface="微软雅黑" panose="020B0503020204020204" pitchFamily="34" charset="-122"/>
        </a:defRPr>
      </a:lvl3pPr>
      <a:lvl4pPr marL="1600200" indent="-228600" algn="l" rtl="0" eaLnBrk="0" fontAlgn="base" hangingPunct="0">
        <a:spcBef>
          <a:spcPct val="20000"/>
        </a:spcBef>
        <a:spcAft>
          <a:spcPct val="0"/>
        </a:spcAft>
        <a:buFont typeface="Arial" panose="020B0604020202020204" pitchFamily="34" charset="0"/>
        <a:buChar char="–"/>
        <a:defRPr sz="2000" b="1">
          <a:solidFill>
            <a:schemeClr val="tx2"/>
          </a:solidFill>
          <a:latin typeface="微软雅黑" panose="020B0503020204020204" pitchFamily="34" charset="-122"/>
          <a:ea typeface="微软雅黑" panose="020B0503020204020204" pitchFamily="34" charset="-122"/>
        </a:defRPr>
      </a:lvl4pPr>
      <a:lvl5pPr marL="2057400" indent="-228600" algn="l" rtl="0" eaLnBrk="0" fontAlgn="base" hangingPunct="0">
        <a:spcBef>
          <a:spcPct val="20000"/>
        </a:spcBef>
        <a:spcAft>
          <a:spcPct val="0"/>
        </a:spcAft>
        <a:buFont typeface="Arial" panose="020B0604020202020204" pitchFamily="34" charset="0"/>
        <a:buChar char="»"/>
        <a:defRPr sz="2000" b="1">
          <a:solidFill>
            <a:schemeClr val="tx2"/>
          </a:solidFill>
          <a:latin typeface="微软雅黑" panose="020B0503020204020204" pitchFamily="34" charset="-122"/>
          <a:ea typeface="微软雅黑" panose="020B0503020204020204" pitchFamily="34" charset="-122"/>
        </a:defRPr>
      </a:lvl5pPr>
      <a:lvl6pPr marL="25146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anose="020B0604020202020204"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jpeg"/><Relationship Id="rId7"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microsoft.com/office/2007/relationships/hdphoto" Target="../media/hdphoto1.wdp"/></Relationships>
</file>

<file path=ppt/slides/_rels/slide24.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tags" Target="../tags/tag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jpeg"/><Relationship Id="rId18" Type="http://schemas.openxmlformats.org/officeDocument/2006/relationships/image" Target="../media/image40.jpeg"/><Relationship Id="rId3" Type="http://schemas.openxmlformats.org/officeDocument/2006/relationships/image" Target="../media/image25.jpe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notesSlide" Target="../notesSlides/notesSlide26.xml"/><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23" Type="http://schemas.openxmlformats.org/officeDocument/2006/relationships/image" Target="../media/image45.png"/><Relationship Id="rId10" Type="http://schemas.openxmlformats.org/officeDocument/2006/relationships/image" Target="../media/image32.png"/><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 Id="rId22" Type="http://schemas.openxmlformats.org/officeDocument/2006/relationships/image" Target="../media/image44.png"/></Relationships>
</file>

<file path=ppt/slides/_rels/slide3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36.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7.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12" Type="http://schemas.openxmlformats.org/officeDocument/2006/relationships/image" Target="../media/image70.jpe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30.png"/><Relationship Id="rId9" Type="http://schemas.openxmlformats.org/officeDocument/2006/relationships/image" Target="../media/image67.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8.xml"/><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文本框 58"/>
          <p:cNvSpPr txBox="1">
            <a:spLocks noChangeArrowheads="1"/>
          </p:cNvSpPr>
          <p:nvPr/>
        </p:nvSpPr>
        <p:spPr bwMode="auto">
          <a:xfrm>
            <a:off x="350838" y="3581400"/>
            <a:ext cx="6292850" cy="1569660"/>
          </a:xfrm>
          <a:prstGeom prst="rect">
            <a:avLst/>
          </a:prstGeom>
          <a:noFill/>
          <a:ln w="9525">
            <a:noFill/>
            <a:miter lim="800000"/>
          </a:ln>
        </p:spPr>
        <p:txBody>
          <a:bodyPr>
            <a:spAutoFit/>
          </a:bodyPr>
          <a:lstStyle/>
          <a:p>
            <a:r>
              <a:rPr lang="zh-CN" altLang="en-US" sz="4800" b="1" dirty="0">
                <a:solidFill>
                  <a:srgbClr val="1C4885"/>
                </a:solidFill>
                <a:latin typeface="微软雅黑" panose="020B0503020204020204" pitchFamily="34" charset="-122"/>
                <a:ea typeface="微软雅黑" panose="020B0503020204020204" pitchFamily="34" charset="-122"/>
              </a:rPr>
              <a:t>信息安全介绍</a:t>
            </a:r>
            <a:endParaRPr lang="en-US" altLang="zh-CN" sz="4800" b="1" dirty="0">
              <a:solidFill>
                <a:srgbClr val="1C4885"/>
              </a:solidFill>
              <a:latin typeface="微软雅黑" panose="020B0503020204020204" pitchFamily="34" charset="-122"/>
              <a:ea typeface="微软雅黑" panose="020B0503020204020204" pitchFamily="34" charset="-122"/>
            </a:endParaRPr>
          </a:p>
          <a:p>
            <a:endParaRPr lang="zh-CN" altLang="en-US" sz="4800" b="1" dirty="0">
              <a:solidFill>
                <a:srgbClr val="1C4885"/>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5856"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524428" y="1019463"/>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59632" y="1512307"/>
            <a:ext cx="7488832" cy="534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rgbClr val="1B4F85"/>
                </a:solidFill>
                <a:latin typeface="+mn-lt"/>
                <a:ea typeface="+mn-ea"/>
                <a:cs typeface="+mn-ea"/>
                <a:sym typeface="+mn-lt"/>
              </a:rPr>
              <a:t>1.2 </a:t>
            </a:r>
            <a:r>
              <a:rPr lang="zh-CN" altLang="en-US" dirty="0">
                <a:solidFill>
                  <a:srgbClr val="1B4F85"/>
                </a:solidFill>
                <a:latin typeface="+mn-lt"/>
                <a:ea typeface="+mn-ea"/>
                <a:cs typeface="+mn-ea"/>
                <a:sym typeface="+mn-lt"/>
              </a:rPr>
              <a:t>信息安全的脆弱性及常见安全攻击</a:t>
            </a:r>
            <a:endParaRPr lang="en-US" altLang="zh-CN" dirty="0">
              <a:solidFill>
                <a:srgbClr val="1B4F85"/>
              </a:solidFill>
              <a:latin typeface="+mn-lt"/>
              <a:ea typeface="+mn-ea"/>
              <a:cs typeface="+mn-ea"/>
              <a:sym typeface="+mn-lt"/>
            </a:endParaRP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网络环境的开放性</a:t>
            </a:r>
          </a:p>
          <a:p>
            <a:pPr marL="800100" lvl="1" indent="-342900">
              <a:lnSpc>
                <a:spcPct val="200000"/>
              </a:lnSpc>
              <a:spcBef>
                <a:spcPct val="0"/>
              </a:spcBef>
              <a:buFont typeface="+mj-ea"/>
              <a:buAutoNum type="circleNumDbPlain"/>
            </a:pPr>
            <a:r>
              <a:rPr lang="zh-CN" altLang="en-US" sz="1800" dirty="0">
                <a:solidFill>
                  <a:srgbClr val="1B4F85"/>
                </a:solidFill>
                <a:latin typeface="+mn-lt"/>
                <a:ea typeface="+mn-ea"/>
                <a:cs typeface="+mn-ea"/>
                <a:sym typeface="+mn-lt"/>
              </a:rPr>
              <a:t>协议栈自身的脆弱性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操作系统的自身漏洞</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人为因素</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1.3 </a:t>
            </a:r>
            <a:r>
              <a:rPr lang="zh-CN" altLang="en-US" dirty="0">
                <a:solidFill>
                  <a:schemeClr val="bg1">
                    <a:lumMod val="65000"/>
                  </a:schemeClr>
                </a:solidFill>
                <a:latin typeface="+mn-lt"/>
                <a:ea typeface="+mn-ea"/>
                <a:cs typeface="+mn-ea"/>
                <a:sym typeface="+mn-lt"/>
              </a:rPr>
              <a:t>信息安全的要素</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1.5 </a:t>
            </a:r>
            <a:r>
              <a:rPr lang="zh-CN" altLang="en-US" dirty="0">
                <a:solidFill>
                  <a:schemeClr val="bg1">
                    <a:lumMod val="65000"/>
                  </a:schemeClr>
                </a:solidFill>
                <a:latin typeface="+mn-lt"/>
                <a:ea typeface="+mn-ea"/>
                <a:cs typeface="+mn-ea"/>
                <a:sym typeface="+mn-lt"/>
              </a:rPr>
              <a:t>信息安全的整体解决方案</a:t>
            </a:r>
          </a:p>
        </p:txBody>
      </p:sp>
    </p:spTree>
    <p:extLst>
      <p:ext uri="{BB962C8B-B14F-4D97-AF65-F5344CB8AC3E}">
        <p14:creationId xmlns:p14="http://schemas.microsoft.com/office/powerpoint/2010/main" val="3084129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lstStyle/>
          <a:p>
            <a:r>
              <a:rPr lang="zh-CN" altLang="en-US" dirty="0">
                <a:latin typeface="+mn-lt"/>
                <a:ea typeface="+mn-ea"/>
                <a:cs typeface="+mn-ea"/>
                <a:sym typeface="+mn-lt"/>
              </a:rPr>
              <a:t>协议栈自身的脆弱性</a:t>
            </a:r>
          </a:p>
        </p:txBody>
      </p:sp>
      <p:sp>
        <p:nvSpPr>
          <p:cNvPr id="18" name="Oval 3"/>
          <p:cNvSpPr>
            <a:spLocks noChangeArrowheads="1"/>
          </p:cNvSpPr>
          <p:nvPr/>
        </p:nvSpPr>
        <p:spPr bwMode="auto">
          <a:xfrm>
            <a:off x="3200400" y="2667000"/>
            <a:ext cx="2362200" cy="2362200"/>
          </a:xfrm>
          <a:prstGeom prst="ellipse">
            <a:avLst/>
          </a:prstGeom>
          <a:noFill/>
          <a:ln w="63500">
            <a:solidFill>
              <a:srgbClr val="808080"/>
            </a:solidFill>
            <a:prstDash val="sysDot"/>
            <a:round/>
            <a:headEnd/>
            <a:tailEnd/>
          </a:ln>
        </p:spPr>
        <p:txBody>
          <a:bodyPr wrap="none" anchor="ctr"/>
          <a:lstStyle/>
          <a:p>
            <a:pPr eaLnBrk="1" fontAlgn="auto" hangingPunct="1">
              <a:lnSpc>
                <a:spcPct val="120000"/>
              </a:lnSpc>
              <a:spcBef>
                <a:spcPts val="0"/>
              </a:spcBef>
              <a:spcAft>
                <a:spcPts val="0"/>
              </a:spcAft>
              <a:defRPr/>
            </a:pPr>
            <a:endParaRPr lang="zh-CN" altLang="zh-CN" sz="4800" kern="0">
              <a:solidFill>
                <a:sysClr val="windowText" lastClr="000000"/>
              </a:solidFill>
              <a:latin typeface="+mn-lt"/>
              <a:ea typeface="+mn-ea"/>
              <a:cs typeface="+mn-ea"/>
              <a:sym typeface="+mn-lt"/>
            </a:endParaRPr>
          </a:p>
        </p:txBody>
      </p:sp>
      <p:sp>
        <p:nvSpPr>
          <p:cNvPr id="19" name="Oval 4"/>
          <p:cNvSpPr>
            <a:spLocks noChangeArrowheads="1"/>
          </p:cNvSpPr>
          <p:nvPr/>
        </p:nvSpPr>
        <p:spPr bwMode="gray">
          <a:xfrm>
            <a:off x="3657600" y="1905000"/>
            <a:ext cx="1447800" cy="1447800"/>
          </a:xfrm>
          <a:prstGeom prst="ellipse">
            <a:avLst/>
          </a:prstGeom>
          <a:gradFill rotWithShape="0">
            <a:gsLst>
              <a:gs pos="0">
                <a:srgbClr val="BBE0E3"/>
              </a:gs>
              <a:gs pos="100000">
                <a:srgbClr val="009999"/>
              </a:gs>
            </a:gsLst>
            <a:lin ang="2700000" scaled="1"/>
          </a:gradFill>
          <a:ln w="12700">
            <a:noFill/>
            <a:round/>
            <a:headEnd/>
            <a:tailEnd/>
          </a:ln>
          <a:effectLst>
            <a:outerShdw dist="99190" dir="2388334" algn="ctr" rotWithShape="0">
              <a:srgbClr val="808080"/>
            </a:outerShdw>
          </a:effectLst>
        </p:spPr>
        <p:txBody>
          <a:bodyPr wrap="none" anchor="ctr"/>
          <a:lstStyle/>
          <a:p>
            <a:pPr algn="ctr" eaLnBrk="1" fontAlgn="auto" latinLnBrk="1" hangingPunct="1">
              <a:lnSpc>
                <a:spcPct val="120000"/>
              </a:lnSpc>
              <a:spcBef>
                <a:spcPts val="0"/>
              </a:spcBef>
              <a:spcAft>
                <a:spcPts val="0"/>
              </a:spcAft>
              <a:defRPr/>
            </a:pPr>
            <a:endParaRPr kumimoji="1" lang="ko-KR" altLang="en-US" sz="6000" kern="0">
              <a:solidFill>
                <a:sysClr val="windowText" lastClr="000000"/>
              </a:solidFill>
              <a:latin typeface="+mn-lt"/>
              <a:ea typeface="+mn-ea"/>
              <a:cs typeface="+mn-ea"/>
              <a:sym typeface="+mn-lt"/>
            </a:endParaRPr>
          </a:p>
        </p:txBody>
      </p:sp>
      <p:sp>
        <p:nvSpPr>
          <p:cNvPr id="49157" name="Text Box 5"/>
          <p:cNvSpPr txBox="1">
            <a:spLocks noChangeArrowheads="1"/>
          </p:cNvSpPr>
          <p:nvPr/>
        </p:nvSpPr>
        <p:spPr bwMode="auto">
          <a:xfrm>
            <a:off x="4202527" y="2376488"/>
            <a:ext cx="37382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latinLnBrk="1" hangingPunct="1">
              <a:lnSpc>
                <a:spcPct val="120000"/>
              </a:lnSpc>
            </a:pPr>
            <a:r>
              <a:rPr kumimoji="1" lang="en-US" altLang="ko-KR" sz="2400" b="1">
                <a:latin typeface="+mn-lt"/>
                <a:ea typeface="+mn-ea"/>
                <a:cs typeface="+mn-ea"/>
                <a:sym typeface="+mn-lt"/>
              </a:rPr>
              <a:t>1</a:t>
            </a:r>
          </a:p>
        </p:txBody>
      </p:sp>
      <p:sp>
        <p:nvSpPr>
          <p:cNvPr id="49158" name="Text Box 8"/>
          <p:cNvSpPr txBox="1">
            <a:spLocks noChangeArrowheads="1"/>
          </p:cNvSpPr>
          <p:nvPr/>
        </p:nvSpPr>
        <p:spPr bwMode="auto">
          <a:xfrm>
            <a:off x="2741265" y="1225031"/>
            <a:ext cx="3296344"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latinLnBrk="1" hangingPunct="1">
              <a:lnSpc>
                <a:spcPct val="120000"/>
              </a:lnSpc>
            </a:pPr>
            <a:r>
              <a:rPr kumimoji="1" lang="zh-CN" altLang="en-US" sz="2400" b="1" dirty="0">
                <a:latin typeface="+mn-lt"/>
                <a:ea typeface="+mn-ea"/>
                <a:cs typeface="+mn-ea"/>
                <a:sym typeface="+mn-lt"/>
              </a:rPr>
              <a:t>缺乏数据源验证机制</a:t>
            </a:r>
            <a:endParaRPr kumimoji="1" lang="en-US" altLang="ko-KR" sz="4000" dirty="0">
              <a:latin typeface="+mn-lt"/>
              <a:ea typeface="+mn-ea"/>
              <a:cs typeface="+mn-ea"/>
              <a:sym typeface="+mn-lt"/>
            </a:endParaRPr>
          </a:p>
        </p:txBody>
      </p:sp>
      <p:sp>
        <p:nvSpPr>
          <p:cNvPr id="49159" name="Text Box 9"/>
          <p:cNvSpPr txBox="1">
            <a:spLocks noChangeArrowheads="1"/>
          </p:cNvSpPr>
          <p:nvPr/>
        </p:nvSpPr>
        <p:spPr bwMode="auto">
          <a:xfrm>
            <a:off x="716803" y="5173638"/>
            <a:ext cx="3663951"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r" eaLnBrk="1" fontAlgn="t" latinLnBrk="1" hangingPunct="1">
              <a:lnSpc>
                <a:spcPct val="120000"/>
              </a:lnSpc>
            </a:pPr>
            <a:r>
              <a:rPr kumimoji="1" lang="zh-CN" altLang="en-US" sz="2400" b="1" dirty="0">
                <a:latin typeface="+mn-lt"/>
                <a:ea typeface="+mn-ea"/>
                <a:cs typeface="+mn-ea"/>
                <a:sym typeface="+mn-lt"/>
              </a:rPr>
              <a:t>缺乏机密性保障机制</a:t>
            </a:r>
          </a:p>
        </p:txBody>
      </p:sp>
      <p:sp>
        <p:nvSpPr>
          <p:cNvPr id="49160" name="Text Box 10"/>
          <p:cNvSpPr txBox="1">
            <a:spLocks noChangeArrowheads="1"/>
          </p:cNvSpPr>
          <p:nvPr/>
        </p:nvSpPr>
        <p:spPr bwMode="auto">
          <a:xfrm>
            <a:off x="5092395" y="5173638"/>
            <a:ext cx="3296344" cy="1274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latinLnBrk="1" hangingPunct="1">
              <a:lnSpc>
                <a:spcPct val="120000"/>
              </a:lnSpc>
            </a:pPr>
            <a:r>
              <a:rPr kumimoji="1" lang="zh-CN" altLang="en-US" sz="2400" b="1" dirty="0">
                <a:latin typeface="+mn-lt"/>
                <a:ea typeface="+mn-ea"/>
                <a:cs typeface="+mn-ea"/>
                <a:sym typeface="+mn-lt"/>
              </a:rPr>
              <a:t>缺乏完整性验证机制</a:t>
            </a:r>
          </a:p>
          <a:p>
            <a:pPr algn="r" eaLnBrk="1" fontAlgn="t" latinLnBrk="1" hangingPunct="1">
              <a:lnSpc>
                <a:spcPct val="120000"/>
              </a:lnSpc>
            </a:pPr>
            <a:r>
              <a:rPr kumimoji="1" lang="en-US" altLang="ko-KR" sz="4000" dirty="0">
                <a:latin typeface="+mn-lt"/>
                <a:ea typeface="+mn-ea"/>
                <a:cs typeface="+mn-ea"/>
                <a:sym typeface="+mn-lt"/>
              </a:rPr>
              <a:t> </a:t>
            </a:r>
          </a:p>
        </p:txBody>
      </p:sp>
      <p:sp>
        <p:nvSpPr>
          <p:cNvPr id="28" name="Oval 13"/>
          <p:cNvSpPr>
            <a:spLocks noChangeArrowheads="1"/>
          </p:cNvSpPr>
          <p:nvPr/>
        </p:nvSpPr>
        <p:spPr bwMode="gray">
          <a:xfrm>
            <a:off x="4724400" y="3657600"/>
            <a:ext cx="1447800" cy="1447800"/>
          </a:xfrm>
          <a:prstGeom prst="ellipse">
            <a:avLst/>
          </a:prstGeom>
          <a:gradFill rotWithShape="0">
            <a:gsLst>
              <a:gs pos="0">
                <a:srgbClr val="BBE0E3"/>
              </a:gs>
              <a:gs pos="100000">
                <a:srgbClr val="009999"/>
              </a:gs>
            </a:gsLst>
            <a:lin ang="2700000" scaled="1"/>
          </a:gradFill>
          <a:ln w="12700">
            <a:noFill/>
            <a:round/>
            <a:headEnd/>
            <a:tailEnd/>
          </a:ln>
          <a:effectLst>
            <a:outerShdw dist="99190" dir="2388334" algn="ctr" rotWithShape="0">
              <a:srgbClr val="808080"/>
            </a:outerShdw>
          </a:effectLst>
        </p:spPr>
        <p:txBody>
          <a:bodyPr wrap="none" anchor="ctr"/>
          <a:lstStyle/>
          <a:p>
            <a:pPr algn="ctr" eaLnBrk="1" fontAlgn="auto" latinLnBrk="1" hangingPunct="1">
              <a:lnSpc>
                <a:spcPct val="120000"/>
              </a:lnSpc>
              <a:spcBef>
                <a:spcPts val="0"/>
              </a:spcBef>
              <a:spcAft>
                <a:spcPts val="0"/>
              </a:spcAft>
              <a:defRPr/>
            </a:pPr>
            <a:endParaRPr kumimoji="1" lang="ko-KR" altLang="en-US" sz="6000" kern="0">
              <a:solidFill>
                <a:sysClr val="windowText" lastClr="000000"/>
              </a:solidFill>
              <a:latin typeface="+mn-lt"/>
              <a:ea typeface="+mn-ea"/>
              <a:cs typeface="+mn-ea"/>
              <a:sym typeface="+mn-lt"/>
            </a:endParaRPr>
          </a:p>
        </p:txBody>
      </p:sp>
      <p:sp>
        <p:nvSpPr>
          <p:cNvPr id="49162" name="Text Box 14"/>
          <p:cNvSpPr txBox="1">
            <a:spLocks noChangeArrowheads="1"/>
          </p:cNvSpPr>
          <p:nvPr/>
        </p:nvSpPr>
        <p:spPr bwMode="auto">
          <a:xfrm>
            <a:off x="5269327" y="4129088"/>
            <a:ext cx="37382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latinLnBrk="1" hangingPunct="1">
              <a:lnSpc>
                <a:spcPct val="120000"/>
              </a:lnSpc>
            </a:pPr>
            <a:r>
              <a:rPr kumimoji="1" lang="en-US" altLang="ko-KR" sz="2400" b="1">
                <a:latin typeface="+mn-lt"/>
                <a:ea typeface="+mn-ea"/>
                <a:cs typeface="+mn-ea"/>
                <a:sym typeface="+mn-lt"/>
              </a:rPr>
              <a:t>2</a:t>
            </a:r>
          </a:p>
        </p:txBody>
      </p:sp>
      <p:sp>
        <p:nvSpPr>
          <p:cNvPr id="30" name="Oval 15"/>
          <p:cNvSpPr>
            <a:spLocks noChangeArrowheads="1"/>
          </p:cNvSpPr>
          <p:nvPr/>
        </p:nvSpPr>
        <p:spPr bwMode="gray">
          <a:xfrm>
            <a:off x="2590800" y="3657600"/>
            <a:ext cx="1447800" cy="1447800"/>
          </a:xfrm>
          <a:prstGeom prst="ellipse">
            <a:avLst/>
          </a:prstGeom>
          <a:gradFill rotWithShape="0">
            <a:gsLst>
              <a:gs pos="0">
                <a:srgbClr val="BBE0E3"/>
              </a:gs>
              <a:gs pos="100000">
                <a:srgbClr val="009999"/>
              </a:gs>
            </a:gsLst>
            <a:lin ang="2700000" scaled="1"/>
          </a:gradFill>
          <a:ln w="12700">
            <a:noFill/>
            <a:round/>
            <a:headEnd/>
            <a:tailEnd/>
          </a:ln>
          <a:effectLst>
            <a:outerShdw dist="99190" dir="2388334" algn="ctr" rotWithShape="0">
              <a:srgbClr val="808080"/>
            </a:outerShdw>
          </a:effectLst>
        </p:spPr>
        <p:txBody>
          <a:bodyPr wrap="none" anchor="ctr"/>
          <a:lstStyle/>
          <a:p>
            <a:pPr algn="ctr" eaLnBrk="1" fontAlgn="auto" latinLnBrk="1" hangingPunct="1">
              <a:lnSpc>
                <a:spcPct val="120000"/>
              </a:lnSpc>
              <a:spcBef>
                <a:spcPts val="0"/>
              </a:spcBef>
              <a:spcAft>
                <a:spcPts val="0"/>
              </a:spcAft>
              <a:defRPr/>
            </a:pPr>
            <a:endParaRPr kumimoji="1" lang="ko-KR" altLang="en-US" sz="6000" kern="0">
              <a:solidFill>
                <a:sysClr val="windowText" lastClr="000000"/>
              </a:solidFill>
              <a:latin typeface="+mn-lt"/>
              <a:ea typeface="+mn-ea"/>
              <a:cs typeface="+mn-ea"/>
              <a:sym typeface="+mn-lt"/>
            </a:endParaRPr>
          </a:p>
        </p:txBody>
      </p:sp>
      <p:sp>
        <p:nvSpPr>
          <p:cNvPr id="49164" name="Text Box 16"/>
          <p:cNvSpPr txBox="1">
            <a:spLocks noChangeArrowheads="1"/>
          </p:cNvSpPr>
          <p:nvPr/>
        </p:nvSpPr>
        <p:spPr bwMode="auto">
          <a:xfrm>
            <a:off x="3135727" y="4129088"/>
            <a:ext cx="373820" cy="535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latinLnBrk="1" hangingPunct="1">
              <a:lnSpc>
                <a:spcPct val="120000"/>
              </a:lnSpc>
            </a:pPr>
            <a:r>
              <a:rPr kumimoji="1" lang="en-US" altLang="ko-KR" sz="2400" b="1">
                <a:latin typeface="+mn-lt"/>
                <a:ea typeface="+mn-ea"/>
                <a:cs typeface="+mn-ea"/>
                <a:sym typeface="+mn-lt"/>
              </a:rPr>
              <a:t>3</a:t>
            </a:r>
          </a:p>
        </p:txBody>
      </p:sp>
    </p:spTree>
    <p:extLst>
      <p:ext uri="{BB962C8B-B14F-4D97-AF65-F5344CB8AC3E}">
        <p14:creationId xmlns:p14="http://schemas.microsoft.com/office/powerpoint/2010/main" val="1090685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zh-CN" altLang="en-US" dirty="0">
                <a:latin typeface="+mn-lt"/>
                <a:ea typeface="+mn-ea"/>
                <a:cs typeface="+mn-ea"/>
                <a:sym typeface="+mn-lt"/>
              </a:rPr>
              <a:t>常见安全风险</a:t>
            </a:r>
          </a:p>
        </p:txBody>
      </p:sp>
      <p:grpSp>
        <p:nvGrpSpPr>
          <p:cNvPr id="2" name="Group 3"/>
          <p:cNvGrpSpPr>
            <a:grpSpLocks/>
          </p:cNvGrpSpPr>
          <p:nvPr/>
        </p:nvGrpSpPr>
        <p:grpSpPr bwMode="auto">
          <a:xfrm>
            <a:off x="3335338" y="4751388"/>
            <a:ext cx="5275262" cy="1308100"/>
            <a:chOff x="1702" y="3062"/>
            <a:chExt cx="3855" cy="867"/>
          </a:xfrm>
        </p:grpSpPr>
        <p:sp>
          <p:nvSpPr>
            <p:cNvPr id="47" name="Freeform 4"/>
            <p:cNvSpPr>
              <a:spLocks/>
            </p:cNvSpPr>
            <p:nvPr/>
          </p:nvSpPr>
          <p:spPr bwMode="gray">
            <a:xfrm>
              <a:off x="4877" y="3062"/>
              <a:ext cx="680" cy="866"/>
            </a:xfrm>
            <a:custGeom>
              <a:avLst/>
              <a:gdLst>
                <a:gd name="T0" fmla="*/ 9 w 847"/>
                <a:gd name="T1" fmla="*/ 26 h 1079"/>
                <a:gd name="T2" fmla="*/ 0 w 847"/>
                <a:gd name="T3" fmla="*/ 11 h 1079"/>
                <a:gd name="T4" fmla="*/ 9 w 847"/>
                <a:gd name="T5" fmla="*/ 0 h 1079"/>
                <a:gd name="T6" fmla="*/ 20 w 847"/>
                <a:gd name="T7" fmla="*/ 12 h 1079"/>
                <a:gd name="T8" fmla="*/ 9 w 847"/>
                <a:gd name="T9" fmla="*/ 26 h 1079"/>
                <a:gd name="T10" fmla="*/ 0 60000 65536"/>
                <a:gd name="T11" fmla="*/ 0 60000 65536"/>
                <a:gd name="T12" fmla="*/ 0 60000 65536"/>
                <a:gd name="T13" fmla="*/ 0 60000 65536"/>
                <a:gd name="T14" fmla="*/ 0 60000 65536"/>
                <a:gd name="T15" fmla="*/ 0 w 847"/>
                <a:gd name="T16" fmla="*/ 0 h 1079"/>
                <a:gd name="T17" fmla="*/ 847 w 847"/>
                <a:gd name="T18" fmla="*/ 1079 h 1079"/>
              </a:gdLst>
              <a:ahLst/>
              <a:cxnLst>
                <a:cxn ang="T10">
                  <a:pos x="T0" y="T1"/>
                </a:cxn>
                <a:cxn ang="T11">
                  <a:pos x="T2" y="T3"/>
                </a:cxn>
                <a:cxn ang="T12">
                  <a:pos x="T4" y="T5"/>
                </a:cxn>
                <a:cxn ang="T13">
                  <a:pos x="T6" y="T7"/>
                </a:cxn>
                <a:cxn ang="T14">
                  <a:pos x="T8" y="T9"/>
                </a:cxn>
              </a:cxnLst>
              <a:rect l="T15" t="T16" r="T17" b="T18"/>
              <a:pathLst>
                <a:path w="847" h="1079">
                  <a:moveTo>
                    <a:pt x="399" y="1078"/>
                  </a:moveTo>
                  <a:lnTo>
                    <a:pt x="0" y="459"/>
                  </a:lnTo>
                  <a:lnTo>
                    <a:pt x="374" y="0"/>
                  </a:lnTo>
                  <a:lnTo>
                    <a:pt x="846" y="536"/>
                  </a:lnTo>
                  <a:lnTo>
                    <a:pt x="399" y="1078"/>
                  </a:lnTo>
                </a:path>
              </a:pathLst>
            </a:custGeom>
            <a:gradFill rotWithShape="0">
              <a:gsLst>
                <a:gs pos="0">
                  <a:srgbClr val="4747B2"/>
                </a:gs>
                <a:gs pos="100000">
                  <a:srgbClr val="6666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48" name="Freeform 5"/>
            <p:cNvSpPr>
              <a:spLocks/>
            </p:cNvSpPr>
            <p:nvPr/>
          </p:nvSpPr>
          <p:spPr bwMode="gray">
            <a:xfrm>
              <a:off x="2009" y="3062"/>
              <a:ext cx="3167" cy="369"/>
            </a:xfrm>
            <a:custGeom>
              <a:avLst/>
              <a:gdLst>
                <a:gd name="T0" fmla="*/ 0 w 3947"/>
                <a:gd name="T1" fmla="*/ 11 h 460"/>
                <a:gd name="T2" fmla="*/ 85 w 3947"/>
                <a:gd name="T3" fmla="*/ 11 h 460"/>
                <a:gd name="T4" fmla="*/ 94 w 3947"/>
                <a:gd name="T5" fmla="*/ 0 h 460"/>
                <a:gd name="T6" fmla="*/ 11 w 3947"/>
                <a:gd name="T7" fmla="*/ 0 h 460"/>
                <a:gd name="T8" fmla="*/ 0 w 3947"/>
                <a:gd name="T9" fmla="*/ 11 h 460"/>
                <a:gd name="T10" fmla="*/ 0 60000 65536"/>
                <a:gd name="T11" fmla="*/ 0 60000 65536"/>
                <a:gd name="T12" fmla="*/ 0 60000 65536"/>
                <a:gd name="T13" fmla="*/ 0 60000 65536"/>
                <a:gd name="T14" fmla="*/ 0 60000 65536"/>
                <a:gd name="T15" fmla="*/ 0 w 3947"/>
                <a:gd name="T16" fmla="*/ 0 h 460"/>
                <a:gd name="T17" fmla="*/ 3947 w 3947"/>
                <a:gd name="T18" fmla="*/ 460 h 460"/>
              </a:gdLst>
              <a:ahLst/>
              <a:cxnLst>
                <a:cxn ang="T10">
                  <a:pos x="T0" y="T1"/>
                </a:cxn>
                <a:cxn ang="T11">
                  <a:pos x="T2" y="T3"/>
                </a:cxn>
                <a:cxn ang="T12">
                  <a:pos x="T4" y="T5"/>
                </a:cxn>
                <a:cxn ang="T13">
                  <a:pos x="T6" y="T7"/>
                </a:cxn>
                <a:cxn ang="T14">
                  <a:pos x="T8" y="T9"/>
                </a:cxn>
              </a:cxnLst>
              <a:rect l="T15" t="T16" r="T17" b="T18"/>
              <a:pathLst>
                <a:path w="3947" h="460">
                  <a:moveTo>
                    <a:pt x="0" y="459"/>
                  </a:moveTo>
                  <a:lnTo>
                    <a:pt x="3573" y="459"/>
                  </a:lnTo>
                  <a:lnTo>
                    <a:pt x="3946" y="0"/>
                  </a:lnTo>
                  <a:lnTo>
                    <a:pt x="505" y="0"/>
                  </a:lnTo>
                  <a:lnTo>
                    <a:pt x="0" y="459"/>
                  </a:lnTo>
                </a:path>
              </a:pathLst>
            </a:custGeom>
            <a:gradFill rotWithShape="0">
              <a:gsLst>
                <a:gs pos="0">
                  <a:srgbClr val="6666FF"/>
                </a:gs>
                <a:gs pos="100000">
                  <a:srgbClr val="4141A2"/>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49" name="Freeform 6"/>
            <p:cNvSpPr>
              <a:spLocks/>
            </p:cNvSpPr>
            <p:nvPr/>
          </p:nvSpPr>
          <p:spPr bwMode="gray">
            <a:xfrm>
              <a:off x="1702" y="3429"/>
              <a:ext cx="3497" cy="500"/>
            </a:xfrm>
            <a:custGeom>
              <a:avLst/>
              <a:gdLst>
                <a:gd name="T0" fmla="*/ 9 w 4357"/>
                <a:gd name="T1" fmla="*/ 0 h 623"/>
                <a:gd name="T2" fmla="*/ 94 w 4357"/>
                <a:gd name="T3" fmla="*/ 0 h 623"/>
                <a:gd name="T4" fmla="*/ 104 w 4357"/>
                <a:gd name="T5" fmla="*/ 14 h 623"/>
                <a:gd name="T6" fmla="*/ 0 w 4357"/>
                <a:gd name="T7" fmla="*/ 14 h 623"/>
                <a:gd name="T8" fmla="*/ 9 w 4357"/>
                <a:gd name="T9" fmla="*/ 0 h 623"/>
                <a:gd name="T10" fmla="*/ 0 60000 65536"/>
                <a:gd name="T11" fmla="*/ 0 60000 65536"/>
                <a:gd name="T12" fmla="*/ 0 60000 65536"/>
                <a:gd name="T13" fmla="*/ 0 60000 65536"/>
                <a:gd name="T14" fmla="*/ 0 60000 65536"/>
                <a:gd name="T15" fmla="*/ 0 w 4357"/>
                <a:gd name="T16" fmla="*/ 0 h 623"/>
                <a:gd name="T17" fmla="*/ 4357 w 4357"/>
                <a:gd name="T18" fmla="*/ 623 h 623"/>
              </a:gdLst>
              <a:ahLst/>
              <a:cxnLst>
                <a:cxn ang="T10">
                  <a:pos x="T0" y="T1"/>
                </a:cxn>
                <a:cxn ang="T11">
                  <a:pos x="T2" y="T3"/>
                </a:cxn>
                <a:cxn ang="T12">
                  <a:pos x="T4" y="T5"/>
                </a:cxn>
                <a:cxn ang="T13">
                  <a:pos x="T6" y="T7"/>
                </a:cxn>
                <a:cxn ang="T14">
                  <a:pos x="T8" y="T9"/>
                </a:cxn>
              </a:cxnLst>
              <a:rect l="T15" t="T16" r="T17" b="T18"/>
              <a:pathLst>
                <a:path w="4357" h="623">
                  <a:moveTo>
                    <a:pt x="383" y="0"/>
                  </a:moveTo>
                  <a:lnTo>
                    <a:pt x="3954" y="0"/>
                  </a:lnTo>
                  <a:lnTo>
                    <a:pt x="4356" y="622"/>
                  </a:lnTo>
                  <a:lnTo>
                    <a:pt x="0" y="622"/>
                  </a:lnTo>
                  <a:lnTo>
                    <a:pt x="383" y="0"/>
                  </a:lnTo>
                </a:path>
              </a:pathLst>
            </a:custGeom>
            <a:gradFill rotWithShape="0">
              <a:gsLst>
                <a:gs pos="0">
                  <a:srgbClr val="9999FF"/>
                </a:gs>
                <a:gs pos="100000">
                  <a:srgbClr val="6666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grpSp>
      <p:grpSp>
        <p:nvGrpSpPr>
          <p:cNvPr id="3" name="Group 7"/>
          <p:cNvGrpSpPr>
            <a:grpSpLocks/>
          </p:cNvGrpSpPr>
          <p:nvPr/>
        </p:nvGrpSpPr>
        <p:grpSpPr bwMode="auto">
          <a:xfrm>
            <a:off x="3849688" y="3968750"/>
            <a:ext cx="4179887" cy="1181100"/>
            <a:chOff x="2069" y="2572"/>
            <a:chExt cx="3054" cy="784"/>
          </a:xfrm>
        </p:grpSpPr>
        <p:sp>
          <p:nvSpPr>
            <p:cNvPr id="51" name="Freeform 8"/>
            <p:cNvSpPr>
              <a:spLocks/>
            </p:cNvSpPr>
            <p:nvPr/>
          </p:nvSpPr>
          <p:spPr bwMode="gray">
            <a:xfrm>
              <a:off x="4522" y="2572"/>
              <a:ext cx="601" cy="784"/>
            </a:xfrm>
            <a:custGeom>
              <a:avLst/>
              <a:gdLst>
                <a:gd name="T0" fmla="*/ 9 w 749"/>
                <a:gd name="T1" fmla="*/ 23 h 977"/>
                <a:gd name="T2" fmla="*/ 0 w 749"/>
                <a:gd name="T3" fmla="*/ 8 h 977"/>
                <a:gd name="T4" fmla="*/ 6 w 749"/>
                <a:gd name="T5" fmla="*/ 0 h 977"/>
                <a:gd name="T6" fmla="*/ 18 w 749"/>
                <a:gd name="T7" fmla="*/ 13 h 977"/>
                <a:gd name="T8" fmla="*/ 9 w 749"/>
                <a:gd name="T9" fmla="*/ 23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52" name="Freeform 9"/>
            <p:cNvSpPr>
              <a:spLocks/>
            </p:cNvSpPr>
            <p:nvPr/>
          </p:nvSpPr>
          <p:spPr bwMode="gray">
            <a:xfrm>
              <a:off x="2371" y="2572"/>
              <a:ext cx="2379" cy="276"/>
            </a:xfrm>
            <a:custGeom>
              <a:avLst/>
              <a:gdLst>
                <a:gd name="T0" fmla="*/ 0 w 2964"/>
                <a:gd name="T1" fmla="*/ 8 h 344"/>
                <a:gd name="T2" fmla="*/ 64 w 2964"/>
                <a:gd name="T3" fmla="*/ 8 h 344"/>
                <a:gd name="T4" fmla="*/ 71 w 2964"/>
                <a:gd name="T5" fmla="*/ 0 h 344"/>
                <a:gd name="T6" fmla="*/ 13 w 2964"/>
                <a:gd name="T7" fmla="*/ 1 h 344"/>
                <a:gd name="T8" fmla="*/ 0 w 2964"/>
                <a:gd name="T9" fmla="*/ 8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53" name="Freeform 10"/>
            <p:cNvSpPr>
              <a:spLocks/>
            </p:cNvSpPr>
            <p:nvPr/>
          </p:nvSpPr>
          <p:spPr bwMode="gray">
            <a:xfrm>
              <a:off x="2069" y="2847"/>
              <a:ext cx="2763" cy="509"/>
            </a:xfrm>
            <a:custGeom>
              <a:avLst/>
              <a:gdLst>
                <a:gd name="T0" fmla="*/ 0 w 3443"/>
                <a:gd name="T1" fmla="*/ 15 h 634"/>
                <a:gd name="T2" fmla="*/ 82 w 3443"/>
                <a:gd name="T3" fmla="*/ 15 h 634"/>
                <a:gd name="T4" fmla="*/ 72 w 3443"/>
                <a:gd name="T5" fmla="*/ 0 h 634"/>
                <a:gd name="T6" fmla="*/ 9 w 3443"/>
                <a:gd name="T7" fmla="*/ 0 h 634"/>
                <a:gd name="T8" fmla="*/ 0 w 3443"/>
                <a:gd name="T9" fmla="*/ 15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grpSp>
      <p:grpSp>
        <p:nvGrpSpPr>
          <p:cNvPr id="4" name="Group 11"/>
          <p:cNvGrpSpPr>
            <a:grpSpLocks/>
          </p:cNvGrpSpPr>
          <p:nvPr/>
        </p:nvGrpSpPr>
        <p:grpSpPr bwMode="auto">
          <a:xfrm>
            <a:off x="4343400" y="3189288"/>
            <a:ext cx="3108325" cy="1027112"/>
            <a:chOff x="2422" y="2087"/>
            <a:chExt cx="2271" cy="681"/>
          </a:xfrm>
        </p:grpSpPr>
        <p:sp>
          <p:nvSpPr>
            <p:cNvPr id="55" name="Freeform 12"/>
            <p:cNvSpPr>
              <a:spLocks/>
            </p:cNvSpPr>
            <p:nvPr/>
          </p:nvSpPr>
          <p:spPr bwMode="gray">
            <a:xfrm>
              <a:off x="4166" y="2087"/>
              <a:ext cx="527" cy="681"/>
            </a:xfrm>
            <a:custGeom>
              <a:avLst/>
              <a:gdLst>
                <a:gd name="T0" fmla="*/ 0 w 655"/>
                <a:gd name="T1" fmla="*/ 5 h 849"/>
                <a:gd name="T2" fmla="*/ 9 w 655"/>
                <a:gd name="T3" fmla="*/ 20 h 849"/>
                <a:gd name="T4" fmla="*/ 16 w 655"/>
                <a:gd name="T5" fmla="*/ 12 h 849"/>
                <a:gd name="T6" fmla="*/ 5 w 655"/>
                <a:gd name="T7" fmla="*/ 0 h 849"/>
                <a:gd name="T8" fmla="*/ 0 w 655"/>
                <a:gd name="T9" fmla="*/ 5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56" name="Freeform 13"/>
            <p:cNvSpPr>
              <a:spLocks/>
            </p:cNvSpPr>
            <p:nvPr/>
          </p:nvSpPr>
          <p:spPr bwMode="gray">
            <a:xfrm>
              <a:off x="2728" y="2087"/>
              <a:ext cx="1589" cy="184"/>
            </a:xfrm>
            <a:custGeom>
              <a:avLst/>
              <a:gdLst>
                <a:gd name="T0" fmla="*/ 0 w 1980"/>
                <a:gd name="T1" fmla="*/ 5 h 229"/>
                <a:gd name="T2" fmla="*/ 43 w 1980"/>
                <a:gd name="T3" fmla="*/ 5 h 229"/>
                <a:gd name="T4" fmla="*/ 47 w 1980"/>
                <a:gd name="T5" fmla="*/ 0 h 229"/>
                <a:gd name="T6" fmla="*/ 11 w 1980"/>
                <a:gd name="T7" fmla="*/ 0 h 229"/>
                <a:gd name="T8" fmla="*/ 0 w 1980"/>
                <a:gd name="T9" fmla="*/ 5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57" name="Freeform 14"/>
            <p:cNvSpPr>
              <a:spLocks/>
            </p:cNvSpPr>
            <p:nvPr/>
          </p:nvSpPr>
          <p:spPr bwMode="gray">
            <a:xfrm>
              <a:off x="2422" y="2270"/>
              <a:ext cx="2056" cy="498"/>
            </a:xfrm>
            <a:custGeom>
              <a:avLst/>
              <a:gdLst>
                <a:gd name="T0" fmla="*/ 0 w 2561"/>
                <a:gd name="T1" fmla="*/ 14 h 621"/>
                <a:gd name="T2" fmla="*/ 62 w 2561"/>
                <a:gd name="T3" fmla="*/ 14 h 621"/>
                <a:gd name="T4" fmla="*/ 51 w 2561"/>
                <a:gd name="T5" fmla="*/ 0 h 621"/>
                <a:gd name="T6" fmla="*/ 9 w 2561"/>
                <a:gd name="T7" fmla="*/ 0 h 621"/>
                <a:gd name="T8" fmla="*/ 0 w 2561"/>
                <a:gd name="T9" fmla="*/ 14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grpSp>
      <p:grpSp>
        <p:nvGrpSpPr>
          <p:cNvPr id="5" name="Group 15"/>
          <p:cNvGrpSpPr>
            <a:grpSpLocks/>
          </p:cNvGrpSpPr>
          <p:nvPr/>
        </p:nvGrpSpPr>
        <p:grpSpPr bwMode="auto">
          <a:xfrm>
            <a:off x="4845050" y="2401888"/>
            <a:ext cx="2025650" cy="893762"/>
            <a:chOff x="2780" y="1595"/>
            <a:chExt cx="1481" cy="593"/>
          </a:xfrm>
        </p:grpSpPr>
        <p:sp>
          <p:nvSpPr>
            <p:cNvPr id="59" name="Freeform 16"/>
            <p:cNvSpPr>
              <a:spLocks/>
            </p:cNvSpPr>
            <p:nvPr/>
          </p:nvSpPr>
          <p:spPr bwMode="gray">
            <a:xfrm>
              <a:off x="3808" y="1595"/>
              <a:ext cx="453" cy="593"/>
            </a:xfrm>
            <a:custGeom>
              <a:avLst/>
              <a:gdLst>
                <a:gd name="T0" fmla="*/ 9 w 564"/>
                <a:gd name="T1" fmla="*/ 18 h 738"/>
                <a:gd name="T2" fmla="*/ 14 w 564"/>
                <a:gd name="T3" fmla="*/ 13 h 738"/>
                <a:gd name="T4" fmla="*/ 2 w 564"/>
                <a:gd name="T5" fmla="*/ 0 h 738"/>
                <a:gd name="T6" fmla="*/ 0 w 564"/>
                <a:gd name="T7" fmla="*/ 2 h 738"/>
                <a:gd name="T8" fmla="*/ 9 w 564"/>
                <a:gd name="T9" fmla="*/ 18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60" name="Freeform 17"/>
            <p:cNvSpPr>
              <a:spLocks/>
            </p:cNvSpPr>
            <p:nvPr/>
          </p:nvSpPr>
          <p:spPr bwMode="gray">
            <a:xfrm>
              <a:off x="3092" y="1595"/>
              <a:ext cx="793" cy="88"/>
            </a:xfrm>
            <a:custGeom>
              <a:avLst/>
              <a:gdLst>
                <a:gd name="T0" fmla="*/ 0 w 987"/>
                <a:gd name="T1" fmla="*/ 2 h 110"/>
                <a:gd name="T2" fmla="*/ 22 w 987"/>
                <a:gd name="T3" fmla="*/ 2 h 110"/>
                <a:gd name="T4" fmla="*/ 24 w 987"/>
                <a:gd name="T5" fmla="*/ 0 h 110"/>
                <a:gd name="T6" fmla="*/ 7 w 987"/>
                <a:gd name="T7" fmla="*/ 0 h 110"/>
                <a:gd name="T8" fmla="*/ 0 w 987"/>
                <a:gd name="T9" fmla="*/ 2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61" name="Freeform 18"/>
            <p:cNvSpPr>
              <a:spLocks/>
            </p:cNvSpPr>
            <p:nvPr/>
          </p:nvSpPr>
          <p:spPr bwMode="gray">
            <a:xfrm>
              <a:off x="2780" y="1683"/>
              <a:ext cx="1339" cy="505"/>
            </a:xfrm>
            <a:custGeom>
              <a:avLst/>
              <a:gdLst>
                <a:gd name="T0" fmla="*/ 0 w 1669"/>
                <a:gd name="T1" fmla="*/ 15 h 629"/>
                <a:gd name="T2" fmla="*/ 39 w 1669"/>
                <a:gd name="T3" fmla="*/ 15 h 629"/>
                <a:gd name="T4" fmla="*/ 30 w 1669"/>
                <a:gd name="T5" fmla="*/ 0 h 629"/>
                <a:gd name="T6" fmla="*/ 9 w 1669"/>
                <a:gd name="T7" fmla="*/ 0 h 629"/>
                <a:gd name="T8" fmla="*/ 0 w 1669"/>
                <a:gd name="T9" fmla="*/ 15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grpSp>
      <p:grpSp>
        <p:nvGrpSpPr>
          <p:cNvPr id="6" name="Group 19"/>
          <p:cNvGrpSpPr>
            <a:grpSpLocks/>
          </p:cNvGrpSpPr>
          <p:nvPr/>
        </p:nvGrpSpPr>
        <p:grpSpPr bwMode="auto">
          <a:xfrm>
            <a:off x="5341938" y="1614488"/>
            <a:ext cx="949325" cy="757237"/>
            <a:chOff x="3136" y="1104"/>
            <a:chExt cx="693" cy="502"/>
          </a:xfrm>
        </p:grpSpPr>
        <p:sp>
          <p:nvSpPr>
            <p:cNvPr id="63" name="Freeform 20"/>
            <p:cNvSpPr>
              <a:spLocks/>
            </p:cNvSpPr>
            <p:nvPr/>
          </p:nvSpPr>
          <p:spPr bwMode="gray">
            <a:xfrm>
              <a:off x="3447" y="1104"/>
              <a:ext cx="382" cy="502"/>
            </a:xfrm>
            <a:custGeom>
              <a:avLst/>
              <a:gdLst>
                <a:gd name="T0" fmla="*/ 9 w 477"/>
                <a:gd name="T1" fmla="*/ 14 h 625"/>
                <a:gd name="T2" fmla="*/ 11 w 477"/>
                <a:gd name="T3" fmla="*/ 13 h 625"/>
                <a:gd name="T4" fmla="*/ 0 w 477"/>
                <a:gd name="T5" fmla="*/ 0 h 625"/>
                <a:gd name="T6" fmla="*/ 9 w 477"/>
                <a:gd name="T7" fmla="*/ 14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sp>
          <p:nvSpPr>
            <p:cNvPr id="64" name="Freeform 21"/>
            <p:cNvSpPr>
              <a:spLocks/>
            </p:cNvSpPr>
            <p:nvPr/>
          </p:nvSpPr>
          <p:spPr bwMode="gray">
            <a:xfrm>
              <a:off x="3136" y="1104"/>
              <a:ext cx="621" cy="502"/>
            </a:xfrm>
            <a:custGeom>
              <a:avLst/>
              <a:gdLst>
                <a:gd name="T0" fmla="*/ 0 w 773"/>
                <a:gd name="T1" fmla="*/ 14 h 625"/>
                <a:gd name="T2" fmla="*/ 18 w 773"/>
                <a:gd name="T3" fmla="*/ 14 h 625"/>
                <a:gd name="T4" fmla="*/ 9 w 773"/>
                <a:gd name="T5" fmla="*/ 0 h 625"/>
                <a:gd name="T6" fmla="*/ 0 w 773"/>
                <a:gd name="T7" fmla="*/ 14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w="12700" cap="rnd">
              <a:noFill/>
              <a:round/>
              <a:headEnd/>
              <a:tailEnd/>
            </a:ln>
          </p:spPr>
          <p:txBody>
            <a:bodyPr/>
            <a:lstStyle/>
            <a:p>
              <a:pPr eaLnBrk="1" fontAlgn="auto" hangingPunct="1">
                <a:lnSpc>
                  <a:spcPct val="120000"/>
                </a:lnSpc>
                <a:spcBef>
                  <a:spcPts val="0"/>
                </a:spcBef>
                <a:spcAft>
                  <a:spcPts val="0"/>
                </a:spcAft>
                <a:defRPr/>
              </a:pPr>
              <a:endParaRPr lang="zh-CN" altLang="en-US" sz="1800" kern="0">
                <a:solidFill>
                  <a:sysClr val="windowText" lastClr="000000"/>
                </a:solidFill>
                <a:latin typeface="+mn-lt"/>
                <a:ea typeface="+mn-ea"/>
                <a:cs typeface="+mn-ea"/>
                <a:sym typeface="+mn-lt"/>
              </a:endParaRPr>
            </a:p>
          </p:txBody>
        </p:sp>
      </p:grpSp>
      <p:grpSp>
        <p:nvGrpSpPr>
          <p:cNvPr id="7" name="Group 22"/>
          <p:cNvGrpSpPr>
            <a:grpSpLocks/>
          </p:cNvGrpSpPr>
          <p:nvPr/>
        </p:nvGrpSpPr>
        <p:grpSpPr bwMode="auto">
          <a:xfrm>
            <a:off x="684213" y="1577975"/>
            <a:ext cx="4419600" cy="4456113"/>
            <a:chOff x="624" y="1021"/>
            <a:chExt cx="2393" cy="2906"/>
          </a:xfrm>
        </p:grpSpPr>
        <p:sp>
          <p:nvSpPr>
            <p:cNvPr id="66" name="Line 23"/>
            <p:cNvSpPr>
              <a:spLocks noChangeShapeType="1"/>
            </p:cNvSpPr>
            <p:nvPr/>
          </p:nvSpPr>
          <p:spPr bwMode="auto">
            <a:xfrm flipH="1">
              <a:off x="624" y="3926"/>
              <a:ext cx="1060"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67" name="Line 24"/>
            <p:cNvSpPr>
              <a:spLocks noChangeShapeType="1"/>
            </p:cNvSpPr>
            <p:nvPr/>
          </p:nvSpPr>
          <p:spPr bwMode="auto">
            <a:xfrm flipH="1">
              <a:off x="624" y="3367"/>
              <a:ext cx="1368"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68" name="Line 25"/>
            <p:cNvSpPr>
              <a:spLocks noChangeShapeType="1"/>
            </p:cNvSpPr>
            <p:nvPr/>
          </p:nvSpPr>
          <p:spPr bwMode="auto">
            <a:xfrm flipH="1">
              <a:off x="624" y="2757"/>
              <a:ext cx="1606"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69" name="Line 26"/>
            <p:cNvSpPr>
              <a:spLocks noChangeShapeType="1"/>
            </p:cNvSpPr>
            <p:nvPr/>
          </p:nvSpPr>
          <p:spPr bwMode="auto">
            <a:xfrm flipH="1">
              <a:off x="624" y="2156"/>
              <a:ext cx="1880"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0" name="Line 27"/>
            <p:cNvSpPr>
              <a:spLocks noChangeShapeType="1"/>
            </p:cNvSpPr>
            <p:nvPr/>
          </p:nvSpPr>
          <p:spPr bwMode="auto">
            <a:xfrm flipH="1">
              <a:off x="624" y="1547"/>
              <a:ext cx="2153"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1" name="Line 28"/>
            <p:cNvSpPr>
              <a:spLocks noChangeShapeType="1"/>
            </p:cNvSpPr>
            <p:nvPr/>
          </p:nvSpPr>
          <p:spPr bwMode="auto">
            <a:xfrm flipH="1">
              <a:off x="624" y="1021"/>
              <a:ext cx="2393" cy="1"/>
            </a:xfrm>
            <a:prstGeom prst="line">
              <a:avLst/>
            </a:prstGeom>
            <a:noFill/>
            <a:ln w="9525">
              <a:solidFill>
                <a:srgbClr val="000000"/>
              </a:solidFill>
              <a:round/>
              <a:headEnd/>
              <a:tailEn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grpSp>
      <p:sp>
        <p:nvSpPr>
          <p:cNvPr id="72" name="Line 29"/>
          <p:cNvSpPr>
            <a:spLocks noChangeShapeType="1"/>
          </p:cNvSpPr>
          <p:nvPr/>
        </p:nvSpPr>
        <p:spPr bwMode="auto">
          <a:xfrm>
            <a:off x="971550" y="1592263"/>
            <a:ext cx="1588" cy="752475"/>
          </a:xfrm>
          <a:prstGeom prst="line">
            <a:avLst/>
          </a:prstGeom>
          <a:noFill/>
          <a:ln w="9525">
            <a:solidFill>
              <a:srgbClr val="000000"/>
            </a:solidFill>
            <a:round/>
            <a:headEnd type="triangle" w="med" len="med"/>
            <a:tailEnd type="triangle" w="med" len="me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3" name="Line 30"/>
          <p:cNvSpPr>
            <a:spLocks noChangeShapeType="1"/>
          </p:cNvSpPr>
          <p:nvPr/>
        </p:nvSpPr>
        <p:spPr bwMode="auto">
          <a:xfrm>
            <a:off x="971550" y="2392363"/>
            <a:ext cx="1588" cy="887412"/>
          </a:xfrm>
          <a:prstGeom prst="line">
            <a:avLst/>
          </a:prstGeom>
          <a:noFill/>
          <a:ln w="9525">
            <a:solidFill>
              <a:srgbClr val="000000"/>
            </a:solidFill>
            <a:round/>
            <a:headEnd type="triangle" w="med" len="med"/>
            <a:tailEnd type="triangle" w="med" len="me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4" name="Line 31"/>
          <p:cNvSpPr>
            <a:spLocks noChangeShapeType="1"/>
          </p:cNvSpPr>
          <p:nvPr/>
        </p:nvSpPr>
        <p:spPr bwMode="auto">
          <a:xfrm>
            <a:off x="971550" y="3327400"/>
            <a:ext cx="1588" cy="889000"/>
          </a:xfrm>
          <a:prstGeom prst="line">
            <a:avLst/>
          </a:prstGeom>
          <a:noFill/>
          <a:ln w="9525">
            <a:solidFill>
              <a:srgbClr val="000000"/>
            </a:solidFill>
            <a:round/>
            <a:headEnd type="triangle" w="med" len="med"/>
            <a:tailEnd type="triangle" w="med" len="me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5" name="Line 32"/>
          <p:cNvSpPr>
            <a:spLocks noChangeShapeType="1"/>
          </p:cNvSpPr>
          <p:nvPr/>
        </p:nvSpPr>
        <p:spPr bwMode="auto">
          <a:xfrm>
            <a:off x="971550" y="4264025"/>
            <a:ext cx="1588" cy="889000"/>
          </a:xfrm>
          <a:prstGeom prst="line">
            <a:avLst/>
          </a:prstGeom>
          <a:noFill/>
          <a:ln w="9525">
            <a:solidFill>
              <a:srgbClr val="000000"/>
            </a:solidFill>
            <a:round/>
            <a:headEnd type="triangle" w="med" len="med"/>
            <a:tailEnd type="triangle" w="med" len="me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6" name="Line 33"/>
          <p:cNvSpPr>
            <a:spLocks noChangeShapeType="1"/>
          </p:cNvSpPr>
          <p:nvPr/>
        </p:nvSpPr>
        <p:spPr bwMode="auto">
          <a:xfrm>
            <a:off x="971550" y="5195888"/>
            <a:ext cx="1588" cy="820737"/>
          </a:xfrm>
          <a:prstGeom prst="line">
            <a:avLst/>
          </a:prstGeom>
          <a:noFill/>
          <a:ln w="9525">
            <a:solidFill>
              <a:srgbClr val="000000"/>
            </a:solidFill>
            <a:round/>
            <a:headEnd type="triangle" w="med" len="med"/>
            <a:tailEnd type="triangle" w="med" len="med"/>
          </a:ln>
        </p:spPr>
        <p:txBody>
          <a:bodyPr wrap="none" anchor="ctr"/>
          <a:lstStyle/>
          <a:p>
            <a:pPr eaLnBrk="1" fontAlgn="auto" hangingPunct="1">
              <a:lnSpc>
                <a:spcPct val="120000"/>
              </a:lnSpc>
              <a:spcBef>
                <a:spcPts val="0"/>
              </a:spcBef>
              <a:spcAft>
                <a:spcPts val="0"/>
              </a:spcAft>
              <a:defRPr/>
            </a:pPr>
            <a:endParaRPr lang="zh-CN" altLang="en-US" sz="2000" kern="0">
              <a:solidFill>
                <a:sysClr val="windowText" lastClr="000000"/>
              </a:solidFill>
              <a:latin typeface="+mn-lt"/>
              <a:ea typeface="+mn-ea"/>
              <a:cs typeface="+mn-ea"/>
              <a:sym typeface="+mn-lt"/>
            </a:endParaRPr>
          </a:p>
        </p:txBody>
      </p:sp>
      <p:sp>
        <p:nvSpPr>
          <p:cNvPr id="77" name="Text Box 34"/>
          <p:cNvSpPr txBox="1">
            <a:spLocks noChangeArrowheads="1"/>
          </p:cNvSpPr>
          <p:nvPr/>
        </p:nvSpPr>
        <p:spPr bwMode="auto">
          <a:xfrm>
            <a:off x="977900" y="1736725"/>
            <a:ext cx="3490058" cy="683264"/>
          </a:xfrm>
          <a:prstGeom prst="rect">
            <a:avLst/>
          </a:prstGeom>
          <a:noFill/>
          <a:ln w="9525">
            <a:noFill/>
            <a:miter lim="800000"/>
            <a:headEnd/>
            <a:tailEnd/>
          </a:ln>
        </p:spPr>
        <p:txBody>
          <a:bodyPr wrap="none">
            <a:spAutoFit/>
          </a:bodyPr>
          <a:lstStyle/>
          <a:p>
            <a:pPr fontAlgn="auto">
              <a:lnSpc>
                <a:spcPct val="120000"/>
              </a:lnSpc>
              <a:spcBef>
                <a:spcPts val="0"/>
              </a:spcBef>
              <a:spcAft>
                <a:spcPts val="0"/>
              </a:spcAft>
              <a:defRPr/>
            </a:pPr>
            <a:r>
              <a:rPr lang="zh-CN" altLang="en-US" sz="1600" dirty="0">
                <a:latin typeface="+mn-lt"/>
                <a:ea typeface="+mn-ea"/>
                <a:cs typeface="+mn-ea"/>
                <a:sym typeface="+mn-lt"/>
              </a:rPr>
              <a:t>漏洞、缓冲区溢出攻击</a:t>
            </a:r>
            <a:endParaRPr lang="en-US" altLang="zh-CN" sz="1600" dirty="0">
              <a:latin typeface="+mn-lt"/>
              <a:ea typeface="+mn-ea"/>
              <a:cs typeface="+mn-ea"/>
              <a:sym typeface="+mn-lt"/>
            </a:endParaRPr>
          </a:p>
          <a:p>
            <a:pPr fontAlgn="auto">
              <a:lnSpc>
                <a:spcPct val="120000"/>
              </a:lnSpc>
              <a:spcBef>
                <a:spcPts val="0"/>
              </a:spcBef>
              <a:spcAft>
                <a:spcPts val="0"/>
              </a:spcAft>
              <a:defRPr/>
            </a:pPr>
            <a:r>
              <a:rPr lang="en-US" altLang="zh-CN" sz="1600" dirty="0">
                <a:latin typeface="+mn-lt"/>
                <a:ea typeface="+mn-ea"/>
                <a:cs typeface="+mn-ea"/>
                <a:sym typeface="+mn-lt"/>
              </a:rPr>
              <a:t> WEB</a:t>
            </a:r>
            <a:r>
              <a:rPr lang="zh-CN" altLang="en-US" sz="1600" dirty="0">
                <a:latin typeface="+mn-lt"/>
                <a:ea typeface="+mn-ea"/>
                <a:cs typeface="+mn-ea"/>
                <a:sym typeface="+mn-lt"/>
              </a:rPr>
              <a:t>应用的攻击、病毒及木马、</a:t>
            </a:r>
            <a:r>
              <a:rPr lang="en-US" altLang="zh-CN" sz="1600" kern="0" dirty="0">
                <a:solidFill>
                  <a:srgbClr val="000000"/>
                </a:solidFill>
                <a:latin typeface="+mn-lt"/>
                <a:ea typeface="+mn-ea"/>
                <a:cs typeface="+mn-ea"/>
                <a:sym typeface="+mn-lt"/>
              </a:rPr>
              <a:t>……</a:t>
            </a:r>
          </a:p>
        </p:txBody>
      </p:sp>
      <p:sp>
        <p:nvSpPr>
          <p:cNvPr id="78" name="Text Box 35"/>
          <p:cNvSpPr txBox="1">
            <a:spLocks noChangeArrowheads="1"/>
          </p:cNvSpPr>
          <p:nvPr/>
        </p:nvSpPr>
        <p:spPr bwMode="auto">
          <a:xfrm>
            <a:off x="977900" y="2565400"/>
            <a:ext cx="3883755" cy="683264"/>
          </a:xfrm>
          <a:prstGeom prst="rect">
            <a:avLst/>
          </a:prstGeom>
          <a:noFill/>
          <a:ln w="9525">
            <a:noFill/>
            <a:miter lim="800000"/>
            <a:headEnd/>
            <a:tailEnd/>
          </a:ln>
        </p:spPr>
        <p:txBody>
          <a:bodyPr wrap="none">
            <a:spAutoFit/>
          </a:bodyPr>
          <a:lstStyle/>
          <a:p>
            <a:pPr fontAlgn="auto">
              <a:lnSpc>
                <a:spcPct val="120000"/>
              </a:lnSpc>
              <a:spcBef>
                <a:spcPts val="0"/>
              </a:spcBef>
              <a:spcAft>
                <a:spcPts val="0"/>
              </a:spcAft>
              <a:defRPr/>
            </a:pPr>
            <a:r>
              <a:rPr lang="en-US" altLang="zh-CN" sz="1600" dirty="0">
                <a:latin typeface="+mn-lt"/>
                <a:ea typeface="+mn-ea"/>
                <a:cs typeface="+mn-ea"/>
                <a:sym typeface="+mn-lt"/>
              </a:rPr>
              <a:t>TCP </a:t>
            </a:r>
            <a:r>
              <a:rPr lang="zh-CN" altLang="en-US" sz="1600" dirty="0">
                <a:latin typeface="+mn-lt"/>
                <a:ea typeface="+mn-ea"/>
                <a:cs typeface="+mn-ea"/>
                <a:sym typeface="+mn-lt"/>
              </a:rPr>
              <a:t>欺骗、</a:t>
            </a:r>
            <a:r>
              <a:rPr lang="en-US" altLang="zh-CN" sz="1600" dirty="0">
                <a:latin typeface="+mn-lt"/>
                <a:ea typeface="+mn-ea"/>
                <a:cs typeface="+mn-ea"/>
                <a:sym typeface="+mn-lt"/>
              </a:rPr>
              <a:t>TCP</a:t>
            </a:r>
            <a:r>
              <a:rPr lang="zh-CN" altLang="en-US" sz="1600" dirty="0">
                <a:latin typeface="+mn-lt"/>
                <a:ea typeface="+mn-ea"/>
                <a:cs typeface="+mn-ea"/>
                <a:sym typeface="+mn-lt"/>
              </a:rPr>
              <a:t>拒绝服务、</a:t>
            </a:r>
            <a:r>
              <a:rPr lang="en-US" altLang="zh-CN" sz="1600" dirty="0">
                <a:latin typeface="+mn-lt"/>
                <a:ea typeface="+mn-ea"/>
                <a:cs typeface="+mn-ea"/>
                <a:sym typeface="+mn-lt"/>
              </a:rPr>
              <a:t>UDP</a:t>
            </a:r>
            <a:r>
              <a:rPr lang="zh-CN" altLang="en-US" sz="1600" dirty="0">
                <a:latin typeface="+mn-lt"/>
                <a:ea typeface="+mn-ea"/>
                <a:cs typeface="+mn-ea"/>
                <a:sym typeface="+mn-lt"/>
              </a:rPr>
              <a:t>拒绝服务</a:t>
            </a:r>
            <a:endParaRPr lang="en-US" altLang="zh-CN" sz="1600" dirty="0">
              <a:latin typeface="+mn-lt"/>
              <a:ea typeface="+mn-ea"/>
              <a:cs typeface="+mn-ea"/>
              <a:sym typeface="+mn-lt"/>
            </a:endParaRPr>
          </a:p>
          <a:p>
            <a:pPr fontAlgn="auto">
              <a:lnSpc>
                <a:spcPct val="120000"/>
              </a:lnSpc>
              <a:spcBef>
                <a:spcPts val="0"/>
              </a:spcBef>
              <a:spcAft>
                <a:spcPts val="0"/>
              </a:spcAft>
              <a:defRPr/>
            </a:pPr>
            <a:r>
              <a:rPr lang="zh-CN" altLang="en-US" sz="1600" dirty="0">
                <a:latin typeface="+mn-lt"/>
                <a:ea typeface="+mn-ea"/>
                <a:cs typeface="+mn-ea"/>
                <a:sym typeface="+mn-lt"/>
              </a:rPr>
              <a:t>端口扫描、</a:t>
            </a:r>
            <a:r>
              <a:rPr lang="en-US" altLang="zh-CN" sz="1600" kern="0" dirty="0">
                <a:solidFill>
                  <a:srgbClr val="000000"/>
                </a:solidFill>
                <a:latin typeface="+mn-lt"/>
                <a:ea typeface="+mn-ea"/>
                <a:cs typeface="+mn-ea"/>
                <a:sym typeface="+mn-lt"/>
              </a:rPr>
              <a:t>……</a:t>
            </a:r>
          </a:p>
        </p:txBody>
      </p:sp>
      <p:sp>
        <p:nvSpPr>
          <p:cNvPr id="79" name="Text Box 36"/>
          <p:cNvSpPr txBox="1">
            <a:spLocks noChangeArrowheads="1"/>
          </p:cNvSpPr>
          <p:nvPr/>
        </p:nvSpPr>
        <p:spPr bwMode="auto">
          <a:xfrm>
            <a:off x="977900" y="3529013"/>
            <a:ext cx="3127203" cy="683264"/>
          </a:xfrm>
          <a:prstGeom prst="rect">
            <a:avLst/>
          </a:prstGeom>
          <a:noFill/>
          <a:ln w="9525">
            <a:noFill/>
            <a:miter lim="800000"/>
            <a:headEnd/>
            <a:tailEnd/>
          </a:ln>
        </p:spPr>
        <p:txBody>
          <a:bodyPr wrap="none">
            <a:spAutoFit/>
          </a:bodyPr>
          <a:lstStyle/>
          <a:p>
            <a:pPr fontAlgn="auto">
              <a:lnSpc>
                <a:spcPct val="120000"/>
              </a:lnSpc>
              <a:spcBef>
                <a:spcPts val="0"/>
              </a:spcBef>
              <a:spcAft>
                <a:spcPts val="0"/>
              </a:spcAft>
              <a:defRPr/>
            </a:pPr>
            <a:r>
              <a:rPr lang="en-US" altLang="zh-CN" sz="1600" dirty="0">
                <a:latin typeface="+mn-lt"/>
                <a:ea typeface="+mn-ea"/>
                <a:cs typeface="+mn-ea"/>
                <a:sym typeface="+mn-lt"/>
              </a:rPr>
              <a:t>IP</a:t>
            </a:r>
            <a:r>
              <a:rPr lang="zh-CN" altLang="en-US" sz="1600" dirty="0">
                <a:latin typeface="+mn-lt"/>
                <a:ea typeface="+mn-ea"/>
                <a:cs typeface="+mn-ea"/>
                <a:sym typeface="+mn-lt"/>
              </a:rPr>
              <a:t>欺骗、</a:t>
            </a:r>
            <a:r>
              <a:rPr lang="en-US" altLang="zh-CN" sz="1600" dirty="0">
                <a:latin typeface="+mn-lt"/>
                <a:ea typeface="+mn-ea"/>
                <a:cs typeface="+mn-ea"/>
                <a:sym typeface="+mn-lt"/>
              </a:rPr>
              <a:t>Smurf</a:t>
            </a:r>
            <a:r>
              <a:rPr lang="zh-CN" altLang="en-US" sz="1600" dirty="0">
                <a:latin typeface="+mn-lt"/>
                <a:ea typeface="+mn-ea"/>
                <a:cs typeface="+mn-ea"/>
                <a:sym typeface="+mn-lt"/>
              </a:rPr>
              <a:t>攻击、</a:t>
            </a:r>
            <a:r>
              <a:rPr lang="en-US" altLang="zh-CN" sz="1600" dirty="0">
                <a:latin typeface="+mn-lt"/>
                <a:ea typeface="+mn-ea"/>
                <a:cs typeface="+mn-ea"/>
                <a:sym typeface="+mn-lt"/>
              </a:rPr>
              <a:t>ICMP</a:t>
            </a:r>
            <a:r>
              <a:rPr lang="zh-CN" altLang="en-US" sz="1600" dirty="0">
                <a:latin typeface="+mn-lt"/>
                <a:ea typeface="+mn-ea"/>
                <a:cs typeface="+mn-ea"/>
                <a:sym typeface="+mn-lt"/>
              </a:rPr>
              <a:t>攻击</a:t>
            </a:r>
            <a:endParaRPr lang="en-US" altLang="zh-CN" sz="1600" dirty="0">
              <a:latin typeface="+mn-lt"/>
              <a:ea typeface="+mn-ea"/>
              <a:cs typeface="+mn-ea"/>
              <a:sym typeface="+mn-lt"/>
            </a:endParaRPr>
          </a:p>
          <a:p>
            <a:pPr fontAlgn="auto">
              <a:lnSpc>
                <a:spcPct val="120000"/>
              </a:lnSpc>
              <a:spcBef>
                <a:spcPts val="0"/>
              </a:spcBef>
              <a:spcAft>
                <a:spcPts val="0"/>
              </a:spcAft>
              <a:defRPr/>
            </a:pPr>
            <a:r>
              <a:rPr lang="zh-CN" altLang="en-US" sz="1600" dirty="0">
                <a:latin typeface="+mn-lt"/>
                <a:ea typeface="+mn-ea"/>
                <a:cs typeface="+mn-ea"/>
                <a:sym typeface="+mn-lt"/>
              </a:rPr>
              <a:t>地址扫描、 </a:t>
            </a:r>
            <a:r>
              <a:rPr lang="en-US" altLang="zh-CN" sz="1600" kern="0" dirty="0">
                <a:solidFill>
                  <a:srgbClr val="000000"/>
                </a:solidFill>
                <a:latin typeface="+mn-lt"/>
                <a:ea typeface="+mn-ea"/>
                <a:cs typeface="+mn-ea"/>
                <a:sym typeface="+mn-lt"/>
              </a:rPr>
              <a:t>……</a:t>
            </a:r>
          </a:p>
        </p:txBody>
      </p:sp>
      <p:sp>
        <p:nvSpPr>
          <p:cNvPr id="80" name="Text Box 37"/>
          <p:cNvSpPr txBox="1">
            <a:spLocks noChangeArrowheads="1"/>
          </p:cNvSpPr>
          <p:nvPr/>
        </p:nvSpPr>
        <p:spPr bwMode="auto">
          <a:xfrm>
            <a:off x="977900" y="4473575"/>
            <a:ext cx="3189335" cy="683264"/>
          </a:xfrm>
          <a:prstGeom prst="rect">
            <a:avLst/>
          </a:prstGeom>
          <a:noFill/>
          <a:ln w="9525">
            <a:noFill/>
            <a:miter lim="800000"/>
            <a:headEnd/>
            <a:tailEnd/>
          </a:ln>
        </p:spPr>
        <p:txBody>
          <a:bodyPr wrap="none">
            <a:spAutoFit/>
          </a:bodyPr>
          <a:lstStyle/>
          <a:p>
            <a:pPr fontAlgn="auto">
              <a:lnSpc>
                <a:spcPct val="120000"/>
              </a:lnSpc>
              <a:spcBef>
                <a:spcPts val="0"/>
              </a:spcBef>
              <a:spcAft>
                <a:spcPts val="0"/>
              </a:spcAft>
              <a:defRPr/>
            </a:pPr>
            <a:r>
              <a:rPr lang="en-US" altLang="zh-CN" sz="1600" dirty="0">
                <a:latin typeface="+mn-lt"/>
                <a:ea typeface="+mn-ea"/>
                <a:cs typeface="+mn-ea"/>
                <a:sym typeface="+mn-lt"/>
              </a:rPr>
              <a:t>MAC</a:t>
            </a:r>
            <a:r>
              <a:rPr lang="zh-CN" altLang="en-US" sz="1600" dirty="0">
                <a:latin typeface="+mn-lt"/>
                <a:ea typeface="+mn-ea"/>
                <a:cs typeface="+mn-ea"/>
                <a:sym typeface="+mn-lt"/>
              </a:rPr>
              <a:t>欺骗、</a:t>
            </a:r>
            <a:r>
              <a:rPr lang="en-US" altLang="zh-CN" sz="1600" dirty="0">
                <a:latin typeface="+mn-lt"/>
                <a:ea typeface="+mn-ea"/>
                <a:cs typeface="+mn-ea"/>
                <a:sym typeface="+mn-lt"/>
              </a:rPr>
              <a:t>MAC</a:t>
            </a:r>
            <a:r>
              <a:rPr lang="zh-CN" altLang="en-US" sz="1600" dirty="0">
                <a:latin typeface="+mn-lt"/>
                <a:ea typeface="+mn-ea"/>
                <a:cs typeface="+mn-ea"/>
                <a:sym typeface="+mn-lt"/>
              </a:rPr>
              <a:t>泛洪、</a:t>
            </a:r>
            <a:r>
              <a:rPr lang="en-US" altLang="zh-CN" sz="1600" dirty="0">
                <a:latin typeface="+mn-lt"/>
                <a:ea typeface="+mn-ea"/>
                <a:cs typeface="+mn-ea"/>
                <a:sym typeface="+mn-lt"/>
              </a:rPr>
              <a:t>ARP</a:t>
            </a:r>
            <a:r>
              <a:rPr lang="zh-CN" altLang="en-US" sz="1600" dirty="0">
                <a:latin typeface="+mn-lt"/>
                <a:ea typeface="+mn-ea"/>
                <a:cs typeface="+mn-ea"/>
                <a:sym typeface="+mn-lt"/>
              </a:rPr>
              <a:t>欺骗</a:t>
            </a:r>
            <a:endParaRPr lang="en-US" altLang="zh-CN" sz="1600" dirty="0">
              <a:latin typeface="+mn-lt"/>
              <a:ea typeface="+mn-ea"/>
              <a:cs typeface="+mn-ea"/>
              <a:sym typeface="+mn-lt"/>
            </a:endParaRPr>
          </a:p>
          <a:p>
            <a:pPr fontAlgn="auto">
              <a:lnSpc>
                <a:spcPct val="120000"/>
              </a:lnSpc>
              <a:spcBef>
                <a:spcPts val="0"/>
              </a:spcBef>
              <a:spcAft>
                <a:spcPts val="0"/>
              </a:spcAft>
              <a:defRPr/>
            </a:pPr>
            <a:r>
              <a:rPr lang="en-US" altLang="zh-CN" sz="1600" kern="0" dirty="0">
                <a:solidFill>
                  <a:srgbClr val="000000"/>
                </a:solidFill>
                <a:latin typeface="+mn-lt"/>
                <a:ea typeface="+mn-ea"/>
                <a:cs typeface="+mn-ea"/>
                <a:sym typeface="+mn-lt"/>
              </a:rPr>
              <a:t>……</a:t>
            </a:r>
          </a:p>
        </p:txBody>
      </p:sp>
      <p:sp>
        <p:nvSpPr>
          <p:cNvPr id="81" name="Text Box 38"/>
          <p:cNvSpPr txBox="1">
            <a:spLocks noChangeArrowheads="1"/>
          </p:cNvSpPr>
          <p:nvPr/>
        </p:nvSpPr>
        <p:spPr bwMode="auto">
          <a:xfrm>
            <a:off x="977900" y="5446713"/>
            <a:ext cx="2031325" cy="362792"/>
          </a:xfrm>
          <a:prstGeom prst="rect">
            <a:avLst/>
          </a:prstGeom>
          <a:noFill/>
          <a:ln w="9525">
            <a:noFill/>
            <a:miter lim="800000"/>
            <a:headEnd/>
            <a:tailEnd/>
          </a:ln>
        </p:spPr>
        <p:txBody>
          <a:bodyPr wrap="none">
            <a:spAutoFit/>
          </a:bodyPr>
          <a:lstStyle/>
          <a:p>
            <a:pPr fontAlgn="auto">
              <a:lnSpc>
                <a:spcPct val="120000"/>
              </a:lnSpc>
              <a:spcBef>
                <a:spcPts val="0"/>
              </a:spcBef>
              <a:spcAft>
                <a:spcPts val="0"/>
              </a:spcAft>
              <a:defRPr/>
            </a:pPr>
            <a:r>
              <a:rPr lang="zh-CN" altLang="en-US" sz="1600" dirty="0">
                <a:latin typeface="+mn-lt"/>
                <a:ea typeface="+mn-ea"/>
                <a:cs typeface="+mn-ea"/>
                <a:sym typeface="+mn-lt"/>
              </a:rPr>
              <a:t>设备破坏、线路侦听</a:t>
            </a:r>
            <a:endParaRPr lang="en-US" altLang="zh-CN" sz="1600" kern="0" dirty="0">
              <a:solidFill>
                <a:srgbClr val="000000"/>
              </a:solidFill>
              <a:latin typeface="+mn-lt"/>
              <a:ea typeface="+mn-ea"/>
              <a:cs typeface="+mn-ea"/>
              <a:sym typeface="+mn-lt"/>
            </a:endParaRPr>
          </a:p>
        </p:txBody>
      </p:sp>
      <p:sp>
        <p:nvSpPr>
          <p:cNvPr id="82" name="Text Box 39"/>
          <p:cNvSpPr txBox="1">
            <a:spLocks noChangeArrowheads="1"/>
          </p:cNvSpPr>
          <p:nvPr/>
        </p:nvSpPr>
        <p:spPr bwMode="gray">
          <a:xfrm>
            <a:off x="5380772" y="1989138"/>
            <a:ext cx="800219" cy="362792"/>
          </a:xfrm>
          <a:prstGeom prst="rect">
            <a:avLst/>
          </a:prstGeom>
          <a:noFill/>
          <a:ln w="9525" algn="ctr">
            <a:noFill/>
            <a:miter lim="800000"/>
            <a:headEnd/>
            <a:tailEnd/>
          </a:ln>
          <a:effectLst/>
        </p:spPr>
        <p:txBody>
          <a:bodyPr wrap="none">
            <a:spAutoFit/>
          </a:bodyPr>
          <a:lstStyle/>
          <a:p>
            <a:pPr algn="ctr" fontAlgn="auto">
              <a:lnSpc>
                <a:spcPct val="120000"/>
              </a:lnSpc>
              <a:spcBef>
                <a:spcPts val="0"/>
              </a:spcBef>
              <a:spcAft>
                <a:spcPts val="0"/>
              </a:spcAft>
              <a:defRPr/>
            </a:pPr>
            <a:r>
              <a:rPr lang="zh-CN" altLang="en-US" sz="1600" b="1" kern="0" dirty="0">
                <a:solidFill>
                  <a:sysClr val="windowText" lastClr="000000"/>
                </a:solidFill>
                <a:effectLst>
                  <a:outerShdw blurRad="38100" dist="38100" dir="2700000" algn="tl">
                    <a:srgbClr val="C0C0C0"/>
                  </a:outerShdw>
                </a:effectLst>
                <a:latin typeface="+mn-lt"/>
                <a:ea typeface="+mn-ea"/>
                <a:cs typeface="+mn-ea"/>
                <a:sym typeface="+mn-lt"/>
              </a:rPr>
              <a:t>应用层</a:t>
            </a:r>
            <a:endParaRPr lang="en-US" altLang="zh-CN" sz="1600" b="1" kern="0" dirty="0">
              <a:solidFill>
                <a:sysClr val="windowText" lastClr="000000"/>
              </a:solidFill>
              <a:effectLst>
                <a:outerShdw blurRad="38100" dist="38100" dir="2700000" algn="tl">
                  <a:srgbClr val="C0C0C0"/>
                </a:outerShdw>
              </a:effectLst>
              <a:latin typeface="+mn-lt"/>
              <a:ea typeface="+mn-ea"/>
              <a:cs typeface="+mn-ea"/>
              <a:sym typeface="+mn-lt"/>
            </a:endParaRPr>
          </a:p>
        </p:txBody>
      </p:sp>
      <p:sp>
        <p:nvSpPr>
          <p:cNvPr id="83" name="Text Box 40"/>
          <p:cNvSpPr txBox="1">
            <a:spLocks noChangeArrowheads="1"/>
          </p:cNvSpPr>
          <p:nvPr/>
        </p:nvSpPr>
        <p:spPr bwMode="gray">
          <a:xfrm>
            <a:off x="5380772" y="2827338"/>
            <a:ext cx="800219" cy="362792"/>
          </a:xfrm>
          <a:prstGeom prst="rect">
            <a:avLst/>
          </a:prstGeom>
          <a:noFill/>
          <a:ln w="9525" algn="ctr">
            <a:noFill/>
            <a:miter lim="800000"/>
            <a:headEnd/>
            <a:tailEnd/>
          </a:ln>
          <a:effectLst/>
        </p:spPr>
        <p:txBody>
          <a:bodyPr wrap="none">
            <a:spAutoFit/>
          </a:bodyPr>
          <a:lstStyle/>
          <a:p>
            <a:pPr algn="ctr" fontAlgn="auto">
              <a:lnSpc>
                <a:spcPct val="120000"/>
              </a:lnSpc>
              <a:spcBef>
                <a:spcPts val="0"/>
              </a:spcBef>
              <a:spcAft>
                <a:spcPts val="0"/>
              </a:spcAft>
              <a:defRPr/>
            </a:pPr>
            <a:r>
              <a:rPr lang="zh-CN" altLang="en-US" sz="1600" b="1" kern="0" dirty="0">
                <a:solidFill>
                  <a:sysClr val="windowText" lastClr="000000"/>
                </a:solidFill>
                <a:effectLst>
                  <a:outerShdw blurRad="38100" dist="38100" dir="2700000" algn="tl">
                    <a:srgbClr val="C0C0C0"/>
                  </a:outerShdw>
                </a:effectLst>
                <a:latin typeface="+mn-lt"/>
                <a:ea typeface="+mn-ea"/>
                <a:cs typeface="+mn-ea"/>
                <a:sym typeface="+mn-lt"/>
              </a:rPr>
              <a:t>传输层</a:t>
            </a:r>
            <a:endParaRPr lang="en-US" altLang="zh-CN" sz="1600" b="1" kern="0" dirty="0">
              <a:solidFill>
                <a:sysClr val="windowText" lastClr="000000"/>
              </a:solidFill>
              <a:effectLst>
                <a:outerShdw blurRad="38100" dist="38100" dir="2700000" algn="tl">
                  <a:srgbClr val="C0C0C0"/>
                </a:outerShdw>
              </a:effectLst>
              <a:latin typeface="+mn-lt"/>
              <a:ea typeface="+mn-ea"/>
              <a:cs typeface="+mn-ea"/>
              <a:sym typeface="+mn-lt"/>
            </a:endParaRPr>
          </a:p>
        </p:txBody>
      </p:sp>
      <p:sp>
        <p:nvSpPr>
          <p:cNvPr id="84" name="Text Box 41"/>
          <p:cNvSpPr txBox="1">
            <a:spLocks noChangeArrowheads="1"/>
          </p:cNvSpPr>
          <p:nvPr/>
        </p:nvSpPr>
        <p:spPr bwMode="gray">
          <a:xfrm>
            <a:off x="5380772" y="3741738"/>
            <a:ext cx="800219" cy="362792"/>
          </a:xfrm>
          <a:prstGeom prst="rect">
            <a:avLst/>
          </a:prstGeom>
          <a:noFill/>
          <a:ln w="9525" algn="ctr">
            <a:noFill/>
            <a:miter lim="800000"/>
            <a:headEnd/>
            <a:tailEnd/>
          </a:ln>
          <a:effectLst/>
        </p:spPr>
        <p:txBody>
          <a:bodyPr wrap="none">
            <a:spAutoFit/>
          </a:bodyPr>
          <a:lstStyle/>
          <a:p>
            <a:pPr algn="ctr" fontAlgn="auto">
              <a:lnSpc>
                <a:spcPct val="120000"/>
              </a:lnSpc>
              <a:spcBef>
                <a:spcPts val="0"/>
              </a:spcBef>
              <a:spcAft>
                <a:spcPts val="0"/>
              </a:spcAft>
              <a:defRPr/>
            </a:pPr>
            <a:r>
              <a:rPr lang="zh-CN" altLang="en-US" sz="1600" b="1" kern="0" dirty="0">
                <a:solidFill>
                  <a:sysClr val="windowText" lastClr="000000"/>
                </a:solidFill>
                <a:effectLst>
                  <a:outerShdw blurRad="38100" dist="38100" dir="2700000" algn="tl">
                    <a:srgbClr val="C0C0C0"/>
                  </a:outerShdw>
                </a:effectLst>
                <a:latin typeface="+mn-lt"/>
                <a:ea typeface="+mn-ea"/>
                <a:cs typeface="+mn-ea"/>
                <a:sym typeface="+mn-lt"/>
              </a:rPr>
              <a:t>网络层</a:t>
            </a:r>
            <a:endParaRPr lang="en-US" altLang="zh-CN" sz="1600" b="1" kern="0" dirty="0">
              <a:solidFill>
                <a:sysClr val="windowText" lastClr="000000"/>
              </a:solidFill>
              <a:effectLst>
                <a:outerShdw blurRad="38100" dist="38100" dir="2700000" algn="tl">
                  <a:srgbClr val="C0C0C0"/>
                </a:outerShdw>
              </a:effectLst>
              <a:latin typeface="+mn-lt"/>
              <a:ea typeface="+mn-ea"/>
              <a:cs typeface="+mn-ea"/>
              <a:sym typeface="+mn-lt"/>
            </a:endParaRPr>
          </a:p>
        </p:txBody>
      </p:sp>
      <p:sp>
        <p:nvSpPr>
          <p:cNvPr id="85" name="Text Box 42"/>
          <p:cNvSpPr txBox="1">
            <a:spLocks noChangeArrowheads="1"/>
          </p:cNvSpPr>
          <p:nvPr/>
        </p:nvSpPr>
        <p:spPr bwMode="gray">
          <a:xfrm>
            <a:off x="5380772" y="4656138"/>
            <a:ext cx="800219" cy="362792"/>
          </a:xfrm>
          <a:prstGeom prst="rect">
            <a:avLst/>
          </a:prstGeom>
          <a:noFill/>
          <a:ln w="9525" algn="ctr">
            <a:noFill/>
            <a:miter lim="800000"/>
            <a:headEnd/>
            <a:tailEnd/>
          </a:ln>
          <a:effectLst/>
        </p:spPr>
        <p:txBody>
          <a:bodyPr wrap="none">
            <a:spAutoFit/>
          </a:bodyPr>
          <a:lstStyle/>
          <a:p>
            <a:pPr algn="ctr" fontAlgn="auto">
              <a:lnSpc>
                <a:spcPct val="120000"/>
              </a:lnSpc>
              <a:spcBef>
                <a:spcPts val="0"/>
              </a:spcBef>
              <a:spcAft>
                <a:spcPts val="0"/>
              </a:spcAft>
              <a:defRPr/>
            </a:pPr>
            <a:r>
              <a:rPr lang="zh-CN" altLang="en-US" sz="1600" b="1" kern="0" dirty="0">
                <a:solidFill>
                  <a:sysClr val="windowText" lastClr="000000"/>
                </a:solidFill>
                <a:effectLst>
                  <a:outerShdw blurRad="38100" dist="38100" dir="2700000" algn="tl">
                    <a:srgbClr val="C0C0C0"/>
                  </a:outerShdw>
                </a:effectLst>
                <a:latin typeface="+mn-lt"/>
                <a:ea typeface="+mn-ea"/>
                <a:cs typeface="+mn-ea"/>
                <a:sym typeface="+mn-lt"/>
              </a:rPr>
              <a:t>链路层</a:t>
            </a:r>
            <a:endParaRPr lang="en-US" altLang="zh-CN" sz="1600" b="1" kern="0" dirty="0">
              <a:solidFill>
                <a:sysClr val="windowText" lastClr="000000"/>
              </a:solidFill>
              <a:effectLst>
                <a:outerShdw blurRad="38100" dist="38100" dir="2700000" algn="tl">
                  <a:srgbClr val="C0C0C0"/>
                </a:outerShdw>
              </a:effectLst>
              <a:latin typeface="+mn-lt"/>
              <a:ea typeface="+mn-ea"/>
              <a:cs typeface="+mn-ea"/>
              <a:sym typeface="+mn-lt"/>
            </a:endParaRPr>
          </a:p>
        </p:txBody>
      </p:sp>
      <p:sp>
        <p:nvSpPr>
          <p:cNvPr id="86" name="Text Box 43"/>
          <p:cNvSpPr txBox="1">
            <a:spLocks noChangeArrowheads="1"/>
          </p:cNvSpPr>
          <p:nvPr/>
        </p:nvSpPr>
        <p:spPr bwMode="gray">
          <a:xfrm>
            <a:off x="5380772" y="5570538"/>
            <a:ext cx="800219" cy="362792"/>
          </a:xfrm>
          <a:prstGeom prst="rect">
            <a:avLst/>
          </a:prstGeom>
          <a:noFill/>
          <a:ln w="9525" algn="ctr">
            <a:noFill/>
            <a:miter lim="800000"/>
            <a:headEnd/>
            <a:tailEnd/>
          </a:ln>
          <a:effectLst/>
        </p:spPr>
        <p:txBody>
          <a:bodyPr wrap="none">
            <a:spAutoFit/>
          </a:bodyPr>
          <a:lstStyle/>
          <a:p>
            <a:pPr algn="ctr" fontAlgn="auto">
              <a:lnSpc>
                <a:spcPct val="120000"/>
              </a:lnSpc>
              <a:spcBef>
                <a:spcPts val="0"/>
              </a:spcBef>
              <a:spcAft>
                <a:spcPts val="0"/>
              </a:spcAft>
              <a:defRPr/>
            </a:pPr>
            <a:r>
              <a:rPr kumimoji="1" lang="zh-CN" altLang="en-US" sz="1600" b="1" dirty="0">
                <a:latin typeface="+mn-lt"/>
                <a:ea typeface="+mn-ea"/>
                <a:cs typeface="+mn-ea"/>
                <a:sym typeface="+mn-lt"/>
              </a:rPr>
              <a:t>物理层</a:t>
            </a:r>
            <a:endParaRPr lang="en-US" altLang="zh-CN" sz="1600" b="1" kern="0" dirty="0">
              <a:solidFill>
                <a:sysClr val="windowText" lastClr="000000"/>
              </a:solidFill>
              <a:effectLst>
                <a:outerShdw blurRad="38100" dist="38100" dir="2700000" algn="tl">
                  <a:srgbClr val="C0C0C0"/>
                </a:outerShdw>
              </a:effectLst>
              <a:latin typeface="+mn-lt"/>
              <a:ea typeface="+mn-ea"/>
              <a:cs typeface="+mn-ea"/>
              <a:sym typeface="+mn-lt"/>
            </a:endParaRPr>
          </a:p>
        </p:txBody>
      </p:sp>
    </p:spTree>
    <p:extLst>
      <p:ext uri="{BB962C8B-B14F-4D97-AF65-F5344CB8AC3E}">
        <p14:creationId xmlns:p14="http://schemas.microsoft.com/office/powerpoint/2010/main" val="523921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mn-lt"/>
                <a:ea typeface="+mn-ea"/>
                <a:cs typeface="+mn-ea"/>
                <a:sym typeface="+mn-lt"/>
              </a:rPr>
              <a:t>网络的基本攻击模式</a:t>
            </a:r>
            <a:endParaRPr lang="zh-CN" altLang="en-US" dirty="0">
              <a:latin typeface="+mn-lt"/>
              <a:ea typeface="+mn-ea"/>
              <a:cs typeface="+mn-ea"/>
              <a:sym typeface="+mn-lt"/>
            </a:endParaRPr>
          </a:p>
        </p:txBody>
      </p:sp>
      <p:sp>
        <p:nvSpPr>
          <p:cNvPr id="3" name="内容占位符 2"/>
          <p:cNvSpPr>
            <a:spLocks noGrp="1"/>
          </p:cNvSpPr>
          <p:nvPr>
            <p:ph idx="1"/>
          </p:nvPr>
        </p:nvSpPr>
        <p:spPr/>
        <p:txBody>
          <a:bodyPr/>
          <a:lstStyle/>
          <a:p>
            <a:r>
              <a:rPr lang="zh-CN" altLang="en-US" b="1" dirty="0">
                <a:solidFill>
                  <a:srgbClr val="00B050"/>
                </a:solidFill>
                <a:latin typeface="+mn-lt"/>
                <a:cs typeface="+mn-ea"/>
                <a:sym typeface="+mn-lt"/>
              </a:rPr>
              <a:t>截获</a:t>
            </a:r>
            <a:endParaRPr lang="en-US" altLang="zh-CN" b="1" dirty="0">
              <a:solidFill>
                <a:srgbClr val="00B050"/>
              </a:solidFill>
              <a:latin typeface="+mn-lt"/>
              <a:cs typeface="+mn-ea"/>
              <a:sym typeface="+mn-lt"/>
            </a:endParaRPr>
          </a:p>
          <a:p>
            <a:pPr lvl="1"/>
            <a:r>
              <a:rPr lang="zh-CN" altLang="en-US" dirty="0">
                <a:latin typeface="+mn-lt"/>
                <a:cs typeface="+mn-ea"/>
                <a:sym typeface="+mn-lt"/>
              </a:rPr>
              <a:t>嗅探（</a:t>
            </a:r>
            <a:r>
              <a:rPr lang="en-US" altLang="zh-CN" dirty="0">
                <a:latin typeface="+mn-lt"/>
                <a:cs typeface="+mn-ea"/>
                <a:sym typeface="+mn-lt"/>
              </a:rPr>
              <a:t>sniffing</a:t>
            </a:r>
            <a:r>
              <a:rPr lang="zh-CN" altLang="en-US" dirty="0">
                <a:latin typeface="+mn-lt"/>
                <a:cs typeface="+mn-ea"/>
                <a:sym typeface="+mn-lt"/>
              </a:rPr>
              <a:t>）</a:t>
            </a:r>
            <a:endParaRPr lang="en-US" altLang="zh-CN" dirty="0">
              <a:latin typeface="+mn-lt"/>
              <a:cs typeface="+mn-ea"/>
              <a:sym typeface="+mn-lt"/>
            </a:endParaRPr>
          </a:p>
          <a:p>
            <a:pPr lvl="1"/>
            <a:r>
              <a:rPr lang="zh-CN" altLang="en-US" dirty="0">
                <a:latin typeface="+mn-lt"/>
                <a:cs typeface="+mn-ea"/>
                <a:sym typeface="+mn-lt"/>
              </a:rPr>
              <a:t>监听（</a:t>
            </a:r>
            <a:r>
              <a:rPr lang="en-US" altLang="zh-CN" dirty="0">
                <a:latin typeface="+mn-lt"/>
                <a:cs typeface="+mn-ea"/>
                <a:sym typeface="+mn-lt"/>
              </a:rPr>
              <a:t>eavesdropping</a:t>
            </a:r>
            <a:r>
              <a:rPr lang="zh-CN" altLang="en-US" dirty="0">
                <a:latin typeface="+mn-lt"/>
                <a:cs typeface="+mn-ea"/>
                <a:sym typeface="+mn-lt"/>
              </a:rPr>
              <a:t>）</a:t>
            </a:r>
            <a:endParaRPr lang="en-US" altLang="zh-CN" dirty="0">
              <a:latin typeface="+mn-lt"/>
              <a:cs typeface="+mn-ea"/>
              <a:sym typeface="+mn-lt"/>
            </a:endParaRPr>
          </a:p>
          <a:p>
            <a:r>
              <a:rPr lang="zh-CN" altLang="en-US" b="1" dirty="0">
                <a:solidFill>
                  <a:srgbClr val="00B050"/>
                </a:solidFill>
                <a:latin typeface="+mn-lt"/>
                <a:cs typeface="+mn-ea"/>
                <a:sym typeface="+mn-lt"/>
              </a:rPr>
              <a:t>篡改</a:t>
            </a:r>
            <a:endParaRPr lang="en-US" altLang="zh-CN" b="1" dirty="0">
              <a:solidFill>
                <a:srgbClr val="00B050"/>
              </a:solidFill>
              <a:latin typeface="+mn-lt"/>
              <a:cs typeface="+mn-ea"/>
              <a:sym typeface="+mn-lt"/>
            </a:endParaRPr>
          </a:p>
          <a:p>
            <a:pPr lvl="1"/>
            <a:r>
              <a:rPr lang="zh-CN" altLang="en-US" dirty="0">
                <a:latin typeface="+mn-lt"/>
                <a:cs typeface="+mn-ea"/>
                <a:sym typeface="+mn-lt"/>
              </a:rPr>
              <a:t>数据包篡改（</a:t>
            </a:r>
            <a:r>
              <a:rPr lang="en-US" altLang="zh-CN" dirty="0">
                <a:latin typeface="+mn-lt"/>
                <a:cs typeface="+mn-ea"/>
                <a:sym typeface="+mn-lt"/>
              </a:rPr>
              <a:t>tampering</a:t>
            </a:r>
            <a:r>
              <a:rPr lang="zh-CN" altLang="en-US" dirty="0">
                <a:latin typeface="+mn-lt"/>
                <a:cs typeface="+mn-ea"/>
                <a:sym typeface="+mn-lt"/>
              </a:rPr>
              <a:t>）</a:t>
            </a:r>
            <a:endParaRPr lang="en-US" altLang="zh-CN" dirty="0">
              <a:latin typeface="+mn-lt"/>
              <a:cs typeface="+mn-ea"/>
              <a:sym typeface="+mn-lt"/>
            </a:endParaRPr>
          </a:p>
          <a:p>
            <a:r>
              <a:rPr lang="zh-CN" altLang="en-US" b="1" dirty="0">
                <a:solidFill>
                  <a:srgbClr val="00B050"/>
                </a:solidFill>
                <a:latin typeface="+mn-lt"/>
                <a:cs typeface="+mn-ea"/>
                <a:sym typeface="+mn-lt"/>
              </a:rPr>
              <a:t>中断</a:t>
            </a:r>
            <a:endParaRPr lang="en-US" altLang="zh-CN" b="1" dirty="0">
              <a:solidFill>
                <a:srgbClr val="00B050"/>
              </a:solidFill>
              <a:latin typeface="+mn-lt"/>
              <a:cs typeface="+mn-ea"/>
              <a:sym typeface="+mn-lt"/>
            </a:endParaRPr>
          </a:p>
          <a:p>
            <a:pPr lvl="1"/>
            <a:r>
              <a:rPr lang="zh-CN" altLang="en-US" dirty="0">
                <a:latin typeface="+mn-lt"/>
                <a:cs typeface="+mn-ea"/>
                <a:sym typeface="+mn-lt"/>
              </a:rPr>
              <a:t>拒绝服务（</a:t>
            </a:r>
            <a:r>
              <a:rPr lang="en-US" altLang="zh-CN" dirty="0">
                <a:latin typeface="+mn-lt"/>
                <a:cs typeface="+mn-ea"/>
                <a:sym typeface="+mn-lt"/>
              </a:rPr>
              <a:t>dosing</a:t>
            </a:r>
            <a:r>
              <a:rPr lang="zh-CN" altLang="en-US" dirty="0">
                <a:latin typeface="+mn-lt"/>
                <a:cs typeface="+mn-ea"/>
                <a:sym typeface="+mn-lt"/>
              </a:rPr>
              <a:t>）</a:t>
            </a:r>
            <a:endParaRPr lang="en-US" altLang="zh-CN" dirty="0">
              <a:latin typeface="+mn-lt"/>
              <a:cs typeface="+mn-ea"/>
              <a:sym typeface="+mn-lt"/>
            </a:endParaRPr>
          </a:p>
          <a:p>
            <a:r>
              <a:rPr lang="zh-CN" altLang="en-US" b="1" dirty="0">
                <a:solidFill>
                  <a:srgbClr val="00B050"/>
                </a:solidFill>
                <a:latin typeface="+mn-lt"/>
                <a:cs typeface="+mn-ea"/>
                <a:sym typeface="+mn-lt"/>
              </a:rPr>
              <a:t>伪造</a:t>
            </a:r>
            <a:endParaRPr lang="en-US" altLang="zh-CN" b="1" dirty="0">
              <a:solidFill>
                <a:srgbClr val="00B050"/>
              </a:solidFill>
              <a:latin typeface="+mn-lt"/>
              <a:cs typeface="+mn-ea"/>
              <a:sym typeface="+mn-lt"/>
            </a:endParaRPr>
          </a:p>
          <a:p>
            <a:pPr lvl="1"/>
            <a:r>
              <a:rPr lang="zh-CN" altLang="en-US" dirty="0">
                <a:latin typeface="+mn-lt"/>
                <a:cs typeface="+mn-ea"/>
                <a:sym typeface="+mn-lt"/>
              </a:rPr>
              <a:t>欺骗（</a:t>
            </a:r>
            <a:r>
              <a:rPr lang="en-US" altLang="zh-CN" dirty="0">
                <a:latin typeface="+mn-lt"/>
                <a:cs typeface="+mn-ea"/>
                <a:sym typeface="+mn-lt"/>
              </a:rPr>
              <a:t>spoofing</a:t>
            </a:r>
            <a:r>
              <a:rPr lang="zh-CN" altLang="en-US" dirty="0">
                <a:latin typeface="+mn-lt"/>
                <a:cs typeface="+mn-ea"/>
                <a:sym typeface="+mn-lt"/>
              </a:rPr>
              <a:t>）</a:t>
            </a:r>
          </a:p>
          <a:p>
            <a:endParaRPr lang="zh-CN" altLang="en-US" dirty="0">
              <a:latin typeface="+mn-lt"/>
              <a:cs typeface="+mn-ea"/>
              <a:sym typeface="+mn-lt"/>
            </a:endParaRPr>
          </a:p>
        </p:txBody>
      </p:sp>
      <p:grpSp>
        <p:nvGrpSpPr>
          <p:cNvPr id="4" name="组合 22"/>
          <p:cNvGrpSpPr/>
          <p:nvPr/>
        </p:nvGrpSpPr>
        <p:grpSpPr>
          <a:xfrm>
            <a:off x="6220859" y="980728"/>
            <a:ext cx="2743629" cy="1360702"/>
            <a:chOff x="5737490" y="1420226"/>
            <a:chExt cx="2743629" cy="1360702"/>
          </a:xfrm>
        </p:grpSpPr>
        <p:sp>
          <p:nvSpPr>
            <p:cNvPr id="10" name="search-symbol-on-laptop_52085"/>
            <p:cNvSpPr>
              <a:spLocks noChangeAspect="1"/>
            </p:cNvSpPr>
            <p:nvPr/>
          </p:nvSpPr>
          <p:spPr bwMode="auto">
            <a:xfrm>
              <a:off x="5940152"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12" name="search-symbol-on-laptop_52085"/>
            <p:cNvSpPr>
              <a:spLocks noChangeAspect="1"/>
            </p:cNvSpPr>
            <p:nvPr/>
          </p:nvSpPr>
          <p:spPr bwMode="auto">
            <a:xfrm>
              <a:off x="7668344"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13" name="search-symbol-on-laptop_52085"/>
            <p:cNvSpPr>
              <a:spLocks noChangeAspect="1"/>
            </p:cNvSpPr>
            <p:nvPr/>
          </p:nvSpPr>
          <p:spPr bwMode="auto">
            <a:xfrm>
              <a:off x="6876256" y="2204864"/>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22" name="矩形 21"/>
            <p:cNvSpPr/>
            <p:nvPr/>
          </p:nvSpPr>
          <p:spPr>
            <a:xfrm>
              <a:off x="5737490" y="1420226"/>
              <a:ext cx="2743629" cy="13607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cs typeface="+mn-ea"/>
                <a:sym typeface="+mn-lt"/>
              </a:endParaRPr>
            </a:p>
          </p:txBody>
        </p:sp>
      </p:grpSp>
      <p:grpSp>
        <p:nvGrpSpPr>
          <p:cNvPr id="5" name="组合 23"/>
          <p:cNvGrpSpPr/>
          <p:nvPr/>
        </p:nvGrpSpPr>
        <p:grpSpPr>
          <a:xfrm>
            <a:off x="6220859" y="2473962"/>
            <a:ext cx="2743629" cy="1360702"/>
            <a:chOff x="5737490" y="1420226"/>
            <a:chExt cx="2743629" cy="1360702"/>
          </a:xfrm>
        </p:grpSpPr>
        <p:sp>
          <p:nvSpPr>
            <p:cNvPr id="25" name="search-symbol-on-laptop_52085"/>
            <p:cNvSpPr>
              <a:spLocks noChangeAspect="1"/>
            </p:cNvSpPr>
            <p:nvPr/>
          </p:nvSpPr>
          <p:spPr bwMode="auto">
            <a:xfrm>
              <a:off x="5940152"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26" name="search-symbol-on-laptop_52085"/>
            <p:cNvSpPr>
              <a:spLocks noChangeAspect="1"/>
            </p:cNvSpPr>
            <p:nvPr/>
          </p:nvSpPr>
          <p:spPr bwMode="auto">
            <a:xfrm>
              <a:off x="7668344"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27" name="search-symbol-on-laptop_52085"/>
            <p:cNvSpPr>
              <a:spLocks noChangeAspect="1"/>
            </p:cNvSpPr>
            <p:nvPr/>
          </p:nvSpPr>
          <p:spPr bwMode="auto">
            <a:xfrm>
              <a:off x="6876256" y="2204864"/>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28" name="矩形 27"/>
            <p:cNvSpPr/>
            <p:nvPr/>
          </p:nvSpPr>
          <p:spPr>
            <a:xfrm>
              <a:off x="5737490" y="1420226"/>
              <a:ext cx="2743629" cy="13607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cs typeface="+mn-ea"/>
                <a:sym typeface="+mn-lt"/>
              </a:endParaRPr>
            </a:p>
          </p:txBody>
        </p:sp>
      </p:grpSp>
      <p:grpSp>
        <p:nvGrpSpPr>
          <p:cNvPr id="6" name="组合 28"/>
          <p:cNvGrpSpPr/>
          <p:nvPr/>
        </p:nvGrpSpPr>
        <p:grpSpPr>
          <a:xfrm>
            <a:off x="6228184" y="3952578"/>
            <a:ext cx="2743629" cy="1360702"/>
            <a:chOff x="5737490" y="1420226"/>
            <a:chExt cx="2743629" cy="1360702"/>
          </a:xfrm>
        </p:grpSpPr>
        <p:sp>
          <p:nvSpPr>
            <p:cNvPr id="30" name="search-symbol-on-laptop_52085"/>
            <p:cNvSpPr>
              <a:spLocks noChangeAspect="1"/>
            </p:cNvSpPr>
            <p:nvPr/>
          </p:nvSpPr>
          <p:spPr bwMode="auto">
            <a:xfrm>
              <a:off x="5940152"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1" name="search-symbol-on-laptop_52085"/>
            <p:cNvSpPr>
              <a:spLocks noChangeAspect="1"/>
            </p:cNvSpPr>
            <p:nvPr/>
          </p:nvSpPr>
          <p:spPr bwMode="auto">
            <a:xfrm>
              <a:off x="7668344"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2" name="search-symbol-on-laptop_52085"/>
            <p:cNvSpPr>
              <a:spLocks noChangeAspect="1"/>
            </p:cNvSpPr>
            <p:nvPr/>
          </p:nvSpPr>
          <p:spPr bwMode="auto">
            <a:xfrm>
              <a:off x="6876256" y="2204864"/>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3" name="矩形 32"/>
            <p:cNvSpPr/>
            <p:nvPr/>
          </p:nvSpPr>
          <p:spPr>
            <a:xfrm>
              <a:off x="5737490" y="1420226"/>
              <a:ext cx="2743629" cy="13607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cs typeface="+mn-ea"/>
                <a:sym typeface="+mn-lt"/>
              </a:endParaRPr>
            </a:p>
          </p:txBody>
        </p:sp>
      </p:grpSp>
      <p:grpSp>
        <p:nvGrpSpPr>
          <p:cNvPr id="7" name="组合 33"/>
          <p:cNvGrpSpPr/>
          <p:nvPr/>
        </p:nvGrpSpPr>
        <p:grpSpPr>
          <a:xfrm>
            <a:off x="6228184" y="5445812"/>
            <a:ext cx="2743629" cy="1360702"/>
            <a:chOff x="5737490" y="1420226"/>
            <a:chExt cx="2743629" cy="1360702"/>
          </a:xfrm>
        </p:grpSpPr>
        <p:sp>
          <p:nvSpPr>
            <p:cNvPr id="35" name="search-symbol-on-laptop_52085"/>
            <p:cNvSpPr>
              <a:spLocks noChangeAspect="1"/>
            </p:cNvSpPr>
            <p:nvPr/>
          </p:nvSpPr>
          <p:spPr bwMode="auto">
            <a:xfrm>
              <a:off x="5940152"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6" name="search-symbol-on-laptop_52085"/>
            <p:cNvSpPr>
              <a:spLocks noChangeAspect="1"/>
            </p:cNvSpPr>
            <p:nvPr/>
          </p:nvSpPr>
          <p:spPr bwMode="auto">
            <a:xfrm>
              <a:off x="7668344" y="1628800"/>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7" name="search-symbol-on-laptop_52085"/>
            <p:cNvSpPr>
              <a:spLocks noChangeAspect="1"/>
            </p:cNvSpPr>
            <p:nvPr/>
          </p:nvSpPr>
          <p:spPr bwMode="auto">
            <a:xfrm>
              <a:off x="6876256" y="2204864"/>
              <a:ext cx="609685" cy="495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01409" h="488759">
                  <a:moveTo>
                    <a:pt x="0" y="418641"/>
                  </a:moveTo>
                  <a:lnTo>
                    <a:pt x="231090" y="418641"/>
                  </a:lnTo>
                  <a:lnTo>
                    <a:pt x="231090" y="454416"/>
                  </a:lnTo>
                  <a:lnTo>
                    <a:pt x="371754" y="454416"/>
                  </a:lnTo>
                  <a:lnTo>
                    <a:pt x="371754" y="418641"/>
                  </a:lnTo>
                  <a:lnTo>
                    <a:pt x="601409" y="418641"/>
                  </a:lnTo>
                  <a:lnTo>
                    <a:pt x="601409" y="488759"/>
                  </a:lnTo>
                  <a:lnTo>
                    <a:pt x="0" y="488759"/>
                  </a:lnTo>
                  <a:close/>
                  <a:moveTo>
                    <a:pt x="284242" y="126825"/>
                  </a:moveTo>
                  <a:cubicBezTo>
                    <a:pt x="271673" y="126825"/>
                    <a:pt x="259105" y="131847"/>
                    <a:pt x="249768" y="141890"/>
                  </a:cubicBezTo>
                  <a:cubicBezTo>
                    <a:pt x="231094" y="160542"/>
                    <a:pt x="231094" y="192106"/>
                    <a:pt x="249768" y="210758"/>
                  </a:cubicBezTo>
                  <a:cubicBezTo>
                    <a:pt x="268441" y="230844"/>
                    <a:pt x="300043" y="230844"/>
                    <a:pt x="318716" y="210758"/>
                  </a:cubicBezTo>
                  <a:cubicBezTo>
                    <a:pt x="338826" y="192106"/>
                    <a:pt x="338826" y="160542"/>
                    <a:pt x="318716" y="141890"/>
                  </a:cubicBezTo>
                  <a:cubicBezTo>
                    <a:pt x="309380" y="131847"/>
                    <a:pt x="296811" y="126825"/>
                    <a:pt x="284242" y="126825"/>
                  </a:cubicBezTo>
                  <a:close/>
                  <a:moveTo>
                    <a:pt x="284422" y="100282"/>
                  </a:moveTo>
                  <a:cubicBezTo>
                    <a:pt x="303993" y="100282"/>
                    <a:pt x="323744" y="107456"/>
                    <a:pt x="338826" y="121803"/>
                  </a:cubicBezTo>
                  <a:cubicBezTo>
                    <a:pt x="361809" y="144759"/>
                    <a:pt x="366119" y="179193"/>
                    <a:pt x="353191" y="207888"/>
                  </a:cubicBezTo>
                  <a:lnTo>
                    <a:pt x="397720" y="250931"/>
                  </a:lnTo>
                  <a:lnTo>
                    <a:pt x="360373" y="289669"/>
                  </a:lnTo>
                  <a:lnTo>
                    <a:pt x="315843" y="245192"/>
                  </a:lnTo>
                  <a:cubicBezTo>
                    <a:pt x="288551" y="258105"/>
                    <a:pt x="254077" y="252366"/>
                    <a:pt x="231094" y="229410"/>
                  </a:cubicBezTo>
                  <a:cubicBezTo>
                    <a:pt x="200929" y="200715"/>
                    <a:pt x="200929" y="151933"/>
                    <a:pt x="231094" y="121803"/>
                  </a:cubicBezTo>
                  <a:cubicBezTo>
                    <a:pt x="245459" y="107456"/>
                    <a:pt x="264850" y="100282"/>
                    <a:pt x="284422" y="100282"/>
                  </a:cubicBezTo>
                  <a:close/>
                  <a:moveTo>
                    <a:pt x="100420" y="57336"/>
                  </a:moveTo>
                  <a:lnTo>
                    <a:pt x="100420" y="326820"/>
                  </a:lnTo>
                  <a:lnTo>
                    <a:pt x="500990" y="326820"/>
                  </a:lnTo>
                  <a:lnTo>
                    <a:pt x="500990" y="57336"/>
                  </a:lnTo>
                  <a:close/>
                  <a:moveTo>
                    <a:pt x="42991" y="0"/>
                  </a:moveTo>
                  <a:lnTo>
                    <a:pt x="558419" y="0"/>
                  </a:lnTo>
                  <a:lnTo>
                    <a:pt x="558419" y="384156"/>
                  </a:lnTo>
                  <a:lnTo>
                    <a:pt x="42991" y="384156"/>
                  </a:lnTo>
                  <a:close/>
                </a:path>
              </a:pathLst>
            </a:custGeom>
            <a:solidFill>
              <a:schemeClr val="tx1">
                <a:lumMod val="65000"/>
                <a:lumOff val="35000"/>
              </a:schemeClr>
            </a:solidFill>
            <a:ln>
              <a:noFill/>
            </a:ln>
          </p:spPr>
          <p:txBody>
            <a:bodyPr/>
            <a:lstStyle/>
            <a:p>
              <a:endParaRPr lang="zh-CN" altLang="en-US">
                <a:latin typeface="+mn-lt"/>
                <a:ea typeface="+mn-ea"/>
                <a:cs typeface="+mn-ea"/>
                <a:sym typeface="+mn-lt"/>
              </a:endParaRPr>
            </a:p>
          </p:txBody>
        </p:sp>
        <p:sp>
          <p:nvSpPr>
            <p:cNvPr id="38" name="矩形 37"/>
            <p:cNvSpPr/>
            <p:nvPr/>
          </p:nvSpPr>
          <p:spPr>
            <a:xfrm>
              <a:off x="5737490" y="1420226"/>
              <a:ext cx="2743629" cy="1360702"/>
            </a:xfrm>
            <a:prstGeom prst="rect">
              <a:avLst/>
            </a:prstGeom>
            <a:noFill/>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cs typeface="+mn-ea"/>
                <a:sym typeface="+mn-lt"/>
              </a:endParaRPr>
            </a:p>
          </p:txBody>
        </p:sp>
      </p:grpSp>
      <p:cxnSp>
        <p:nvCxnSpPr>
          <p:cNvPr id="40" name="直接箭头连接符 39"/>
          <p:cNvCxnSpPr/>
          <p:nvPr/>
        </p:nvCxnSpPr>
        <p:spPr>
          <a:xfrm>
            <a:off x="7033206" y="1412776"/>
            <a:ext cx="1118507" cy="0"/>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1" name="直接箭头连接符 40"/>
          <p:cNvCxnSpPr/>
          <p:nvPr/>
        </p:nvCxnSpPr>
        <p:spPr>
          <a:xfrm>
            <a:off x="7058537" y="4365104"/>
            <a:ext cx="1118507" cy="0"/>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3" name="直接箭头连接符 42"/>
          <p:cNvCxnSpPr/>
          <p:nvPr/>
        </p:nvCxnSpPr>
        <p:spPr>
          <a:xfrm>
            <a:off x="7668344" y="1412776"/>
            <a:ext cx="0" cy="349764"/>
          </a:xfrm>
          <a:prstGeom prst="straightConnector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5" name="肘形连接符 44"/>
          <p:cNvCxnSpPr/>
          <p:nvPr/>
        </p:nvCxnSpPr>
        <p:spPr>
          <a:xfrm flipV="1">
            <a:off x="7668344" y="5877272"/>
            <a:ext cx="483369" cy="272598"/>
          </a:xfrm>
          <a:prstGeom prst="bentConnector3">
            <a:avLst>
              <a:gd name="adj1" fmla="val 65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7" name="肘形连接符 46"/>
          <p:cNvCxnSpPr/>
          <p:nvPr/>
        </p:nvCxnSpPr>
        <p:spPr>
          <a:xfrm flipV="1">
            <a:off x="7668344" y="2909189"/>
            <a:ext cx="483369" cy="272598"/>
          </a:xfrm>
          <a:prstGeom prst="bentConnector3">
            <a:avLst>
              <a:gd name="adj1" fmla="val 651"/>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cxnSp>
        <p:nvCxnSpPr>
          <p:cNvPr id="48" name="肘形连接符 47"/>
          <p:cNvCxnSpPr/>
          <p:nvPr/>
        </p:nvCxnSpPr>
        <p:spPr>
          <a:xfrm>
            <a:off x="7081937" y="2930278"/>
            <a:ext cx="455453" cy="356894"/>
          </a:xfrm>
          <a:prstGeom prst="bentConnector3">
            <a:avLst>
              <a:gd name="adj1" fmla="val 99465"/>
            </a:avLst>
          </a:prstGeom>
          <a:ln w="38100">
            <a:headEnd type="none" w="med" len="med"/>
            <a:tailEnd type="arrow" w="med" len="med"/>
          </a:ln>
        </p:spPr>
        <p:style>
          <a:lnRef idx="1">
            <a:schemeClr val="accent2"/>
          </a:lnRef>
          <a:fillRef idx="0">
            <a:schemeClr val="accent2"/>
          </a:fillRef>
          <a:effectRef idx="0">
            <a:schemeClr val="accent2"/>
          </a:effectRef>
          <a:fontRef idx="minor">
            <a:schemeClr val="tx1"/>
          </a:fontRef>
        </p:style>
      </p:cxnSp>
      <p:sp>
        <p:nvSpPr>
          <p:cNvPr id="53" name="乘号 52"/>
          <p:cNvSpPr/>
          <p:nvPr/>
        </p:nvSpPr>
        <p:spPr>
          <a:xfrm>
            <a:off x="7576908" y="4109351"/>
            <a:ext cx="189767" cy="471777"/>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cs typeface="+mn-ea"/>
              <a:sym typeface="+mn-lt"/>
            </a:endParaRPr>
          </a:p>
        </p:txBody>
      </p:sp>
      <p:grpSp>
        <p:nvGrpSpPr>
          <p:cNvPr id="8" name="组合 59"/>
          <p:cNvGrpSpPr/>
          <p:nvPr/>
        </p:nvGrpSpPr>
        <p:grpSpPr>
          <a:xfrm>
            <a:off x="3855235" y="1395217"/>
            <a:ext cx="2484531" cy="5149932"/>
            <a:chOff x="3855235" y="1395217"/>
            <a:chExt cx="2484531" cy="5149932"/>
          </a:xfrm>
        </p:grpSpPr>
        <p:sp>
          <p:nvSpPr>
            <p:cNvPr id="54" name="文本框 53"/>
            <p:cNvSpPr txBox="1"/>
            <p:nvPr/>
          </p:nvSpPr>
          <p:spPr>
            <a:xfrm>
              <a:off x="3855235" y="1579958"/>
              <a:ext cx="1005403" cy="338554"/>
            </a:xfrm>
            <a:prstGeom prst="rect">
              <a:avLst/>
            </a:prstGeom>
            <a:noFill/>
          </p:spPr>
          <p:txBody>
            <a:bodyPr wrap="none" rtlCol="0">
              <a:spAutoFit/>
            </a:bodyPr>
            <a:lstStyle/>
            <a:p>
              <a:r>
                <a:rPr lang="zh-CN" altLang="en-US" sz="1600" dirty="0">
                  <a:latin typeface="+mn-lt"/>
                  <a:ea typeface="+mn-ea"/>
                  <a:cs typeface="+mn-ea"/>
                  <a:sym typeface="+mn-lt"/>
                </a:rPr>
                <a:t>被动威胁</a:t>
              </a:r>
              <a:endParaRPr lang="en-US" altLang="zh-CN" sz="1600" dirty="0">
                <a:latin typeface="+mn-lt"/>
                <a:ea typeface="+mn-ea"/>
                <a:cs typeface="+mn-ea"/>
                <a:sym typeface="+mn-lt"/>
              </a:endParaRPr>
            </a:p>
          </p:txBody>
        </p:sp>
        <p:sp>
          <p:nvSpPr>
            <p:cNvPr id="55" name="文本框 54"/>
            <p:cNvSpPr txBox="1"/>
            <p:nvPr/>
          </p:nvSpPr>
          <p:spPr>
            <a:xfrm>
              <a:off x="3855235" y="4656899"/>
              <a:ext cx="1005403" cy="338554"/>
            </a:xfrm>
            <a:prstGeom prst="rect">
              <a:avLst/>
            </a:prstGeom>
            <a:noFill/>
          </p:spPr>
          <p:txBody>
            <a:bodyPr wrap="none" rtlCol="0">
              <a:spAutoFit/>
            </a:bodyPr>
            <a:lstStyle/>
            <a:p>
              <a:r>
                <a:rPr lang="zh-CN" altLang="en-US" sz="1600" dirty="0">
                  <a:latin typeface="+mn-lt"/>
                  <a:ea typeface="+mn-ea"/>
                  <a:cs typeface="+mn-ea"/>
                  <a:sym typeface="+mn-lt"/>
                </a:rPr>
                <a:t>主动威胁</a:t>
              </a:r>
              <a:endParaRPr lang="en-US" altLang="zh-CN" sz="1600" dirty="0">
                <a:latin typeface="+mn-lt"/>
                <a:ea typeface="+mn-ea"/>
                <a:cs typeface="+mn-ea"/>
                <a:sym typeface="+mn-lt"/>
              </a:endParaRPr>
            </a:p>
          </p:txBody>
        </p:sp>
        <p:sp>
          <p:nvSpPr>
            <p:cNvPr id="56" name="文本框 55"/>
            <p:cNvSpPr txBox="1"/>
            <p:nvPr/>
          </p:nvSpPr>
          <p:spPr>
            <a:xfrm>
              <a:off x="5129178" y="1395217"/>
              <a:ext cx="1210588" cy="584775"/>
            </a:xfrm>
            <a:prstGeom prst="rect">
              <a:avLst/>
            </a:prstGeom>
            <a:noFill/>
          </p:spPr>
          <p:txBody>
            <a:bodyPr wrap="none" rtlCol="0">
              <a:spAutoFit/>
            </a:bodyPr>
            <a:lstStyle/>
            <a:p>
              <a:pPr algn="ctr"/>
              <a:r>
                <a:rPr lang="zh-CN" altLang="en-US" sz="1600" dirty="0">
                  <a:latin typeface="+mn-lt"/>
                  <a:ea typeface="+mn-ea"/>
                  <a:cs typeface="+mn-ea"/>
                  <a:sym typeface="+mn-lt"/>
                </a:rPr>
                <a:t>截获</a:t>
              </a:r>
              <a:endParaRPr lang="en-US" altLang="zh-CN" sz="1600" dirty="0">
                <a:latin typeface="+mn-lt"/>
                <a:ea typeface="+mn-ea"/>
                <a:cs typeface="+mn-ea"/>
                <a:sym typeface="+mn-lt"/>
              </a:endParaRPr>
            </a:p>
            <a:p>
              <a:pPr algn="ctr"/>
              <a:r>
                <a:rPr lang="zh-CN" altLang="en-US" sz="1600" dirty="0">
                  <a:latin typeface="+mn-lt"/>
                  <a:ea typeface="+mn-ea"/>
                  <a:cs typeface="+mn-ea"/>
                  <a:sym typeface="+mn-lt"/>
                </a:rPr>
                <a:t>（机密性）</a:t>
              </a:r>
              <a:endParaRPr lang="en-US" altLang="zh-CN" sz="1600" dirty="0">
                <a:latin typeface="+mn-lt"/>
                <a:ea typeface="+mn-ea"/>
                <a:cs typeface="+mn-ea"/>
                <a:sym typeface="+mn-lt"/>
              </a:endParaRPr>
            </a:p>
          </p:txBody>
        </p:sp>
        <p:sp>
          <p:nvSpPr>
            <p:cNvPr id="57" name="文本框 56"/>
            <p:cNvSpPr txBox="1"/>
            <p:nvPr/>
          </p:nvSpPr>
          <p:spPr>
            <a:xfrm>
              <a:off x="5129178" y="2972524"/>
              <a:ext cx="1210588" cy="584775"/>
            </a:xfrm>
            <a:prstGeom prst="rect">
              <a:avLst/>
            </a:prstGeom>
            <a:noFill/>
          </p:spPr>
          <p:txBody>
            <a:bodyPr wrap="none" rtlCol="0">
              <a:spAutoFit/>
            </a:bodyPr>
            <a:lstStyle/>
            <a:p>
              <a:pPr algn="ctr"/>
              <a:r>
                <a:rPr lang="zh-CN" altLang="en-US" sz="1600" dirty="0">
                  <a:latin typeface="+mn-lt"/>
                  <a:ea typeface="+mn-ea"/>
                  <a:cs typeface="+mn-ea"/>
                  <a:sym typeface="+mn-lt"/>
                </a:rPr>
                <a:t>篡改</a:t>
              </a:r>
              <a:endParaRPr lang="en-US" altLang="zh-CN" sz="1600" dirty="0">
                <a:latin typeface="+mn-lt"/>
                <a:ea typeface="+mn-ea"/>
                <a:cs typeface="+mn-ea"/>
                <a:sym typeface="+mn-lt"/>
              </a:endParaRPr>
            </a:p>
            <a:p>
              <a:pPr algn="ctr"/>
              <a:r>
                <a:rPr lang="zh-CN" altLang="en-US" sz="1600" dirty="0">
                  <a:latin typeface="+mn-lt"/>
                  <a:ea typeface="+mn-ea"/>
                  <a:cs typeface="+mn-ea"/>
                  <a:sym typeface="+mn-lt"/>
                </a:rPr>
                <a:t>（完整性）</a:t>
              </a:r>
              <a:endParaRPr lang="en-US" altLang="zh-CN" sz="1600" dirty="0">
                <a:latin typeface="+mn-lt"/>
                <a:ea typeface="+mn-ea"/>
                <a:cs typeface="+mn-ea"/>
                <a:sym typeface="+mn-lt"/>
              </a:endParaRPr>
            </a:p>
          </p:txBody>
        </p:sp>
        <p:sp>
          <p:nvSpPr>
            <p:cNvPr id="58" name="文本框 57"/>
            <p:cNvSpPr txBox="1"/>
            <p:nvPr/>
          </p:nvSpPr>
          <p:spPr>
            <a:xfrm>
              <a:off x="5129178" y="4374064"/>
              <a:ext cx="1210588" cy="584775"/>
            </a:xfrm>
            <a:prstGeom prst="rect">
              <a:avLst/>
            </a:prstGeom>
            <a:noFill/>
          </p:spPr>
          <p:txBody>
            <a:bodyPr wrap="none" rtlCol="0">
              <a:spAutoFit/>
            </a:bodyPr>
            <a:lstStyle/>
            <a:p>
              <a:pPr algn="ctr"/>
              <a:r>
                <a:rPr lang="zh-CN" altLang="en-US" sz="1600" dirty="0">
                  <a:latin typeface="+mn-lt"/>
                  <a:ea typeface="+mn-ea"/>
                  <a:cs typeface="+mn-ea"/>
                  <a:sym typeface="+mn-lt"/>
                </a:rPr>
                <a:t>中断</a:t>
              </a:r>
              <a:endParaRPr lang="en-US" altLang="zh-CN" sz="1600" dirty="0">
                <a:latin typeface="+mn-lt"/>
                <a:ea typeface="+mn-ea"/>
                <a:cs typeface="+mn-ea"/>
                <a:sym typeface="+mn-lt"/>
              </a:endParaRPr>
            </a:p>
            <a:p>
              <a:pPr algn="ctr"/>
              <a:r>
                <a:rPr lang="zh-CN" altLang="en-US" sz="1600" dirty="0">
                  <a:latin typeface="+mn-lt"/>
                  <a:ea typeface="+mn-ea"/>
                  <a:cs typeface="+mn-ea"/>
                  <a:sym typeface="+mn-lt"/>
                </a:rPr>
                <a:t>（可用性）</a:t>
              </a:r>
              <a:endParaRPr lang="en-US" altLang="zh-CN" sz="1600" dirty="0">
                <a:latin typeface="+mn-lt"/>
                <a:ea typeface="+mn-ea"/>
                <a:cs typeface="+mn-ea"/>
                <a:sym typeface="+mn-lt"/>
              </a:endParaRPr>
            </a:p>
          </p:txBody>
        </p:sp>
        <p:sp>
          <p:nvSpPr>
            <p:cNvPr id="59" name="文本框 58"/>
            <p:cNvSpPr txBox="1"/>
            <p:nvPr/>
          </p:nvSpPr>
          <p:spPr>
            <a:xfrm>
              <a:off x="5129178" y="5960374"/>
              <a:ext cx="1210588" cy="584775"/>
            </a:xfrm>
            <a:prstGeom prst="rect">
              <a:avLst/>
            </a:prstGeom>
            <a:noFill/>
          </p:spPr>
          <p:txBody>
            <a:bodyPr wrap="none" rtlCol="0">
              <a:spAutoFit/>
            </a:bodyPr>
            <a:lstStyle/>
            <a:p>
              <a:pPr algn="ctr"/>
              <a:r>
                <a:rPr lang="zh-CN" altLang="en-US" sz="1600" dirty="0">
                  <a:latin typeface="+mn-lt"/>
                  <a:ea typeface="+mn-ea"/>
                  <a:cs typeface="+mn-ea"/>
                  <a:sym typeface="+mn-lt"/>
                </a:rPr>
                <a:t>伪造</a:t>
              </a:r>
              <a:endParaRPr lang="en-US" altLang="zh-CN" sz="1600" dirty="0">
                <a:latin typeface="+mn-lt"/>
                <a:ea typeface="+mn-ea"/>
                <a:cs typeface="+mn-ea"/>
                <a:sym typeface="+mn-lt"/>
              </a:endParaRPr>
            </a:p>
            <a:p>
              <a:pPr algn="ctr"/>
              <a:r>
                <a:rPr lang="zh-CN" altLang="en-US" sz="1600" dirty="0">
                  <a:latin typeface="+mn-lt"/>
                  <a:ea typeface="+mn-ea"/>
                  <a:cs typeface="+mn-ea"/>
                  <a:sym typeface="+mn-lt"/>
                </a:rPr>
                <a:t>（真实性）</a:t>
              </a:r>
              <a:endParaRPr lang="en-US" altLang="zh-CN" sz="1600" dirty="0">
                <a:latin typeface="+mn-lt"/>
                <a:ea typeface="+mn-ea"/>
                <a:cs typeface="+mn-ea"/>
                <a:sym typeface="+mn-lt"/>
              </a:endParaRPr>
            </a:p>
          </p:txBody>
        </p:sp>
      </p:grpSp>
      <p:cxnSp>
        <p:nvCxnSpPr>
          <p:cNvPr id="62" name="直接连接符 61"/>
          <p:cNvCxnSpPr>
            <a:stCxn id="54" idx="3"/>
          </p:cNvCxnSpPr>
          <p:nvPr/>
        </p:nvCxnSpPr>
        <p:spPr>
          <a:xfrm>
            <a:off x="4860638" y="1749235"/>
            <a:ext cx="35943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4" name="直接连接符 63"/>
          <p:cNvCxnSpPr>
            <a:stCxn id="55" idx="3"/>
            <a:endCxn id="57" idx="1"/>
          </p:cNvCxnSpPr>
          <p:nvPr/>
        </p:nvCxnSpPr>
        <p:spPr>
          <a:xfrm flipV="1">
            <a:off x="4860638" y="3264912"/>
            <a:ext cx="268540" cy="1561264"/>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直接连接符 65"/>
          <p:cNvCxnSpPr>
            <a:stCxn id="55" idx="3"/>
          </p:cNvCxnSpPr>
          <p:nvPr/>
        </p:nvCxnSpPr>
        <p:spPr>
          <a:xfrm>
            <a:off x="4860638" y="4826176"/>
            <a:ext cx="359434"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68" name="直接连接符 67"/>
          <p:cNvCxnSpPr>
            <a:stCxn id="55" idx="3"/>
            <a:endCxn id="59" idx="1"/>
          </p:cNvCxnSpPr>
          <p:nvPr/>
        </p:nvCxnSpPr>
        <p:spPr>
          <a:xfrm>
            <a:off x="4860638" y="4826176"/>
            <a:ext cx="268540" cy="1426586"/>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88244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zh-CN" altLang="en-US">
                <a:latin typeface="+mn-lt"/>
                <a:ea typeface="+mn-ea"/>
                <a:cs typeface="+mn-ea"/>
                <a:sym typeface="+mn-lt"/>
              </a:rPr>
              <a:t>物理层</a:t>
            </a:r>
            <a:r>
              <a:rPr lang="en-US" altLang="zh-CN">
                <a:latin typeface="+mn-lt"/>
                <a:ea typeface="+mn-ea"/>
                <a:cs typeface="+mn-ea"/>
                <a:sym typeface="+mn-lt"/>
              </a:rPr>
              <a:t>--</a:t>
            </a:r>
            <a:r>
              <a:rPr lang="zh-CN" altLang="en-US">
                <a:latin typeface="+mn-lt"/>
                <a:ea typeface="+mn-ea"/>
                <a:cs typeface="+mn-ea"/>
                <a:sym typeface="+mn-lt"/>
              </a:rPr>
              <a:t>设备破坏、窃听</a:t>
            </a:r>
            <a:endParaRPr lang="zh-CN" altLang="en-US" dirty="0">
              <a:latin typeface="+mn-lt"/>
              <a:ea typeface="+mn-ea"/>
              <a:cs typeface="+mn-ea"/>
              <a:sym typeface="+mn-lt"/>
            </a:endParaRPr>
          </a:p>
        </p:txBody>
      </p:sp>
      <p:sp>
        <p:nvSpPr>
          <p:cNvPr id="53251" name="Rectangle 3"/>
          <p:cNvSpPr>
            <a:spLocks noGrp="1" noChangeArrowheads="1"/>
          </p:cNvSpPr>
          <p:nvPr>
            <p:ph idx="1"/>
          </p:nvPr>
        </p:nvSpPr>
        <p:spPr/>
        <p:txBody>
          <a:bodyPr/>
          <a:lstStyle/>
          <a:p>
            <a:pPr marL="342900" lvl="1" indent="-342900">
              <a:buFontTx/>
              <a:buChar char="•"/>
            </a:pPr>
            <a:r>
              <a:rPr lang="zh-CN" altLang="en-US" sz="2200" b="1" dirty="0">
                <a:solidFill>
                  <a:srgbClr val="00B050"/>
                </a:solidFill>
                <a:latin typeface="+mn-lt"/>
                <a:cs typeface="+mn-ea"/>
                <a:sym typeface="+mn-lt"/>
              </a:rPr>
              <a:t>物理设备破坏</a:t>
            </a:r>
            <a:endParaRPr lang="en-US" altLang="zh-CN" sz="2200" b="1" dirty="0">
              <a:solidFill>
                <a:srgbClr val="00B050"/>
              </a:solidFill>
              <a:latin typeface="+mn-lt"/>
              <a:cs typeface="+mn-ea"/>
              <a:sym typeface="+mn-lt"/>
            </a:endParaRPr>
          </a:p>
          <a:p>
            <a:pPr lvl="1"/>
            <a:r>
              <a:rPr lang="zh-CN" altLang="en-US" dirty="0">
                <a:latin typeface="+mn-lt"/>
                <a:cs typeface="+mn-ea"/>
                <a:sym typeface="+mn-lt"/>
              </a:rPr>
              <a:t>指攻击者直接破坏网络的各种物理设施，比如服务器设施，或者网络的传输通信设施等</a:t>
            </a:r>
            <a:endParaRPr lang="en-US" altLang="zh-CN" dirty="0">
              <a:latin typeface="+mn-lt"/>
              <a:cs typeface="+mn-ea"/>
              <a:sym typeface="+mn-lt"/>
            </a:endParaRPr>
          </a:p>
          <a:p>
            <a:pPr lvl="1"/>
            <a:r>
              <a:rPr lang="zh-CN" altLang="en-US" dirty="0">
                <a:latin typeface="+mn-lt"/>
                <a:cs typeface="+mn-ea"/>
                <a:sym typeface="+mn-lt"/>
              </a:rPr>
              <a:t>设备破坏攻击的目的主要是为了中断网络服务</a:t>
            </a:r>
            <a:endParaRPr lang="en-US" altLang="zh-CN" dirty="0">
              <a:latin typeface="+mn-lt"/>
              <a:cs typeface="+mn-ea"/>
              <a:sym typeface="+mn-lt"/>
            </a:endParaRPr>
          </a:p>
          <a:p>
            <a:pPr marL="342900" lvl="1" indent="-342900">
              <a:buFontTx/>
              <a:buChar char="•"/>
            </a:pPr>
            <a:endParaRPr lang="en-US" altLang="zh-CN" dirty="0">
              <a:latin typeface="+mn-lt"/>
              <a:cs typeface="+mn-ea"/>
              <a:sym typeface="+mn-lt"/>
            </a:endParaRPr>
          </a:p>
          <a:p>
            <a:pPr marL="342900" lvl="1" indent="-342900">
              <a:buFontTx/>
              <a:buChar char="•"/>
            </a:pPr>
            <a:r>
              <a:rPr lang="zh-CN" altLang="en-US" sz="2200" b="1" dirty="0">
                <a:solidFill>
                  <a:srgbClr val="00B050"/>
                </a:solidFill>
                <a:latin typeface="+mn-lt"/>
                <a:cs typeface="+mn-ea"/>
                <a:sym typeface="+mn-lt"/>
              </a:rPr>
              <a:t>物理设备窃听</a:t>
            </a:r>
            <a:endParaRPr lang="en-US" altLang="zh-CN" sz="2200" b="1" dirty="0">
              <a:solidFill>
                <a:srgbClr val="00B050"/>
              </a:solidFill>
              <a:latin typeface="+mn-lt"/>
              <a:cs typeface="+mn-ea"/>
              <a:sym typeface="+mn-lt"/>
            </a:endParaRPr>
          </a:p>
          <a:p>
            <a:pPr lvl="1"/>
            <a:r>
              <a:rPr lang="zh-CN" altLang="en-US" dirty="0">
                <a:latin typeface="+mn-lt"/>
                <a:cs typeface="+mn-ea"/>
                <a:sym typeface="+mn-lt"/>
              </a:rPr>
              <a:t>光纤监听</a:t>
            </a:r>
            <a:endParaRPr lang="en-US" altLang="zh-CN" dirty="0">
              <a:latin typeface="+mn-lt"/>
              <a:cs typeface="+mn-ea"/>
              <a:sym typeface="+mn-lt"/>
            </a:endParaRPr>
          </a:p>
          <a:p>
            <a:pPr lvl="1"/>
            <a:r>
              <a:rPr lang="zh-CN" altLang="en-US" dirty="0">
                <a:latin typeface="+mn-lt"/>
                <a:cs typeface="+mn-ea"/>
                <a:sym typeface="+mn-lt"/>
              </a:rPr>
              <a:t>红外监听</a:t>
            </a:r>
            <a:endParaRPr lang="en-US" altLang="zh-CN" dirty="0">
              <a:latin typeface="+mn-lt"/>
              <a:cs typeface="+mn-ea"/>
              <a:sym typeface="+mn-lt"/>
            </a:endParaRPr>
          </a:p>
          <a:p>
            <a:pPr lvl="1"/>
            <a:endParaRPr lang="zh-CN" altLang="en-US" dirty="0">
              <a:latin typeface="+mn-lt"/>
              <a:cs typeface="+mn-ea"/>
              <a:sym typeface="+mn-lt"/>
            </a:endParaRPr>
          </a:p>
        </p:txBody>
      </p:sp>
      <p:pic>
        <p:nvPicPr>
          <p:cNvPr id="53252" name="Picture 4" descr="MCj0252691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71521" y="3717032"/>
            <a:ext cx="1331912"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96349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zh-CN" altLang="en-US" dirty="0">
                <a:latin typeface="+mn-lt"/>
                <a:ea typeface="+mn-ea"/>
                <a:cs typeface="+mn-ea"/>
                <a:sym typeface="+mn-lt"/>
              </a:rPr>
              <a:t>链路层</a:t>
            </a:r>
            <a:r>
              <a:rPr lang="en-US" altLang="zh-CN" dirty="0">
                <a:latin typeface="+mn-lt"/>
                <a:ea typeface="+mn-ea"/>
                <a:cs typeface="+mn-ea"/>
                <a:sym typeface="+mn-lt"/>
              </a:rPr>
              <a:t>--ARP</a:t>
            </a:r>
            <a:r>
              <a:rPr lang="zh-CN" altLang="en-US" dirty="0">
                <a:latin typeface="+mn-lt"/>
                <a:ea typeface="+mn-ea"/>
                <a:cs typeface="+mn-ea"/>
                <a:sym typeface="+mn-lt"/>
              </a:rPr>
              <a:t>欺骗</a:t>
            </a:r>
          </a:p>
        </p:txBody>
      </p:sp>
      <p:sp>
        <p:nvSpPr>
          <p:cNvPr id="61443" name="内容占位符 15"/>
          <p:cNvSpPr>
            <a:spLocks noGrp="1"/>
          </p:cNvSpPr>
          <p:nvPr>
            <p:ph idx="1"/>
          </p:nvPr>
        </p:nvSpPr>
        <p:spPr>
          <a:xfrm>
            <a:off x="457200" y="1600200"/>
            <a:ext cx="8363272" cy="4525963"/>
          </a:xfrm>
        </p:spPr>
        <p:txBody>
          <a:bodyPr/>
          <a:lstStyle/>
          <a:p>
            <a:r>
              <a:rPr lang="zh-CN" altLang="en-US" dirty="0">
                <a:latin typeface="+mn-lt"/>
                <a:cs typeface="+mn-ea"/>
                <a:sym typeface="+mn-lt"/>
              </a:rPr>
              <a:t>当</a:t>
            </a:r>
            <a:r>
              <a:rPr lang="en-US" altLang="zh-CN" dirty="0">
                <a:latin typeface="+mn-lt"/>
                <a:cs typeface="+mn-ea"/>
                <a:sym typeface="+mn-lt"/>
              </a:rPr>
              <a:t>A</a:t>
            </a:r>
            <a:r>
              <a:rPr lang="zh-CN" altLang="en-US" dirty="0">
                <a:latin typeface="+mn-lt"/>
                <a:cs typeface="+mn-ea"/>
                <a:sym typeface="+mn-lt"/>
              </a:rPr>
              <a:t>与</a:t>
            </a:r>
            <a:r>
              <a:rPr lang="en-US" altLang="zh-CN" dirty="0">
                <a:latin typeface="+mn-lt"/>
                <a:cs typeface="+mn-ea"/>
                <a:sym typeface="+mn-lt"/>
              </a:rPr>
              <a:t>B</a:t>
            </a:r>
            <a:r>
              <a:rPr lang="zh-CN" altLang="en-US" dirty="0">
                <a:latin typeface="+mn-lt"/>
                <a:cs typeface="+mn-ea"/>
                <a:sym typeface="+mn-lt"/>
              </a:rPr>
              <a:t>需要通讯时：</a:t>
            </a:r>
            <a:endParaRPr lang="en-US" altLang="zh-CN" dirty="0">
              <a:latin typeface="+mn-lt"/>
              <a:cs typeface="+mn-ea"/>
              <a:sym typeface="+mn-lt"/>
            </a:endParaRPr>
          </a:p>
          <a:p>
            <a:pPr lvl="1"/>
            <a:r>
              <a:rPr lang="en-US" altLang="zh-CN" dirty="0">
                <a:latin typeface="+mn-lt"/>
                <a:cs typeface="+mn-ea"/>
                <a:sym typeface="+mn-lt"/>
              </a:rPr>
              <a:t>A</a:t>
            </a:r>
            <a:r>
              <a:rPr lang="zh-CN" altLang="en-US" dirty="0">
                <a:latin typeface="+mn-lt"/>
                <a:cs typeface="+mn-ea"/>
                <a:sym typeface="+mn-lt"/>
              </a:rPr>
              <a:t>发送</a:t>
            </a:r>
            <a:r>
              <a:rPr lang="en-US" altLang="zh-CN" dirty="0">
                <a:latin typeface="+mn-lt"/>
                <a:cs typeface="+mn-ea"/>
                <a:sym typeface="+mn-lt"/>
              </a:rPr>
              <a:t>ARP Request</a:t>
            </a:r>
            <a:r>
              <a:rPr lang="zh-CN" altLang="en-US" dirty="0">
                <a:latin typeface="+mn-lt"/>
                <a:cs typeface="+mn-ea"/>
                <a:sym typeface="+mn-lt"/>
              </a:rPr>
              <a:t>询问</a:t>
            </a:r>
            <a:r>
              <a:rPr lang="en-US" altLang="zh-CN" dirty="0">
                <a:latin typeface="+mn-lt"/>
                <a:cs typeface="+mn-ea"/>
                <a:sym typeface="+mn-lt"/>
              </a:rPr>
              <a:t>B</a:t>
            </a:r>
            <a:r>
              <a:rPr lang="zh-CN" altLang="en-US" dirty="0">
                <a:latin typeface="+mn-lt"/>
                <a:cs typeface="+mn-ea"/>
                <a:sym typeface="+mn-lt"/>
              </a:rPr>
              <a:t>的</a:t>
            </a:r>
            <a:r>
              <a:rPr lang="en-US" altLang="zh-CN" dirty="0">
                <a:latin typeface="+mn-lt"/>
                <a:cs typeface="+mn-ea"/>
                <a:sym typeface="+mn-lt"/>
              </a:rPr>
              <a:t>MAC</a:t>
            </a:r>
            <a:r>
              <a:rPr lang="zh-CN" altLang="en-US" dirty="0">
                <a:latin typeface="+mn-lt"/>
                <a:cs typeface="+mn-ea"/>
                <a:sym typeface="+mn-lt"/>
              </a:rPr>
              <a:t>地址</a:t>
            </a:r>
          </a:p>
          <a:p>
            <a:pPr lvl="1"/>
            <a:r>
              <a:rPr lang="en-US" altLang="zh-CN" dirty="0">
                <a:latin typeface="+mn-lt"/>
                <a:cs typeface="+mn-ea"/>
                <a:sym typeface="+mn-lt"/>
              </a:rPr>
              <a:t>Hacker</a:t>
            </a:r>
            <a:r>
              <a:rPr lang="zh-CN" altLang="en-US" dirty="0">
                <a:latin typeface="+mn-lt"/>
                <a:cs typeface="+mn-ea"/>
                <a:sym typeface="+mn-lt"/>
              </a:rPr>
              <a:t>冒充</a:t>
            </a:r>
            <a:r>
              <a:rPr lang="en-US" altLang="zh-CN" dirty="0">
                <a:latin typeface="+mn-lt"/>
                <a:cs typeface="+mn-ea"/>
                <a:sym typeface="+mn-lt"/>
              </a:rPr>
              <a:t>B</a:t>
            </a:r>
            <a:r>
              <a:rPr lang="zh-CN" altLang="en-US" dirty="0">
                <a:latin typeface="+mn-lt"/>
                <a:cs typeface="+mn-ea"/>
                <a:sym typeface="+mn-lt"/>
              </a:rPr>
              <a:t>持续发送</a:t>
            </a:r>
            <a:r>
              <a:rPr lang="en-US" altLang="zh-CN" dirty="0">
                <a:latin typeface="+mn-lt"/>
                <a:cs typeface="+mn-ea"/>
                <a:sym typeface="+mn-lt"/>
              </a:rPr>
              <a:t>ARP Reply</a:t>
            </a:r>
            <a:r>
              <a:rPr lang="zh-CN" altLang="en-US" dirty="0">
                <a:latin typeface="+mn-lt"/>
                <a:cs typeface="+mn-ea"/>
                <a:sym typeface="+mn-lt"/>
              </a:rPr>
              <a:t>给</a:t>
            </a:r>
            <a:r>
              <a:rPr lang="en-US" altLang="zh-CN" dirty="0">
                <a:latin typeface="+mn-lt"/>
                <a:cs typeface="+mn-ea"/>
                <a:sym typeface="+mn-lt"/>
              </a:rPr>
              <a:t>A</a:t>
            </a:r>
            <a:r>
              <a:rPr lang="zh-CN" altLang="en-US" dirty="0">
                <a:latin typeface="+mn-lt"/>
                <a:cs typeface="+mn-ea"/>
                <a:sym typeface="+mn-lt"/>
              </a:rPr>
              <a:t>（此时，</a:t>
            </a:r>
            <a:r>
              <a:rPr lang="en-US" altLang="zh-CN" dirty="0">
                <a:latin typeface="+mn-lt"/>
                <a:cs typeface="+mn-ea"/>
                <a:sym typeface="+mn-lt"/>
              </a:rPr>
              <a:t>A</a:t>
            </a:r>
            <a:r>
              <a:rPr lang="zh-CN" altLang="en-US" dirty="0">
                <a:latin typeface="+mn-lt"/>
                <a:cs typeface="+mn-ea"/>
                <a:sym typeface="+mn-lt"/>
              </a:rPr>
              <a:t>会以为接收到的</a:t>
            </a:r>
            <a:r>
              <a:rPr lang="en-US" altLang="zh-CN" dirty="0">
                <a:latin typeface="+mn-lt"/>
                <a:cs typeface="+mn-ea"/>
                <a:sym typeface="+mn-lt"/>
              </a:rPr>
              <a:t>MAC</a:t>
            </a:r>
            <a:r>
              <a:rPr lang="zh-CN" altLang="en-US" dirty="0">
                <a:latin typeface="+mn-lt"/>
                <a:cs typeface="+mn-ea"/>
                <a:sym typeface="+mn-lt"/>
              </a:rPr>
              <a:t>地址是</a:t>
            </a:r>
            <a:r>
              <a:rPr lang="en-US" altLang="zh-CN" dirty="0">
                <a:latin typeface="+mn-lt"/>
                <a:cs typeface="+mn-ea"/>
                <a:sym typeface="+mn-lt"/>
              </a:rPr>
              <a:t>B</a:t>
            </a:r>
            <a:r>
              <a:rPr lang="zh-CN" altLang="en-US" dirty="0">
                <a:latin typeface="+mn-lt"/>
                <a:cs typeface="+mn-ea"/>
                <a:sym typeface="+mn-lt"/>
              </a:rPr>
              <a:t>的，但是实际上是</a:t>
            </a:r>
            <a:r>
              <a:rPr lang="en-US" altLang="zh-CN" dirty="0">
                <a:latin typeface="+mn-lt"/>
                <a:cs typeface="+mn-ea"/>
                <a:sym typeface="+mn-lt"/>
              </a:rPr>
              <a:t>Hacker</a:t>
            </a:r>
            <a:r>
              <a:rPr lang="zh-CN" altLang="en-US" dirty="0">
                <a:latin typeface="+mn-lt"/>
                <a:cs typeface="+mn-ea"/>
                <a:sym typeface="+mn-lt"/>
              </a:rPr>
              <a:t>的）</a:t>
            </a:r>
            <a:endParaRPr lang="en-US" altLang="zh-CN" dirty="0">
              <a:latin typeface="+mn-lt"/>
              <a:cs typeface="+mn-ea"/>
              <a:sym typeface="+mn-lt"/>
            </a:endParaRPr>
          </a:p>
          <a:p>
            <a:pPr lvl="1"/>
            <a:r>
              <a:rPr lang="zh-CN" altLang="en-US" dirty="0">
                <a:latin typeface="+mn-lt"/>
                <a:cs typeface="+mn-ea"/>
                <a:sym typeface="+mn-lt"/>
              </a:rPr>
              <a:t>之后</a:t>
            </a:r>
            <a:r>
              <a:rPr lang="en-US" altLang="zh-CN" dirty="0">
                <a:latin typeface="+mn-lt"/>
                <a:cs typeface="+mn-ea"/>
                <a:sym typeface="+mn-lt"/>
              </a:rPr>
              <a:t>A</a:t>
            </a:r>
            <a:r>
              <a:rPr lang="zh-CN" altLang="en-US" dirty="0">
                <a:latin typeface="+mn-lt"/>
                <a:cs typeface="+mn-ea"/>
                <a:sym typeface="+mn-lt"/>
              </a:rPr>
              <a:t>发送给</a:t>
            </a:r>
            <a:r>
              <a:rPr lang="en-US" altLang="zh-CN" dirty="0">
                <a:latin typeface="+mn-lt"/>
                <a:cs typeface="+mn-ea"/>
                <a:sym typeface="+mn-lt"/>
              </a:rPr>
              <a:t>B</a:t>
            </a:r>
            <a:r>
              <a:rPr lang="zh-CN" altLang="en-US" dirty="0">
                <a:latin typeface="+mn-lt"/>
                <a:cs typeface="+mn-ea"/>
                <a:sym typeface="+mn-lt"/>
              </a:rPr>
              <a:t>的正常数据包都会发给</a:t>
            </a:r>
            <a:r>
              <a:rPr lang="en-US" altLang="zh-CN" dirty="0">
                <a:latin typeface="+mn-lt"/>
                <a:cs typeface="+mn-ea"/>
                <a:sym typeface="+mn-lt"/>
              </a:rPr>
              <a:t>Hacker</a:t>
            </a:r>
            <a:endParaRPr lang="zh-CN" altLang="en-US" dirty="0">
              <a:latin typeface="+mn-lt"/>
              <a:cs typeface="+mn-ea"/>
              <a:sym typeface="+mn-lt"/>
            </a:endParaRPr>
          </a:p>
        </p:txBody>
      </p:sp>
      <p:sp>
        <p:nvSpPr>
          <p:cNvPr id="61444" name="Line 5"/>
          <p:cNvSpPr>
            <a:spLocks noChangeShapeType="1"/>
          </p:cNvSpPr>
          <p:nvPr/>
        </p:nvSpPr>
        <p:spPr bwMode="auto">
          <a:xfrm flipV="1">
            <a:off x="2503488" y="4591249"/>
            <a:ext cx="1414462" cy="74136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nchor="ctr"/>
          <a:lstStyle/>
          <a:p>
            <a:pPr>
              <a:lnSpc>
                <a:spcPct val="120000"/>
              </a:lnSpc>
            </a:pPr>
            <a:endParaRPr lang="zh-CN" altLang="en-US">
              <a:latin typeface="+mn-lt"/>
              <a:ea typeface="+mn-ea"/>
              <a:cs typeface="+mn-ea"/>
              <a:sym typeface="+mn-lt"/>
            </a:endParaRPr>
          </a:p>
        </p:txBody>
      </p:sp>
      <p:sp>
        <p:nvSpPr>
          <p:cNvPr id="61445" name="Line 6"/>
          <p:cNvSpPr>
            <a:spLocks noChangeShapeType="1"/>
          </p:cNvSpPr>
          <p:nvPr/>
        </p:nvSpPr>
        <p:spPr bwMode="auto">
          <a:xfrm>
            <a:off x="5026025" y="4638874"/>
            <a:ext cx="1798638" cy="83661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nchor="ctr"/>
          <a:lstStyle/>
          <a:p>
            <a:pPr>
              <a:lnSpc>
                <a:spcPct val="120000"/>
              </a:lnSpc>
            </a:pPr>
            <a:endParaRPr lang="zh-CN" altLang="en-US">
              <a:latin typeface="+mn-lt"/>
              <a:ea typeface="+mn-ea"/>
              <a:cs typeface="+mn-ea"/>
              <a:sym typeface="+mn-lt"/>
            </a:endParaRPr>
          </a:p>
        </p:txBody>
      </p:sp>
      <p:sp>
        <p:nvSpPr>
          <p:cNvPr id="61446" name="Line 7"/>
          <p:cNvSpPr>
            <a:spLocks noChangeShapeType="1"/>
          </p:cNvSpPr>
          <p:nvPr/>
        </p:nvSpPr>
        <p:spPr bwMode="auto">
          <a:xfrm flipH="1" flipV="1">
            <a:off x="4519613" y="4783336"/>
            <a:ext cx="1587" cy="620713"/>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lIns="92075" tIns="46038" rIns="92075" bIns="46038" anchor="ctr"/>
          <a:lstStyle/>
          <a:p>
            <a:pPr>
              <a:lnSpc>
                <a:spcPct val="120000"/>
              </a:lnSpc>
            </a:pPr>
            <a:endParaRPr lang="zh-CN" altLang="en-US">
              <a:latin typeface="+mn-lt"/>
              <a:ea typeface="+mn-ea"/>
              <a:cs typeface="+mn-ea"/>
              <a:sym typeface="+mn-lt"/>
            </a:endParaRPr>
          </a:p>
        </p:txBody>
      </p:sp>
      <p:sp>
        <p:nvSpPr>
          <p:cNvPr id="61447" name="Text Box 8"/>
          <p:cNvSpPr txBox="1">
            <a:spLocks noChangeArrowheads="1"/>
          </p:cNvSpPr>
          <p:nvPr/>
        </p:nvSpPr>
        <p:spPr bwMode="auto">
          <a:xfrm>
            <a:off x="1123950" y="5685036"/>
            <a:ext cx="339837" cy="38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en-US" altLang="zh-CN" sz="1600" b="1">
                <a:latin typeface="+mn-lt"/>
                <a:ea typeface="+mn-ea"/>
                <a:cs typeface="+mn-ea"/>
                <a:sym typeface="+mn-lt"/>
              </a:rPr>
              <a:t>A</a:t>
            </a:r>
          </a:p>
        </p:txBody>
      </p:sp>
      <p:sp>
        <p:nvSpPr>
          <p:cNvPr id="61448" name="Text Box 9"/>
          <p:cNvSpPr txBox="1">
            <a:spLocks noChangeArrowheads="1"/>
          </p:cNvSpPr>
          <p:nvPr/>
        </p:nvSpPr>
        <p:spPr bwMode="auto">
          <a:xfrm>
            <a:off x="7975600" y="5723136"/>
            <a:ext cx="327013" cy="38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en-US" altLang="zh-CN" sz="1600" b="1">
                <a:latin typeface="+mn-lt"/>
                <a:ea typeface="+mn-ea"/>
                <a:cs typeface="+mn-ea"/>
                <a:sym typeface="+mn-lt"/>
              </a:rPr>
              <a:t>B</a:t>
            </a:r>
          </a:p>
        </p:txBody>
      </p:sp>
      <p:sp>
        <p:nvSpPr>
          <p:cNvPr id="61449" name="Text Box 10"/>
          <p:cNvSpPr txBox="1">
            <a:spLocks noChangeArrowheads="1"/>
          </p:cNvSpPr>
          <p:nvPr/>
        </p:nvSpPr>
        <p:spPr bwMode="auto">
          <a:xfrm>
            <a:off x="3983038" y="6208911"/>
            <a:ext cx="1177925" cy="388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fontAlgn="t">
              <a:lnSpc>
                <a:spcPct val="120000"/>
              </a:lnSpc>
            </a:pPr>
            <a:r>
              <a:rPr lang="en-US" altLang="zh-CN" sz="1600" b="1">
                <a:latin typeface="+mn-lt"/>
                <a:ea typeface="+mn-ea"/>
                <a:cs typeface="+mn-ea"/>
                <a:sym typeface="+mn-lt"/>
              </a:rPr>
              <a:t>Hacker</a:t>
            </a:r>
          </a:p>
        </p:txBody>
      </p:sp>
      <p:sp>
        <p:nvSpPr>
          <p:cNvPr id="61450" name="Arc 12"/>
          <p:cNvSpPr>
            <a:spLocks/>
          </p:cNvSpPr>
          <p:nvPr/>
        </p:nvSpPr>
        <p:spPr bwMode="auto">
          <a:xfrm>
            <a:off x="2209800" y="4054674"/>
            <a:ext cx="4427538" cy="1028700"/>
          </a:xfrm>
          <a:custGeom>
            <a:avLst/>
            <a:gdLst>
              <a:gd name="T0" fmla="*/ 0 w 43122"/>
              <a:gd name="T1" fmla="*/ 2147483646 h 21600"/>
              <a:gd name="T2" fmla="*/ 2147483646 w 43122"/>
              <a:gd name="T3" fmla="*/ 2147483646 h 21600"/>
              <a:gd name="T4" fmla="*/ 2147483646 w 43122"/>
              <a:gd name="T5" fmla="*/ 2147483646 h 21600"/>
              <a:gd name="T6" fmla="*/ 0 60000 65536"/>
              <a:gd name="T7" fmla="*/ 0 60000 65536"/>
              <a:gd name="T8" fmla="*/ 0 60000 65536"/>
              <a:gd name="T9" fmla="*/ 0 w 43122"/>
              <a:gd name="T10" fmla="*/ 0 h 21600"/>
              <a:gd name="T11" fmla="*/ 43122 w 43122"/>
              <a:gd name="T12" fmla="*/ 21600 h 21600"/>
            </a:gdLst>
            <a:ahLst/>
            <a:cxnLst>
              <a:cxn ang="T6">
                <a:pos x="T0" y="T1"/>
              </a:cxn>
              <a:cxn ang="T7">
                <a:pos x="T2" y="T3"/>
              </a:cxn>
              <a:cxn ang="T8">
                <a:pos x="T4" y="T5"/>
              </a:cxn>
            </a:cxnLst>
            <a:rect l="T9" t="T10" r="T11" b="T12"/>
            <a:pathLst>
              <a:path w="43122" h="21600" fill="none" extrusionOk="0">
                <a:moveTo>
                  <a:pt x="0" y="20512"/>
                </a:moveTo>
                <a:cubicBezTo>
                  <a:pt x="579" y="9020"/>
                  <a:pt x="10066" y="-1"/>
                  <a:pt x="21573" y="0"/>
                </a:cubicBezTo>
                <a:cubicBezTo>
                  <a:pt x="32925" y="0"/>
                  <a:pt x="42340" y="8787"/>
                  <a:pt x="43121" y="20113"/>
                </a:cubicBezTo>
              </a:path>
              <a:path w="43122" h="21600" stroke="0" extrusionOk="0">
                <a:moveTo>
                  <a:pt x="0" y="20512"/>
                </a:moveTo>
                <a:cubicBezTo>
                  <a:pt x="579" y="9020"/>
                  <a:pt x="10066" y="-1"/>
                  <a:pt x="21573" y="0"/>
                </a:cubicBezTo>
                <a:cubicBezTo>
                  <a:pt x="32925" y="0"/>
                  <a:pt x="42340" y="8787"/>
                  <a:pt x="43121" y="20113"/>
                </a:cubicBezTo>
                <a:lnTo>
                  <a:pt x="21573" y="21600"/>
                </a:lnTo>
                <a:lnTo>
                  <a:pt x="0" y="20512"/>
                </a:lnTo>
                <a:close/>
              </a:path>
            </a:pathLst>
          </a:custGeom>
          <a:noFill/>
          <a:ln w="31750" cap="rnd">
            <a:solidFill>
              <a:srgbClr val="0000FF"/>
            </a:solidFill>
            <a:round/>
            <a:headEnd type="none" w="sm" len="sm"/>
            <a:tailEnd type="stealth" w="med" len="lg"/>
          </a:ln>
          <a:extLst>
            <a:ext uri="{909E8E84-426E-40DD-AFC4-6F175D3DCCD1}">
              <a14:hiddenFill xmlns:a14="http://schemas.microsoft.com/office/drawing/2010/main">
                <a:solidFill>
                  <a:srgbClr val="FFFFFF"/>
                </a:solidFill>
              </a14:hiddenFill>
            </a:ext>
          </a:extLst>
        </p:spPr>
        <p:txBody>
          <a:bodyPr wrap="none" anchor="ctr"/>
          <a:lstStyle/>
          <a:p>
            <a:pPr>
              <a:lnSpc>
                <a:spcPct val="120000"/>
              </a:lnSpc>
            </a:pPr>
            <a:endParaRPr lang="zh-CN" altLang="en-US">
              <a:latin typeface="+mn-lt"/>
              <a:ea typeface="+mn-ea"/>
              <a:cs typeface="+mn-ea"/>
              <a:sym typeface="+mn-lt"/>
            </a:endParaRPr>
          </a:p>
        </p:txBody>
      </p:sp>
      <p:pic>
        <p:nvPicPr>
          <p:cNvPr id="61451" name="Picture 13" descr="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44950" y="3822899"/>
            <a:ext cx="925513"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 name="Group 31"/>
          <p:cNvGrpSpPr>
            <a:grpSpLocks noChangeAspect="1"/>
          </p:cNvGrpSpPr>
          <p:nvPr/>
        </p:nvGrpSpPr>
        <p:grpSpPr bwMode="auto">
          <a:xfrm>
            <a:off x="1655763" y="5334199"/>
            <a:ext cx="1008062" cy="795337"/>
            <a:chOff x="-929" y="-2"/>
            <a:chExt cx="636" cy="502"/>
          </a:xfrm>
        </p:grpSpPr>
        <p:sp>
          <p:nvSpPr>
            <p:cNvPr id="61531" name="Freeform 32"/>
            <p:cNvSpPr>
              <a:spLocks noChangeAspect="1"/>
            </p:cNvSpPr>
            <p:nvPr/>
          </p:nvSpPr>
          <p:spPr bwMode="auto">
            <a:xfrm>
              <a:off x="-643" y="282"/>
              <a:ext cx="252" cy="124"/>
            </a:xfrm>
            <a:custGeom>
              <a:avLst/>
              <a:gdLst>
                <a:gd name="T0" fmla="*/ 0 w 252"/>
                <a:gd name="T1" fmla="*/ 0 h 124"/>
                <a:gd name="T2" fmla="*/ 252 w 252"/>
                <a:gd name="T3" fmla="*/ 68 h 124"/>
                <a:gd name="T4" fmla="*/ 252 w 252"/>
                <a:gd name="T5" fmla="*/ 124 h 124"/>
                <a:gd name="T6" fmla="*/ 2 w 252"/>
                <a:gd name="T7" fmla="*/ 52 h 124"/>
                <a:gd name="T8" fmla="*/ 0 w 252"/>
                <a:gd name="T9" fmla="*/ 0 h 124"/>
                <a:gd name="T10" fmla="*/ 0 60000 65536"/>
                <a:gd name="T11" fmla="*/ 0 60000 65536"/>
                <a:gd name="T12" fmla="*/ 0 60000 65536"/>
                <a:gd name="T13" fmla="*/ 0 60000 65536"/>
                <a:gd name="T14" fmla="*/ 0 60000 65536"/>
                <a:gd name="T15" fmla="*/ 0 w 252"/>
                <a:gd name="T16" fmla="*/ 0 h 124"/>
                <a:gd name="T17" fmla="*/ 252 w 252"/>
                <a:gd name="T18" fmla="*/ 124 h 124"/>
              </a:gdLst>
              <a:ahLst/>
              <a:cxnLst>
                <a:cxn ang="T10">
                  <a:pos x="T0" y="T1"/>
                </a:cxn>
                <a:cxn ang="T11">
                  <a:pos x="T2" y="T3"/>
                </a:cxn>
                <a:cxn ang="T12">
                  <a:pos x="T4" y="T5"/>
                </a:cxn>
                <a:cxn ang="T13">
                  <a:pos x="T6" y="T7"/>
                </a:cxn>
                <a:cxn ang="T14">
                  <a:pos x="T8" y="T9"/>
                </a:cxn>
              </a:cxnLst>
              <a:rect l="T15" t="T16" r="T17" b="T18"/>
              <a:pathLst>
                <a:path w="252" h="124">
                  <a:moveTo>
                    <a:pt x="0" y="0"/>
                  </a:moveTo>
                  <a:lnTo>
                    <a:pt x="252" y="68"/>
                  </a:lnTo>
                  <a:lnTo>
                    <a:pt x="252" y="124"/>
                  </a:lnTo>
                  <a:lnTo>
                    <a:pt x="2" y="52"/>
                  </a:lnTo>
                  <a:lnTo>
                    <a:pt x="0" y="0"/>
                  </a:ln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2" name="Freeform 33"/>
            <p:cNvSpPr>
              <a:spLocks noChangeAspect="1"/>
            </p:cNvSpPr>
            <p:nvPr/>
          </p:nvSpPr>
          <p:spPr bwMode="auto">
            <a:xfrm>
              <a:off x="-391" y="272"/>
              <a:ext cx="98" cy="134"/>
            </a:xfrm>
            <a:custGeom>
              <a:avLst/>
              <a:gdLst>
                <a:gd name="T0" fmla="*/ 98 w 98"/>
                <a:gd name="T1" fmla="*/ 0 h 134"/>
                <a:gd name="T2" fmla="*/ 0 w 98"/>
                <a:gd name="T3" fmla="*/ 78 h 134"/>
                <a:gd name="T4" fmla="*/ 0 w 98"/>
                <a:gd name="T5" fmla="*/ 134 h 134"/>
                <a:gd name="T6" fmla="*/ 98 w 98"/>
                <a:gd name="T7" fmla="*/ 50 h 134"/>
                <a:gd name="T8" fmla="*/ 98 w 98"/>
                <a:gd name="T9" fmla="*/ 0 h 134"/>
                <a:gd name="T10" fmla="*/ 0 60000 65536"/>
                <a:gd name="T11" fmla="*/ 0 60000 65536"/>
                <a:gd name="T12" fmla="*/ 0 60000 65536"/>
                <a:gd name="T13" fmla="*/ 0 60000 65536"/>
                <a:gd name="T14" fmla="*/ 0 60000 65536"/>
                <a:gd name="T15" fmla="*/ 0 w 98"/>
                <a:gd name="T16" fmla="*/ 0 h 134"/>
                <a:gd name="T17" fmla="*/ 98 w 98"/>
                <a:gd name="T18" fmla="*/ 134 h 134"/>
              </a:gdLst>
              <a:ahLst/>
              <a:cxnLst>
                <a:cxn ang="T10">
                  <a:pos x="T0" y="T1"/>
                </a:cxn>
                <a:cxn ang="T11">
                  <a:pos x="T2" y="T3"/>
                </a:cxn>
                <a:cxn ang="T12">
                  <a:pos x="T4" y="T5"/>
                </a:cxn>
                <a:cxn ang="T13">
                  <a:pos x="T6" y="T7"/>
                </a:cxn>
                <a:cxn ang="T14">
                  <a:pos x="T8" y="T9"/>
                </a:cxn>
              </a:cxnLst>
              <a:rect l="T15" t="T16" r="T17" b="T18"/>
              <a:pathLst>
                <a:path w="98" h="134">
                  <a:moveTo>
                    <a:pt x="98" y="0"/>
                  </a:moveTo>
                  <a:lnTo>
                    <a:pt x="0" y="78"/>
                  </a:lnTo>
                  <a:lnTo>
                    <a:pt x="0" y="134"/>
                  </a:lnTo>
                  <a:lnTo>
                    <a:pt x="98" y="50"/>
                  </a:lnTo>
                  <a:lnTo>
                    <a:pt x="98"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3" name="Freeform 34"/>
            <p:cNvSpPr>
              <a:spLocks noChangeAspect="1"/>
            </p:cNvSpPr>
            <p:nvPr/>
          </p:nvSpPr>
          <p:spPr bwMode="auto">
            <a:xfrm>
              <a:off x="-391" y="272"/>
              <a:ext cx="98" cy="134"/>
            </a:xfrm>
            <a:custGeom>
              <a:avLst/>
              <a:gdLst>
                <a:gd name="T0" fmla="*/ 98 w 98"/>
                <a:gd name="T1" fmla="*/ 0 h 134"/>
                <a:gd name="T2" fmla="*/ 0 w 98"/>
                <a:gd name="T3" fmla="*/ 78 h 134"/>
                <a:gd name="T4" fmla="*/ 0 w 98"/>
                <a:gd name="T5" fmla="*/ 134 h 134"/>
                <a:gd name="T6" fmla="*/ 98 w 98"/>
                <a:gd name="T7" fmla="*/ 50 h 134"/>
                <a:gd name="T8" fmla="*/ 98 w 98"/>
                <a:gd name="T9" fmla="*/ 0 h 134"/>
                <a:gd name="T10" fmla="*/ 0 60000 65536"/>
                <a:gd name="T11" fmla="*/ 0 60000 65536"/>
                <a:gd name="T12" fmla="*/ 0 60000 65536"/>
                <a:gd name="T13" fmla="*/ 0 60000 65536"/>
                <a:gd name="T14" fmla="*/ 0 60000 65536"/>
                <a:gd name="T15" fmla="*/ 0 w 98"/>
                <a:gd name="T16" fmla="*/ 0 h 134"/>
                <a:gd name="T17" fmla="*/ 98 w 98"/>
                <a:gd name="T18" fmla="*/ 134 h 134"/>
              </a:gdLst>
              <a:ahLst/>
              <a:cxnLst>
                <a:cxn ang="T10">
                  <a:pos x="T0" y="T1"/>
                </a:cxn>
                <a:cxn ang="T11">
                  <a:pos x="T2" y="T3"/>
                </a:cxn>
                <a:cxn ang="T12">
                  <a:pos x="T4" y="T5"/>
                </a:cxn>
                <a:cxn ang="T13">
                  <a:pos x="T6" y="T7"/>
                </a:cxn>
                <a:cxn ang="T14">
                  <a:pos x="T8" y="T9"/>
                </a:cxn>
              </a:cxnLst>
              <a:rect l="T15" t="T16" r="T17" b="T18"/>
              <a:pathLst>
                <a:path w="98" h="134">
                  <a:moveTo>
                    <a:pt x="98" y="0"/>
                  </a:moveTo>
                  <a:lnTo>
                    <a:pt x="0" y="78"/>
                  </a:lnTo>
                  <a:lnTo>
                    <a:pt x="0" y="134"/>
                  </a:lnTo>
                  <a:lnTo>
                    <a:pt x="98" y="50"/>
                  </a:lnTo>
                  <a:lnTo>
                    <a:pt x="9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4" name="Freeform 35"/>
            <p:cNvSpPr>
              <a:spLocks noChangeAspect="1"/>
            </p:cNvSpPr>
            <p:nvPr/>
          </p:nvSpPr>
          <p:spPr bwMode="auto">
            <a:xfrm>
              <a:off x="-395" y="348"/>
              <a:ext cx="8" cy="58"/>
            </a:xfrm>
            <a:custGeom>
              <a:avLst/>
              <a:gdLst>
                <a:gd name="T0" fmla="*/ 8 w 8"/>
                <a:gd name="T1" fmla="*/ 46 h 58"/>
                <a:gd name="T2" fmla="*/ 4 w 8"/>
                <a:gd name="T3" fmla="*/ 58 h 58"/>
                <a:gd name="T4" fmla="*/ 2 w 8"/>
                <a:gd name="T5" fmla="*/ 48 h 58"/>
                <a:gd name="T6" fmla="*/ 0 w 8"/>
                <a:gd name="T7" fmla="*/ 0 h 58"/>
                <a:gd name="T8" fmla="*/ 8 w 8"/>
                <a:gd name="T9" fmla="*/ 0 h 58"/>
                <a:gd name="T10" fmla="*/ 8 w 8"/>
                <a:gd name="T11" fmla="*/ 46 h 58"/>
                <a:gd name="T12" fmla="*/ 0 60000 65536"/>
                <a:gd name="T13" fmla="*/ 0 60000 65536"/>
                <a:gd name="T14" fmla="*/ 0 60000 65536"/>
                <a:gd name="T15" fmla="*/ 0 60000 65536"/>
                <a:gd name="T16" fmla="*/ 0 60000 65536"/>
                <a:gd name="T17" fmla="*/ 0 60000 65536"/>
                <a:gd name="T18" fmla="*/ 0 w 8"/>
                <a:gd name="T19" fmla="*/ 0 h 58"/>
                <a:gd name="T20" fmla="*/ 8 w 8"/>
                <a:gd name="T21" fmla="*/ 58 h 58"/>
              </a:gdLst>
              <a:ahLst/>
              <a:cxnLst>
                <a:cxn ang="T12">
                  <a:pos x="T0" y="T1"/>
                </a:cxn>
                <a:cxn ang="T13">
                  <a:pos x="T2" y="T3"/>
                </a:cxn>
                <a:cxn ang="T14">
                  <a:pos x="T4" y="T5"/>
                </a:cxn>
                <a:cxn ang="T15">
                  <a:pos x="T6" y="T7"/>
                </a:cxn>
                <a:cxn ang="T16">
                  <a:pos x="T8" y="T9"/>
                </a:cxn>
                <a:cxn ang="T17">
                  <a:pos x="T10" y="T11"/>
                </a:cxn>
              </a:cxnLst>
              <a:rect l="T18" t="T19" r="T20" b="T21"/>
              <a:pathLst>
                <a:path w="8" h="58">
                  <a:moveTo>
                    <a:pt x="8" y="46"/>
                  </a:moveTo>
                  <a:lnTo>
                    <a:pt x="4" y="58"/>
                  </a:lnTo>
                  <a:lnTo>
                    <a:pt x="2" y="48"/>
                  </a:lnTo>
                  <a:lnTo>
                    <a:pt x="0" y="0"/>
                  </a:lnTo>
                  <a:lnTo>
                    <a:pt x="8" y="0"/>
                  </a:lnTo>
                  <a:lnTo>
                    <a:pt x="8" y="46"/>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5" name="Freeform 36"/>
            <p:cNvSpPr>
              <a:spLocks noChangeAspect="1"/>
            </p:cNvSpPr>
            <p:nvPr/>
          </p:nvSpPr>
          <p:spPr bwMode="auto">
            <a:xfrm>
              <a:off x="-643" y="214"/>
              <a:ext cx="350" cy="136"/>
            </a:xfrm>
            <a:custGeom>
              <a:avLst/>
              <a:gdLst>
                <a:gd name="T0" fmla="*/ 120 w 350"/>
                <a:gd name="T1" fmla="*/ 0 h 136"/>
                <a:gd name="T2" fmla="*/ 350 w 350"/>
                <a:gd name="T3" fmla="*/ 58 h 136"/>
                <a:gd name="T4" fmla="*/ 252 w 350"/>
                <a:gd name="T5" fmla="*/ 136 h 136"/>
                <a:gd name="T6" fmla="*/ 0 w 350"/>
                <a:gd name="T7" fmla="*/ 68 h 136"/>
                <a:gd name="T8" fmla="*/ 120 w 350"/>
                <a:gd name="T9" fmla="*/ 0 h 136"/>
                <a:gd name="T10" fmla="*/ 0 60000 65536"/>
                <a:gd name="T11" fmla="*/ 0 60000 65536"/>
                <a:gd name="T12" fmla="*/ 0 60000 65536"/>
                <a:gd name="T13" fmla="*/ 0 60000 65536"/>
                <a:gd name="T14" fmla="*/ 0 60000 65536"/>
                <a:gd name="T15" fmla="*/ 0 w 350"/>
                <a:gd name="T16" fmla="*/ 0 h 136"/>
                <a:gd name="T17" fmla="*/ 350 w 350"/>
                <a:gd name="T18" fmla="*/ 136 h 136"/>
              </a:gdLst>
              <a:ahLst/>
              <a:cxnLst>
                <a:cxn ang="T10">
                  <a:pos x="T0" y="T1"/>
                </a:cxn>
                <a:cxn ang="T11">
                  <a:pos x="T2" y="T3"/>
                </a:cxn>
                <a:cxn ang="T12">
                  <a:pos x="T4" y="T5"/>
                </a:cxn>
                <a:cxn ang="T13">
                  <a:pos x="T6" y="T7"/>
                </a:cxn>
                <a:cxn ang="T14">
                  <a:pos x="T8" y="T9"/>
                </a:cxn>
              </a:cxnLst>
              <a:rect l="T15" t="T16" r="T17" b="T18"/>
              <a:pathLst>
                <a:path w="350" h="136">
                  <a:moveTo>
                    <a:pt x="120" y="0"/>
                  </a:moveTo>
                  <a:lnTo>
                    <a:pt x="350" y="58"/>
                  </a:lnTo>
                  <a:lnTo>
                    <a:pt x="252" y="136"/>
                  </a:lnTo>
                  <a:lnTo>
                    <a:pt x="0" y="68"/>
                  </a:lnTo>
                  <a:lnTo>
                    <a:pt x="120" y="0"/>
                  </a:lnTo>
                  <a:close/>
                </a:path>
              </a:pathLst>
            </a:custGeom>
            <a:solidFill>
              <a:srgbClr val="456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6" name="Freeform 37"/>
            <p:cNvSpPr>
              <a:spLocks noChangeAspect="1"/>
            </p:cNvSpPr>
            <p:nvPr/>
          </p:nvSpPr>
          <p:spPr bwMode="auto">
            <a:xfrm>
              <a:off x="-643" y="272"/>
              <a:ext cx="350" cy="78"/>
            </a:xfrm>
            <a:custGeom>
              <a:avLst/>
              <a:gdLst>
                <a:gd name="T0" fmla="*/ 252 w 350"/>
                <a:gd name="T1" fmla="*/ 74 h 78"/>
                <a:gd name="T2" fmla="*/ 10 w 350"/>
                <a:gd name="T3" fmla="*/ 12 h 78"/>
                <a:gd name="T4" fmla="*/ 0 w 350"/>
                <a:gd name="T5" fmla="*/ 10 h 78"/>
                <a:gd name="T6" fmla="*/ 252 w 350"/>
                <a:gd name="T7" fmla="*/ 78 h 78"/>
                <a:gd name="T8" fmla="*/ 350 w 350"/>
                <a:gd name="T9" fmla="*/ 0 h 78"/>
                <a:gd name="T10" fmla="*/ 344 w 350"/>
                <a:gd name="T11" fmla="*/ 2 h 78"/>
                <a:gd name="T12" fmla="*/ 252 w 350"/>
                <a:gd name="T13" fmla="*/ 74 h 78"/>
                <a:gd name="T14" fmla="*/ 0 60000 65536"/>
                <a:gd name="T15" fmla="*/ 0 60000 65536"/>
                <a:gd name="T16" fmla="*/ 0 60000 65536"/>
                <a:gd name="T17" fmla="*/ 0 60000 65536"/>
                <a:gd name="T18" fmla="*/ 0 60000 65536"/>
                <a:gd name="T19" fmla="*/ 0 60000 65536"/>
                <a:gd name="T20" fmla="*/ 0 60000 65536"/>
                <a:gd name="T21" fmla="*/ 0 w 350"/>
                <a:gd name="T22" fmla="*/ 0 h 78"/>
                <a:gd name="T23" fmla="*/ 350 w 350"/>
                <a:gd name="T24" fmla="*/ 78 h 7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0" h="78">
                  <a:moveTo>
                    <a:pt x="252" y="74"/>
                  </a:moveTo>
                  <a:lnTo>
                    <a:pt x="10" y="12"/>
                  </a:lnTo>
                  <a:lnTo>
                    <a:pt x="0" y="10"/>
                  </a:lnTo>
                  <a:lnTo>
                    <a:pt x="252" y="78"/>
                  </a:lnTo>
                  <a:lnTo>
                    <a:pt x="350" y="0"/>
                  </a:lnTo>
                  <a:lnTo>
                    <a:pt x="344" y="2"/>
                  </a:lnTo>
                  <a:lnTo>
                    <a:pt x="252" y="74"/>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7" name="Freeform 38"/>
            <p:cNvSpPr>
              <a:spLocks noChangeAspect="1"/>
            </p:cNvSpPr>
            <p:nvPr/>
          </p:nvSpPr>
          <p:spPr bwMode="auto">
            <a:xfrm>
              <a:off x="-421" y="248"/>
              <a:ext cx="58" cy="76"/>
            </a:xfrm>
            <a:custGeom>
              <a:avLst/>
              <a:gdLst>
                <a:gd name="T0" fmla="*/ 52 w 58"/>
                <a:gd name="T1" fmla="*/ 10 h 76"/>
                <a:gd name="T2" fmla="*/ 0 w 58"/>
                <a:gd name="T3" fmla="*/ 54 h 76"/>
                <a:gd name="T4" fmla="*/ 0 w 58"/>
                <a:gd name="T5" fmla="*/ 76 h 76"/>
                <a:gd name="T6" fmla="*/ 58 w 58"/>
                <a:gd name="T7" fmla="*/ 26 h 76"/>
                <a:gd name="T8" fmla="*/ 50 w 58"/>
                <a:gd name="T9" fmla="*/ 0 h 76"/>
                <a:gd name="T10" fmla="*/ 52 w 58"/>
                <a:gd name="T11" fmla="*/ 10 h 76"/>
                <a:gd name="T12" fmla="*/ 0 60000 65536"/>
                <a:gd name="T13" fmla="*/ 0 60000 65536"/>
                <a:gd name="T14" fmla="*/ 0 60000 65536"/>
                <a:gd name="T15" fmla="*/ 0 60000 65536"/>
                <a:gd name="T16" fmla="*/ 0 60000 65536"/>
                <a:gd name="T17" fmla="*/ 0 60000 65536"/>
                <a:gd name="T18" fmla="*/ 0 w 58"/>
                <a:gd name="T19" fmla="*/ 0 h 76"/>
                <a:gd name="T20" fmla="*/ 58 w 58"/>
                <a:gd name="T21" fmla="*/ 76 h 76"/>
              </a:gdLst>
              <a:ahLst/>
              <a:cxnLst>
                <a:cxn ang="T12">
                  <a:pos x="T0" y="T1"/>
                </a:cxn>
                <a:cxn ang="T13">
                  <a:pos x="T2" y="T3"/>
                </a:cxn>
                <a:cxn ang="T14">
                  <a:pos x="T4" y="T5"/>
                </a:cxn>
                <a:cxn ang="T15">
                  <a:pos x="T6" y="T7"/>
                </a:cxn>
                <a:cxn ang="T16">
                  <a:pos x="T8" y="T9"/>
                </a:cxn>
                <a:cxn ang="T17">
                  <a:pos x="T10" y="T11"/>
                </a:cxn>
              </a:cxnLst>
              <a:rect l="T18" t="T19" r="T20" b="T21"/>
              <a:pathLst>
                <a:path w="58" h="76">
                  <a:moveTo>
                    <a:pt x="52" y="10"/>
                  </a:moveTo>
                  <a:lnTo>
                    <a:pt x="0" y="54"/>
                  </a:lnTo>
                  <a:lnTo>
                    <a:pt x="0" y="76"/>
                  </a:lnTo>
                  <a:lnTo>
                    <a:pt x="58" y="26"/>
                  </a:lnTo>
                  <a:lnTo>
                    <a:pt x="50" y="0"/>
                  </a:lnTo>
                  <a:lnTo>
                    <a:pt x="52" y="1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8" name="Freeform 39"/>
            <p:cNvSpPr>
              <a:spLocks noChangeAspect="1"/>
            </p:cNvSpPr>
            <p:nvPr/>
          </p:nvSpPr>
          <p:spPr bwMode="auto">
            <a:xfrm>
              <a:off x="-421" y="248"/>
              <a:ext cx="58" cy="76"/>
            </a:xfrm>
            <a:custGeom>
              <a:avLst/>
              <a:gdLst>
                <a:gd name="T0" fmla="*/ 52 w 58"/>
                <a:gd name="T1" fmla="*/ 10 h 76"/>
                <a:gd name="T2" fmla="*/ 0 w 58"/>
                <a:gd name="T3" fmla="*/ 54 h 76"/>
                <a:gd name="T4" fmla="*/ 0 w 58"/>
                <a:gd name="T5" fmla="*/ 76 h 76"/>
                <a:gd name="T6" fmla="*/ 58 w 58"/>
                <a:gd name="T7" fmla="*/ 26 h 76"/>
                <a:gd name="T8" fmla="*/ 50 w 58"/>
                <a:gd name="T9" fmla="*/ 0 h 76"/>
                <a:gd name="T10" fmla="*/ 0 60000 65536"/>
                <a:gd name="T11" fmla="*/ 0 60000 65536"/>
                <a:gd name="T12" fmla="*/ 0 60000 65536"/>
                <a:gd name="T13" fmla="*/ 0 60000 65536"/>
                <a:gd name="T14" fmla="*/ 0 60000 65536"/>
                <a:gd name="T15" fmla="*/ 0 w 58"/>
                <a:gd name="T16" fmla="*/ 0 h 76"/>
                <a:gd name="T17" fmla="*/ 58 w 58"/>
                <a:gd name="T18" fmla="*/ 76 h 76"/>
              </a:gdLst>
              <a:ahLst/>
              <a:cxnLst>
                <a:cxn ang="T10">
                  <a:pos x="T0" y="T1"/>
                </a:cxn>
                <a:cxn ang="T11">
                  <a:pos x="T2" y="T3"/>
                </a:cxn>
                <a:cxn ang="T12">
                  <a:pos x="T4" y="T5"/>
                </a:cxn>
                <a:cxn ang="T13">
                  <a:pos x="T6" y="T7"/>
                </a:cxn>
                <a:cxn ang="T14">
                  <a:pos x="T8" y="T9"/>
                </a:cxn>
              </a:cxnLst>
              <a:rect l="T15" t="T16" r="T17" b="T18"/>
              <a:pathLst>
                <a:path w="58" h="76">
                  <a:moveTo>
                    <a:pt x="52" y="10"/>
                  </a:moveTo>
                  <a:lnTo>
                    <a:pt x="0" y="54"/>
                  </a:lnTo>
                  <a:lnTo>
                    <a:pt x="0" y="76"/>
                  </a:lnTo>
                  <a:lnTo>
                    <a:pt x="58" y="26"/>
                  </a:lnTo>
                  <a:lnTo>
                    <a:pt x="5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9" name="Freeform 40"/>
            <p:cNvSpPr>
              <a:spLocks noChangeAspect="1"/>
            </p:cNvSpPr>
            <p:nvPr/>
          </p:nvSpPr>
          <p:spPr bwMode="auto">
            <a:xfrm>
              <a:off x="-575" y="262"/>
              <a:ext cx="154" cy="62"/>
            </a:xfrm>
            <a:custGeom>
              <a:avLst/>
              <a:gdLst>
                <a:gd name="T0" fmla="*/ 0 w 154"/>
                <a:gd name="T1" fmla="*/ 0 h 62"/>
                <a:gd name="T2" fmla="*/ 154 w 154"/>
                <a:gd name="T3" fmla="*/ 40 h 62"/>
                <a:gd name="T4" fmla="*/ 154 w 154"/>
                <a:gd name="T5" fmla="*/ 62 h 62"/>
                <a:gd name="T6" fmla="*/ 0 w 154"/>
                <a:gd name="T7" fmla="*/ 20 h 62"/>
                <a:gd name="T8" fmla="*/ 0 w 154"/>
                <a:gd name="T9" fmla="*/ 0 h 62"/>
                <a:gd name="T10" fmla="*/ 0 60000 65536"/>
                <a:gd name="T11" fmla="*/ 0 60000 65536"/>
                <a:gd name="T12" fmla="*/ 0 60000 65536"/>
                <a:gd name="T13" fmla="*/ 0 60000 65536"/>
                <a:gd name="T14" fmla="*/ 0 60000 65536"/>
                <a:gd name="T15" fmla="*/ 0 w 154"/>
                <a:gd name="T16" fmla="*/ 0 h 62"/>
                <a:gd name="T17" fmla="*/ 154 w 154"/>
                <a:gd name="T18" fmla="*/ 62 h 62"/>
              </a:gdLst>
              <a:ahLst/>
              <a:cxnLst>
                <a:cxn ang="T10">
                  <a:pos x="T0" y="T1"/>
                </a:cxn>
                <a:cxn ang="T11">
                  <a:pos x="T2" y="T3"/>
                </a:cxn>
                <a:cxn ang="T12">
                  <a:pos x="T4" y="T5"/>
                </a:cxn>
                <a:cxn ang="T13">
                  <a:pos x="T6" y="T7"/>
                </a:cxn>
                <a:cxn ang="T14">
                  <a:pos x="T8" y="T9"/>
                </a:cxn>
              </a:cxnLst>
              <a:rect l="T15" t="T16" r="T17" b="T18"/>
              <a:pathLst>
                <a:path w="154" h="62">
                  <a:moveTo>
                    <a:pt x="0" y="0"/>
                  </a:moveTo>
                  <a:lnTo>
                    <a:pt x="154" y="40"/>
                  </a:lnTo>
                  <a:lnTo>
                    <a:pt x="154" y="62"/>
                  </a:lnTo>
                  <a:lnTo>
                    <a:pt x="0" y="20"/>
                  </a:lnTo>
                  <a:lnTo>
                    <a:pt x="0" y="0"/>
                  </a:ln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0" name="Freeform 41"/>
            <p:cNvSpPr>
              <a:spLocks noChangeAspect="1"/>
            </p:cNvSpPr>
            <p:nvPr/>
          </p:nvSpPr>
          <p:spPr bwMode="auto">
            <a:xfrm>
              <a:off x="-575" y="262"/>
              <a:ext cx="154" cy="62"/>
            </a:xfrm>
            <a:custGeom>
              <a:avLst/>
              <a:gdLst>
                <a:gd name="T0" fmla="*/ 0 w 154"/>
                <a:gd name="T1" fmla="*/ 0 h 62"/>
                <a:gd name="T2" fmla="*/ 154 w 154"/>
                <a:gd name="T3" fmla="*/ 40 h 62"/>
                <a:gd name="T4" fmla="*/ 154 w 154"/>
                <a:gd name="T5" fmla="*/ 62 h 62"/>
                <a:gd name="T6" fmla="*/ 0 w 154"/>
                <a:gd name="T7" fmla="*/ 20 h 62"/>
                <a:gd name="T8" fmla="*/ 0 w 154"/>
                <a:gd name="T9" fmla="*/ 0 h 62"/>
                <a:gd name="T10" fmla="*/ 0 60000 65536"/>
                <a:gd name="T11" fmla="*/ 0 60000 65536"/>
                <a:gd name="T12" fmla="*/ 0 60000 65536"/>
                <a:gd name="T13" fmla="*/ 0 60000 65536"/>
                <a:gd name="T14" fmla="*/ 0 60000 65536"/>
                <a:gd name="T15" fmla="*/ 0 w 154"/>
                <a:gd name="T16" fmla="*/ 0 h 62"/>
                <a:gd name="T17" fmla="*/ 154 w 154"/>
                <a:gd name="T18" fmla="*/ 62 h 62"/>
              </a:gdLst>
              <a:ahLst/>
              <a:cxnLst>
                <a:cxn ang="T10">
                  <a:pos x="T0" y="T1"/>
                </a:cxn>
                <a:cxn ang="T11">
                  <a:pos x="T2" y="T3"/>
                </a:cxn>
                <a:cxn ang="T12">
                  <a:pos x="T4" y="T5"/>
                </a:cxn>
                <a:cxn ang="T13">
                  <a:pos x="T6" y="T7"/>
                </a:cxn>
                <a:cxn ang="T14">
                  <a:pos x="T8" y="T9"/>
                </a:cxn>
              </a:cxnLst>
              <a:rect l="T15" t="T16" r="T17" b="T18"/>
              <a:pathLst>
                <a:path w="154" h="62">
                  <a:moveTo>
                    <a:pt x="0" y="0"/>
                  </a:moveTo>
                  <a:lnTo>
                    <a:pt x="154" y="40"/>
                  </a:lnTo>
                  <a:lnTo>
                    <a:pt x="154" y="62"/>
                  </a:lnTo>
                  <a:lnTo>
                    <a:pt x="0" y="2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1" name="Freeform 42"/>
            <p:cNvSpPr>
              <a:spLocks noChangeAspect="1"/>
            </p:cNvSpPr>
            <p:nvPr/>
          </p:nvSpPr>
          <p:spPr bwMode="auto">
            <a:xfrm>
              <a:off x="-575" y="248"/>
              <a:ext cx="176" cy="56"/>
            </a:xfrm>
            <a:custGeom>
              <a:avLst/>
              <a:gdLst>
                <a:gd name="T0" fmla="*/ 0 w 176"/>
                <a:gd name="T1" fmla="*/ 14 h 56"/>
                <a:gd name="T2" fmla="*/ 154 w 176"/>
                <a:gd name="T3" fmla="*/ 56 h 56"/>
                <a:gd name="T4" fmla="*/ 176 w 176"/>
                <a:gd name="T5" fmla="*/ 42 h 56"/>
                <a:gd name="T6" fmla="*/ 28 w 176"/>
                <a:gd name="T7" fmla="*/ 0 h 56"/>
                <a:gd name="T8" fmla="*/ 0 w 176"/>
                <a:gd name="T9" fmla="*/ 14 h 56"/>
                <a:gd name="T10" fmla="*/ 0 60000 65536"/>
                <a:gd name="T11" fmla="*/ 0 60000 65536"/>
                <a:gd name="T12" fmla="*/ 0 60000 65536"/>
                <a:gd name="T13" fmla="*/ 0 60000 65536"/>
                <a:gd name="T14" fmla="*/ 0 60000 65536"/>
                <a:gd name="T15" fmla="*/ 0 w 176"/>
                <a:gd name="T16" fmla="*/ 0 h 56"/>
                <a:gd name="T17" fmla="*/ 176 w 176"/>
                <a:gd name="T18" fmla="*/ 56 h 56"/>
              </a:gdLst>
              <a:ahLst/>
              <a:cxnLst>
                <a:cxn ang="T10">
                  <a:pos x="T0" y="T1"/>
                </a:cxn>
                <a:cxn ang="T11">
                  <a:pos x="T2" y="T3"/>
                </a:cxn>
                <a:cxn ang="T12">
                  <a:pos x="T4" y="T5"/>
                </a:cxn>
                <a:cxn ang="T13">
                  <a:pos x="T6" y="T7"/>
                </a:cxn>
                <a:cxn ang="T14">
                  <a:pos x="T8" y="T9"/>
                </a:cxn>
              </a:cxnLst>
              <a:rect l="T15" t="T16" r="T17" b="T18"/>
              <a:pathLst>
                <a:path w="176" h="56">
                  <a:moveTo>
                    <a:pt x="0" y="14"/>
                  </a:moveTo>
                  <a:lnTo>
                    <a:pt x="154" y="56"/>
                  </a:lnTo>
                  <a:lnTo>
                    <a:pt x="176" y="42"/>
                  </a:lnTo>
                  <a:lnTo>
                    <a:pt x="28" y="0"/>
                  </a:lnTo>
                  <a:lnTo>
                    <a:pt x="0" y="14"/>
                  </a:lnTo>
                  <a:close/>
                </a:path>
              </a:pathLst>
            </a:custGeom>
            <a:solidFill>
              <a:srgbClr val="809A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2" name="Freeform 43"/>
            <p:cNvSpPr>
              <a:spLocks noChangeAspect="1"/>
            </p:cNvSpPr>
            <p:nvPr/>
          </p:nvSpPr>
          <p:spPr bwMode="auto">
            <a:xfrm>
              <a:off x="-615" y="310"/>
              <a:ext cx="22" cy="16"/>
            </a:xfrm>
            <a:custGeom>
              <a:avLst/>
              <a:gdLst>
                <a:gd name="T0" fmla="*/ 0 w 22"/>
                <a:gd name="T1" fmla="*/ 0 h 16"/>
                <a:gd name="T2" fmla="*/ 22 w 22"/>
                <a:gd name="T3" fmla="*/ 6 h 16"/>
                <a:gd name="T4" fmla="*/ 22 w 22"/>
                <a:gd name="T5" fmla="*/ 16 h 16"/>
                <a:gd name="T6" fmla="*/ 0 w 22"/>
                <a:gd name="T7" fmla="*/ 8 h 16"/>
                <a:gd name="T8" fmla="*/ 0 w 22"/>
                <a:gd name="T9" fmla="*/ 0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0"/>
                  </a:moveTo>
                  <a:lnTo>
                    <a:pt x="22" y="6"/>
                  </a:lnTo>
                  <a:lnTo>
                    <a:pt x="22" y="16"/>
                  </a:lnTo>
                  <a:lnTo>
                    <a:pt x="0" y="8"/>
                  </a:ln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3" name="Freeform 44"/>
            <p:cNvSpPr>
              <a:spLocks noChangeAspect="1"/>
            </p:cNvSpPr>
            <p:nvPr/>
          </p:nvSpPr>
          <p:spPr bwMode="auto">
            <a:xfrm>
              <a:off x="-617" y="308"/>
              <a:ext cx="24" cy="18"/>
            </a:xfrm>
            <a:custGeom>
              <a:avLst/>
              <a:gdLst>
                <a:gd name="T0" fmla="*/ 2 w 24"/>
                <a:gd name="T1" fmla="*/ 10 h 18"/>
                <a:gd name="T2" fmla="*/ 2 w 24"/>
                <a:gd name="T3" fmla="*/ 2 h 18"/>
                <a:gd name="T4" fmla="*/ 0 w 24"/>
                <a:gd name="T5" fmla="*/ 0 h 18"/>
                <a:gd name="T6" fmla="*/ 0 w 24"/>
                <a:gd name="T7" fmla="*/ 10 h 18"/>
                <a:gd name="T8" fmla="*/ 24 w 24"/>
                <a:gd name="T9" fmla="*/ 18 h 18"/>
                <a:gd name="T10" fmla="*/ 24 w 24"/>
                <a:gd name="T11" fmla="*/ 18 h 18"/>
                <a:gd name="T12" fmla="*/ 2 w 24"/>
                <a:gd name="T13" fmla="*/ 10 h 18"/>
                <a:gd name="T14" fmla="*/ 0 60000 65536"/>
                <a:gd name="T15" fmla="*/ 0 60000 65536"/>
                <a:gd name="T16" fmla="*/ 0 60000 65536"/>
                <a:gd name="T17" fmla="*/ 0 60000 65536"/>
                <a:gd name="T18" fmla="*/ 0 60000 65536"/>
                <a:gd name="T19" fmla="*/ 0 60000 65536"/>
                <a:gd name="T20" fmla="*/ 0 60000 65536"/>
                <a:gd name="T21" fmla="*/ 0 w 24"/>
                <a:gd name="T22" fmla="*/ 0 h 18"/>
                <a:gd name="T23" fmla="*/ 24 w 2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4" h="18">
                  <a:moveTo>
                    <a:pt x="2" y="10"/>
                  </a:moveTo>
                  <a:lnTo>
                    <a:pt x="2" y="2"/>
                  </a:lnTo>
                  <a:lnTo>
                    <a:pt x="0" y="0"/>
                  </a:lnTo>
                  <a:lnTo>
                    <a:pt x="0" y="10"/>
                  </a:lnTo>
                  <a:lnTo>
                    <a:pt x="24" y="18"/>
                  </a:lnTo>
                  <a:lnTo>
                    <a:pt x="2" y="10"/>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4" name="Freeform 45"/>
            <p:cNvSpPr>
              <a:spLocks noChangeAspect="1"/>
            </p:cNvSpPr>
            <p:nvPr/>
          </p:nvSpPr>
          <p:spPr bwMode="auto">
            <a:xfrm>
              <a:off x="-443" y="346"/>
              <a:ext cx="22" cy="16"/>
            </a:xfrm>
            <a:custGeom>
              <a:avLst/>
              <a:gdLst>
                <a:gd name="T0" fmla="*/ 0 w 22"/>
                <a:gd name="T1" fmla="*/ 0 h 16"/>
                <a:gd name="T2" fmla="*/ 22 w 22"/>
                <a:gd name="T3" fmla="*/ 8 h 16"/>
                <a:gd name="T4" fmla="*/ 22 w 22"/>
                <a:gd name="T5" fmla="*/ 16 h 16"/>
                <a:gd name="T6" fmla="*/ 0 w 22"/>
                <a:gd name="T7" fmla="*/ 8 h 16"/>
                <a:gd name="T8" fmla="*/ 0 w 22"/>
                <a:gd name="T9" fmla="*/ 0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0"/>
                  </a:moveTo>
                  <a:lnTo>
                    <a:pt x="22" y="8"/>
                  </a:lnTo>
                  <a:lnTo>
                    <a:pt x="22" y="16"/>
                  </a:lnTo>
                  <a:lnTo>
                    <a:pt x="0" y="8"/>
                  </a:ln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5" name="Freeform 46"/>
            <p:cNvSpPr>
              <a:spLocks noChangeAspect="1"/>
            </p:cNvSpPr>
            <p:nvPr/>
          </p:nvSpPr>
          <p:spPr bwMode="auto">
            <a:xfrm>
              <a:off x="-443" y="346"/>
              <a:ext cx="22" cy="16"/>
            </a:xfrm>
            <a:custGeom>
              <a:avLst/>
              <a:gdLst>
                <a:gd name="T0" fmla="*/ 0 w 22"/>
                <a:gd name="T1" fmla="*/ 8 h 16"/>
                <a:gd name="T2" fmla="*/ 0 w 22"/>
                <a:gd name="T3" fmla="*/ 0 h 16"/>
                <a:gd name="T4" fmla="*/ 0 w 22"/>
                <a:gd name="T5" fmla="*/ 0 h 16"/>
                <a:gd name="T6" fmla="*/ 0 w 22"/>
                <a:gd name="T7" fmla="*/ 8 h 16"/>
                <a:gd name="T8" fmla="*/ 22 w 22"/>
                <a:gd name="T9" fmla="*/ 16 h 16"/>
                <a:gd name="T10" fmla="*/ 22 w 22"/>
                <a:gd name="T11" fmla="*/ 16 h 16"/>
                <a:gd name="T12" fmla="*/ 0 w 22"/>
                <a:gd name="T13" fmla="*/ 8 h 16"/>
                <a:gd name="T14" fmla="*/ 0 60000 65536"/>
                <a:gd name="T15" fmla="*/ 0 60000 65536"/>
                <a:gd name="T16" fmla="*/ 0 60000 65536"/>
                <a:gd name="T17" fmla="*/ 0 60000 65536"/>
                <a:gd name="T18" fmla="*/ 0 60000 65536"/>
                <a:gd name="T19" fmla="*/ 0 60000 65536"/>
                <a:gd name="T20" fmla="*/ 0 60000 65536"/>
                <a:gd name="T21" fmla="*/ 0 w 22"/>
                <a:gd name="T22" fmla="*/ 0 h 16"/>
                <a:gd name="T23" fmla="*/ 22 w 22"/>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6">
                  <a:moveTo>
                    <a:pt x="0" y="8"/>
                  </a:moveTo>
                  <a:lnTo>
                    <a:pt x="0" y="0"/>
                  </a:lnTo>
                  <a:lnTo>
                    <a:pt x="0" y="8"/>
                  </a:lnTo>
                  <a:lnTo>
                    <a:pt x="22" y="16"/>
                  </a:lnTo>
                  <a:lnTo>
                    <a:pt x="0" y="8"/>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6" name="Freeform 47"/>
            <p:cNvSpPr>
              <a:spLocks noChangeAspect="1"/>
            </p:cNvSpPr>
            <p:nvPr/>
          </p:nvSpPr>
          <p:spPr bwMode="auto">
            <a:xfrm>
              <a:off x="-443" y="360"/>
              <a:ext cx="22" cy="16"/>
            </a:xfrm>
            <a:custGeom>
              <a:avLst/>
              <a:gdLst>
                <a:gd name="T0" fmla="*/ 0 w 22"/>
                <a:gd name="T1" fmla="*/ 0 h 16"/>
                <a:gd name="T2" fmla="*/ 22 w 22"/>
                <a:gd name="T3" fmla="*/ 8 h 16"/>
                <a:gd name="T4" fmla="*/ 22 w 22"/>
                <a:gd name="T5" fmla="*/ 16 h 16"/>
                <a:gd name="T6" fmla="*/ 0 w 22"/>
                <a:gd name="T7" fmla="*/ 8 h 16"/>
                <a:gd name="T8" fmla="*/ 0 w 22"/>
                <a:gd name="T9" fmla="*/ 0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0"/>
                  </a:moveTo>
                  <a:lnTo>
                    <a:pt x="22" y="8"/>
                  </a:lnTo>
                  <a:lnTo>
                    <a:pt x="22" y="16"/>
                  </a:lnTo>
                  <a:lnTo>
                    <a:pt x="0" y="8"/>
                  </a:ln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7" name="Freeform 48"/>
            <p:cNvSpPr>
              <a:spLocks noChangeAspect="1"/>
            </p:cNvSpPr>
            <p:nvPr/>
          </p:nvSpPr>
          <p:spPr bwMode="auto">
            <a:xfrm>
              <a:off x="-443" y="360"/>
              <a:ext cx="22" cy="16"/>
            </a:xfrm>
            <a:custGeom>
              <a:avLst/>
              <a:gdLst>
                <a:gd name="T0" fmla="*/ 0 w 22"/>
                <a:gd name="T1" fmla="*/ 8 h 16"/>
                <a:gd name="T2" fmla="*/ 0 w 22"/>
                <a:gd name="T3" fmla="*/ 0 h 16"/>
                <a:gd name="T4" fmla="*/ 0 w 22"/>
                <a:gd name="T5" fmla="*/ 0 h 16"/>
                <a:gd name="T6" fmla="*/ 0 w 22"/>
                <a:gd name="T7" fmla="*/ 8 h 16"/>
                <a:gd name="T8" fmla="*/ 22 w 22"/>
                <a:gd name="T9" fmla="*/ 16 h 16"/>
                <a:gd name="T10" fmla="*/ 22 w 22"/>
                <a:gd name="T11" fmla="*/ 16 h 16"/>
                <a:gd name="T12" fmla="*/ 0 w 22"/>
                <a:gd name="T13" fmla="*/ 8 h 16"/>
                <a:gd name="T14" fmla="*/ 0 60000 65536"/>
                <a:gd name="T15" fmla="*/ 0 60000 65536"/>
                <a:gd name="T16" fmla="*/ 0 60000 65536"/>
                <a:gd name="T17" fmla="*/ 0 60000 65536"/>
                <a:gd name="T18" fmla="*/ 0 60000 65536"/>
                <a:gd name="T19" fmla="*/ 0 60000 65536"/>
                <a:gd name="T20" fmla="*/ 0 60000 65536"/>
                <a:gd name="T21" fmla="*/ 0 w 22"/>
                <a:gd name="T22" fmla="*/ 0 h 16"/>
                <a:gd name="T23" fmla="*/ 22 w 22"/>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6">
                  <a:moveTo>
                    <a:pt x="0" y="8"/>
                  </a:moveTo>
                  <a:lnTo>
                    <a:pt x="0" y="0"/>
                  </a:lnTo>
                  <a:lnTo>
                    <a:pt x="0" y="8"/>
                  </a:lnTo>
                  <a:lnTo>
                    <a:pt x="22" y="16"/>
                  </a:lnTo>
                  <a:lnTo>
                    <a:pt x="0" y="8"/>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8" name="Freeform 49"/>
            <p:cNvSpPr>
              <a:spLocks noChangeAspect="1"/>
            </p:cNvSpPr>
            <p:nvPr/>
          </p:nvSpPr>
          <p:spPr bwMode="auto">
            <a:xfrm>
              <a:off x="-443" y="374"/>
              <a:ext cx="22" cy="16"/>
            </a:xfrm>
            <a:custGeom>
              <a:avLst/>
              <a:gdLst>
                <a:gd name="T0" fmla="*/ 0 w 22"/>
                <a:gd name="T1" fmla="*/ 0 h 16"/>
                <a:gd name="T2" fmla="*/ 22 w 22"/>
                <a:gd name="T3" fmla="*/ 6 h 16"/>
                <a:gd name="T4" fmla="*/ 22 w 22"/>
                <a:gd name="T5" fmla="*/ 16 h 16"/>
                <a:gd name="T6" fmla="*/ 0 w 22"/>
                <a:gd name="T7" fmla="*/ 8 h 16"/>
                <a:gd name="T8" fmla="*/ 0 w 22"/>
                <a:gd name="T9" fmla="*/ 0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0" y="0"/>
                  </a:moveTo>
                  <a:lnTo>
                    <a:pt x="22" y="6"/>
                  </a:lnTo>
                  <a:lnTo>
                    <a:pt x="22" y="16"/>
                  </a:lnTo>
                  <a:lnTo>
                    <a:pt x="0" y="8"/>
                  </a:ln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49" name="Freeform 50"/>
            <p:cNvSpPr>
              <a:spLocks noChangeAspect="1"/>
            </p:cNvSpPr>
            <p:nvPr/>
          </p:nvSpPr>
          <p:spPr bwMode="auto">
            <a:xfrm>
              <a:off x="-443" y="374"/>
              <a:ext cx="22" cy="16"/>
            </a:xfrm>
            <a:custGeom>
              <a:avLst/>
              <a:gdLst>
                <a:gd name="T0" fmla="*/ 0 w 22"/>
                <a:gd name="T1" fmla="*/ 8 h 16"/>
                <a:gd name="T2" fmla="*/ 0 w 22"/>
                <a:gd name="T3" fmla="*/ 0 h 16"/>
                <a:gd name="T4" fmla="*/ 0 w 22"/>
                <a:gd name="T5" fmla="*/ 0 h 16"/>
                <a:gd name="T6" fmla="*/ 0 w 22"/>
                <a:gd name="T7" fmla="*/ 8 h 16"/>
                <a:gd name="T8" fmla="*/ 22 w 22"/>
                <a:gd name="T9" fmla="*/ 16 h 16"/>
                <a:gd name="T10" fmla="*/ 22 w 22"/>
                <a:gd name="T11" fmla="*/ 16 h 16"/>
                <a:gd name="T12" fmla="*/ 0 w 22"/>
                <a:gd name="T13" fmla="*/ 8 h 16"/>
                <a:gd name="T14" fmla="*/ 0 60000 65536"/>
                <a:gd name="T15" fmla="*/ 0 60000 65536"/>
                <a:gd name="T16" fmla="*/ 0 60000 65536"/>
                <a:gd name="T17" fmla="*/ 0 60000 65536"/>
                <a:gd name="T18" fmla="*/ 0 60000 65536"/>
                <a:gd name="T19" fmla="*/ 0 60000 65536"/>
                <a:gd name="T20" fmla="*/ 0 60000 65536"/>
                <a:gd name="T21" fmla="*/ 0 w 22"/>
                <a:gd name="T22" fmla="*/ 0 h 16"/>
                <a:gd name="T23" fmla="*/ 22 w 22"/>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16">
                  <a:moveTo>
                    <a:pt x="0" y="8"/>
                  </a:moveTo>
                  <a:lnTo>
                    <a:pt x="0" y="0"/>
                  </a:lnTo>
                  <a:lnTo>
                    <a:pt x="0" y="8"/>
                  </a:lnTo>
                  <a:lnTo>
                    <a:pt x="22" y="16"/>
                  </a:lnTo>
                  <a:lnTo>
                    <a:pt x="0" y="8"/>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0" name="Freeform 51"/>
            <p:cNvSpPr>
              <a:spLocks noChangeAspect="1"/>
            </p:cNvSpPr>
            <p:nvPr/>
          </p:nvSpPr>
          <p:spPr bwMode="auto">
            <a:xfrm>
              <a:off x="-505" y="380"/>
              <a:ext cx="98" cy="88"/>
            </a:xfrm>
            <a:custGeom>
              <a:avLst/>
              <a:gdLst>
                <a:gd name="T0" fmla="*/ 96 w 98"/>
                <a:gd name="T1" fmla="*/ 0 h 88"/>
                <a:gd name="T2" fmla="*/ 98 w 98"/>
                <a:gd name="T3" fmla="*/ 10 h 88"/>
                <a:gd name="T4" fmla="*/ 0 w 98"/>
                <a:gd name="T5" fmla="*/ 88 h 88"/>
                <a:gd name="T6" fmla="*/ 0 w 98"/>
                <a:gd name="T7" fmla="*/ 82 h 88"/>
                <a:gd name="T8" fmla="*/ 96 w 98"/>
                <a:gd name="T9" fmla="*/ 0 h 88"/>
                <a:gd name="T10" fmla="*/ 0 60000 65536"/>
                <a:gd name="T11" fmla="*/ 0 60000 65536"/>
                <a:gd name="T12" fmla="*/ 0 60000 65536"/>
                <a:gd name="T13" fmla="*/ 0 60000 65536"/>
                <a:gd name="T14" fmla="*/ 0 60000 65536"/>
                <a:gd name="T15" fmla="*/ 0 w 98"/>
                <a:gd name="T16" fmla="*/ 0 h 88"/>
                <a:gd name="T17" fmla="*/ 98 w 98"/>
                <a:gd name="T18" fmla="*/ 88 h 88"/>
              </a:gdLst>
              <a:ahLst/>
              <a:cxnLst>
                <a:cxn ang="T10">
                  <a:pos x="T0" y="T1"/>
                </a:cxn>
                <a:cxn ang="T11">
                  <a:pos x="T2" y="T3"/>
                </a:cxn>
                <a:cxn ang="T12">
                  <a:pos x="T4" y="T5"/>
                </a:cxn>
                <a:cxn ang="T13">
                  <a:pos x="T6" y="T7"/>
                </a:cxn>
                <a:cxn ang="T14">
                  <a:pos x="T8" y="T9"/>
                </a:cxn>
              </a:cxnLst>
              <a:rect l="T15" t="T16" r="T17" b="T18"/>
              <a:pathLst>
                <a:path w="98" h="88">
                  <a:moveTo>
                    <a:pt x="96" y="0"/>
                  </a:moveTo>
                  <a:lnTo>
                    <a:pt x="98" y="10"/>
                  </a:lnTo>
                  <a:lnTo>
                    <a:pt x="0" y="88"/>
                  </a:lnTo>
                  <a:lnTo>
                    <a:pt x="0" y="82"/>
                  </a:lnTo>
                  <a:lnTo>
                    <a:pt x="96" y="0"/>
                  </a:lnTo>
                  <a:close/>
                </a:path>
              </a:pathLst>
            </a:custGeom>
            <a:solidFill>
              <a:srgbClr val="697F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1" name="Freeform 52"/>
            <p:cNvSpPr>
              <a:spLocks noChangeAspect="1"/>
            </p:cNvSpPr>
            <p:nvPr/>
          </p:nvSpPr>
          <p:spPr bwMode="auto">
            <a:xfrm>
              <a:off x="-729" y="388"/>
              <a:ext cx="224" cy="80"/>
            </a:xfrm>
            <a:custGeom>
              <a:avLst/>
              <a:gdLst>
                <a:gd name="T0" fmla="*/ 224 w 224"/>
                <a:gd name="T1" fmla="*/ 74 h 80"/>
                <a:gd name="T2" fmla="*/ 0 w 224"/>
                <a:gd name="T3" fmla="*/ 0 h 80"/>
                <a:gd name="T4" fmla="*/ 0 w 224"/>
                <a:gd name="T5" fmla="*/ 4 h 80"/>
                <a:gd name="T6" fmla="*/ 224 w 224"/>
                <a:gd name="T7" fmla="*/ 80 h 80"/>
                <a:gd name="T8" fmla="*/ 224 w 224"/>
                <a:gd name="T9" fmla="*/ 74 h 80"/>
                <a:gd name="T10" fmla="*/ 0 60000 65536"/>
                <a:gd name="T11" fmla="*/ 0 60000 65536"/>
                <a:gd name="T12" fmla="*/ 0 60000 65536"/>
                <a:gd name="T13" fmla="*/ 0 60000 65536"/>
                <a:gd name="T14" fmla="*/ 0 60000 65536"/>
                <a:gd name="T15" fmla="*/ 0 w 224"/>
                <a:gd name="T16" fmla="*/ 0 h 80"/>
                <a:gd name="T17" fmla="*/ 224 w 224"/>
                <a:gd name="T18" fmla="*/ 80 h 80"/>
              </a:gdLst>
              <a:ahLst/>
              <a:cxnLst>
                <a:cxn ang="T10">
                  <a:pos x="T0" y="T1"/>
                </a:cxn>
                <a:cxn ang="T11">
                  <a:pos x="T2" y="T3"/>
                </a:cxn>
                <a:cxn ang="T12">
                  <a:pos x="T4" y="T5"/>
                </a:cxn>
                <a:cxn ang="T13">
                  <a:pos x="T6" y="T7"/>
                </a:cxn>
                <a:cxn ang="T14">
                  <a:pos x="T8" y="T9"/>
                </a:cxn>
              </a:cxnLst>
              <a:rect l="T15" t="T16" r="T17" b="T18"/>
              <a:pathLst>
                <a:path w="224" h="80">
                  <a:moveTo>
                    <a:pt x="224" y="74"/>
                  </a:moveTo>
                  <a:lnTo>
                    <a:pt x="0" y="0"/>
                  </a:lnTo>
                  <a:lnTo>
                    <a:pt x="0" y="4"/>
                  </a:lnTo>
                  <a:lnTo>
                    <a:pt x="224" y="80"/>
                  </a:lnTo>
                  <a:lnTo>
                    <a:pt x="224" y="74"/>
                  </a:lnTo>
                  <a:close/>
                </a:path>
              </a:pathLst>
            </a:custGeom>
            <a:solidFill>
              <a:srgbClr val="BDC9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2" name="Freeform 53"/>
            <p:cNvSpPr>
              <a:spLocks noChangeAspect="1"/>
            </p:cNvSpPr>
            <p:nvPr/>
          </p:nvSpPr>
          <p:spPr bwMode="auto">
            <a:xfrm>
              <a:off x="-729" y="320"/>
              <a:ext cx="320" cy="142"/>
            </a:xfrm>
            <a:custGeom>
              <a:avLst/>
              <a:gdLst>
                <a:gd name="T0" fmla="*/ 104 w 320"/>
                <a:gd name="T1" fmla="*/ 0 h 142"/>
                <a:gd name="T2" fmla="*/ 320 w 320"/>
                <a:gd name="T3" fmla="*/ 60 h 142"/>
                <a:gd name="T4" fmla="*/ 224 w 320"/>
                <a:gd name="T5" fmla="*/ 142 h 142"/>
                <a:gd name="T6" fmla="*/ 0 w 320"/>
                <a:gd name="T7" fmla="*/ 68 h 142"/>
                <a:gd name="T8" fmla="*/ 104 w 320"/>
                <a:gd name="T9" fmla="*/ 0 h 142"/>
                <a:gd name="T10" fmla="*/ 0 60000 65536"/>
                <a:gd name="T11" fmla="*/ 0 60000 65536"/>
                <a:gd name="T12" fmla="*/ 0 60000 65536"/>
                <a:gd name="T13" fmla="*/ 0 60000 65536"/>
                <a:gd name="T14" fmla="*/ 0 60000 65536"/>
                <a:gd name="T15" fmla="*/ 0 w 320"/>
                <a:gd name="T16" fmla="*/ 0 h 142"/>
                <a:gd name="T17" fmla="*/ 320 w 320"/>
                <a:gd name="T18" fmla="*/ 142 h 142"/>
              </a:gdLst>
              <a:ahLst/>
              <a:cxnLst>
                <a:cxn ang="T10">
                  <a:pos x="T0" y="T1"/>
                </a:cxn>
                <a:cxn ang="T11">
                  <a:pos x="T2" y="T3"/>
                </a:cxn>
                <a:cxn ang="T12">
                  <a:pos x="T4" y="T5"/>
                </a:cxn>
                <a:cxn ang="T13">
                  <a:pos x="T6" y="T7"/>
                </a:cxn>
                <a:cxn ang="T14">
                  <a:pos x="T8" y="T9"/>
                </a:cxn>
              </a:cxnLst>
              <a:rect l="T15" t="T16" r="T17" b="T18"/>
              <a:pathLst>
                <a:path w="320" h="142">
                  <a:moveTo>
                    <a:pt x="104" y="0"/>
                  </a:moveTo>
                  <a:lnTo>
                    <a:pt x="320" y="60"/>
                  </a:lnTo>
                  <a:lnTo>
                    <a:pt x="224" y="142"/>
                  </a:lnTo>
                  <a:lnTo>
                    <a:pt x="0" y="68"/>
                  </a:lnTo>
                  <a:lnTo>
                    <a:pt x="104" y="0"/>
                  </a:ln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3" name="Freeform 54"/>
            <p:cNvSpPr>
              <a:spLocks noChangeAspect="1"/>
            </p:cNvSpPr>
            <p:nvPr/>
          </p:nvSpPr>
          <p:spPr bwMode="auto">
            <a:xfrm>
              <a:off x="-491" y="50"/>
              <a:ext cx="182" cy="210"/>
            </a:xfrm>
            <a:custGeom>
              <a:avLst/>
              <a:gdLst>
                <a:gd name="T0" fmla="*/ 1090519188 w 91"/>
                <a:gd name="T1" fmla="*/ 1761607680 h 105"/>
                <a:gd name="T2" fmla="*/ 1459617816 w 91"/>
                <a:gd name="T3" fmla="*/ 1442840668 h 105"/>
                <a:gd name="T4" fmla="*/ 1459617816 w 91"/>
                <a:gd name="T5" fmla="*/ 620757068 h 105"/>
                <a:gd name="T6" fmla="*/ 1375731764 w 91"/>
                <a:gd name="T7" fmla="*/ 0 h 105"/>
                <a:gd name="T8" fmla="*/ 520092624 w 91"/>
                <a:gd name="T9" fmla="*/ 16777220 h 105"/>
                <a:gd name="T10" fmla="*/ 0 w 91"/>
                <a:gd name="T11" fmla="*/ 117440508 h 105"/>
                <a:gd name="T12" fmla="*/ 520092624 w 91"/>
                <a:gd name="T13" fmla="*/ 1728053256 h 105"/>
                <a:gd name="T14" fmla="*/ 1090519188 w 91"/>
                <a:gd name="T15" fmla="*/ 1761607680 h 105"/>
                <a:gd name="T16" fmla="*/ 0 60000 65536"/>
                <a:gd name="T17" fmla="*/ 0 60000 65536"/>
                <a:gd name="T18" fmla="*/ 0 60000 65536"/>
                <a:gd name="T19" fmla="*/ 0 60000 65536"/>
                <a:gd name="T20" fmla="*/ 0 60000 65536"/>
                <a:gd name="T21" fmla="*/ 0 60000 65536"/>
                <a:gd name="T22" fmla="*/ 0 60000 65536"/>
                <a:gd name="T23" fmla="*/ 0 60000 65536"/>
                <a:gd name="T24" fmla="*/ 0 w 91"/>
                <a:gd name="T25" fmla="*/ 0 h 105"/>
                <a:gd name="T26" fmla="*/ 91 w 91"/>
                <a:gd name="T27" fmla="*/ 105 h 10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1" h="105">
                  <a:moveTo>
                    <a:pt x="65" y="105"/>
                  </a:moveTo>
                  <a:cubicBezTo>
                    <a:pt x="87" y="86"/>
                    <a:pt x="87" y="86"/>
                    <a:pt x="87" y="86"/>
                  </a:cubicBezTo>
                  <a:cubicBezTo>
                    <a:pt x="91" y="65"/>
                    <a:pt x="91" y="53"/>
                    <a:pt x="87" y="37"/>
                  </a:cubicBezTo>
                  <a:cubicBezTo>
                    <a:pt x="83" y="20"/>
                    <a:pt x="82" y="0"/>
                    <a:pt x="82" y="0"/>
                  </a:cubicBezTo>
                  <a:cubicBezTo>
                    <a:pt x="31" y="1"/>
                    <a:pt x="31" y="1"/>
                    <a:pt x="31" y="1"/>
                  </a:cubicBezTo>
                  <a:cubicBezTo>
                    <a:pt x="0" y="7"/>
                    <a:pt x="0" y="7"/>
                    <a:pt x="0" y="7"/>
                  </a:cubicBezTo>
                  <a:cubicBezTo>
                    <a:pt x="31" y="103"/>
                    <a:pt x="31" y="103"/>
                    <a:pt x="31" y="103"/>
                  </a:cubicBezTo>
                  <a:lnTo>
                    <a:pt x="65" y="105"/>
                  </a:lnTo>
                  <a:close/>
                </a:path>
              </a:pathLst>
            </a:custGeom>
            <a:solidFill>
              <a:srgbClr val="004F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4" name="Freeform 55"/>
            <p:cNvSpPr>
              <a:spLocks noChangeAspect="1"/>
            </p:cNvSpPr>
            <p:nvPr/>
          </p:nvSpPr>
          <p:spPr bwMode="auto">
            <a:xfrm>
              <a:off x="-493" y="36"/>
              <a:ext cx="166" cy="44"/>
            </a:xfrm>
            <a:custGeom>
              <a:avLst/>
              <a:gdLst>
                <a:gd name="T0" fmla="*/ 124 w 166"/>
                <a:gd name="T1" fmla="*/ 40 h 44"/>
                <a:gd name="T2" fmla="*/ 166 w 166"/>
                <a:gd name="T3" fmla="*/ 14 h 44"/>
                <a:gd name="T4" fmla="*/ 72 w 166"/>
                <a:gd name="T5" fmla="*/ 0 h 44"/>
                <a:gd name="T6" fmla="*/ 0 w 166"/>
                <a:gd name="T7" fmla="*/ 22 h 44"/>
                <a:gd name="T8" fmla="*/ 114 w 166"/>
                <a:gd name="T9" fmla="*/ 44 h 44"/>
                <a:gd name="T10" fmla="*/ 124 w 166"/>
                <a:gd name="T11" fmla="*/ 40 h 44"/>
                <a:gd name="T12" fmla="*/ 0 60000 65536"/>
                <a:gd name="T13" fmla="*/ 0 60000 65536"/>
                <a:gd name="T14" fmla="*/ 0 60000 65536"/>
                <a:gd name="T15" fmla="*/ 0 60000 65536"/>
                <a:gd name="T16" fmla="*/ 0 60000 65536"/>
                <a:gd name="T17" fmla="*/ 0 60000 65536"/>
                <a:gd name="T18" fmla="*/ 0 w 166"/>
                <a:gd name="T19" fmla="*/ 0 h 44"/>
                <a:gd name="T20" fmla="*/ 166 w 166"/>
                <a:gd name="T21" fmla="*/ 44 h 44"/>
              </a:gdLst>
              <a:ahLst/>
              <a:cxnLst>
                <a:cxn ang="T12">
                  <a:pos x="T0" y="T1"/>
                </a:cxn>
                <a:cxn ang="T13">
                  <a:pos x="T2" y="T3"/>
                </a:cxn>
                <a:cxn ang="T14">
                  <a:pos x="T4" y="T5"/>
                </a:cxn>
                <a:cxn ang="T15">
                  <a:pos x="T6" y="T7"/>
                </a:cxn>
                <a:cxn ang="T16">
                  <a:pos x="T8" y="T9"/>
                </a:cxn>
                <a:cxn ang="T17">
                  <a:pos x="T10" y="T11"/>
                </a:cxn>
              </a:cxnLst>
              <a:rect l="T18" t="T19" r="T20" b="T21"/>
              <a:pathLst>
                <a:path w="166" h="44">
                  <a:moveTo>
                    <a:pt x="124" y="40"/>
                  </a:moveTo>
                  <a:lnTo>
                    <a:pt x="166" y="14"/>
                  </a:lnTo>
                  <a:lnTo>
                    <a:pt x="72" y="0"/>
                  </a:lnTo>
                  <a:lnTo>
                    <a:pt x="0" y="22"/>
                  </a:lnTo>
                  <a:lnTo>
                    <a:pt x="114" y="44"/>
                  </a:lnTo>
                  <a:lnTo>
                    <a:pt x="124" y="40"/>
                  </a:lnTo>
                  <a:close/>
                </a:path>
              </a:pathLst>
            </a:custGeom>
            <a:solidFill>
              <a:srgbClr val="305A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5" name="Freeform 56"/>
            <p:cNvSpPr>
              <a:spLocks noChangeAspect="1"/>
            </p:cNvSpPr>
            <p:nvPr/>
          </p:nvSpPr>
          <p:spPr bwMode="auto">
            <a:xfrm>
              <a:off x="-585" y="58"/>
              <a:ext cx="226" cy="250"/>
            </a:xfrm>
            <a:custGeom>
              <a:avLst/>
              <a:gdLst>
                <a:gd name="T0" fmla="*/ 50331652 w 113"/>
                <a:gd name="T1" fmla="*/ 100663304 h 125"/>
                <a:gd name="T2" fmla="*/ 201326600 w 113"/>
                <a:gd name="T3" fmla="*/ 0 h 125"/>
                <a:gd name="T4" fmla="*/ 1862270984 w 113"/>
                <a:gd name="T5" fmla="*/ 167772184 h 125"/>
                <a:gd name="T6" fmla="*/ 1895825408 w 113"/>
                <a:gd name="T7" fmla="*/ 201326608 h 125"/>
                <a:gd name="T8" fmla="*/ 1895825408 w 113"/>
                <a:gd name="T9" fmla="*/ 1862271032 h 125"/>
                <a:gd name="T10" fmla="*/ 1879048196 w 113"/>
                <a:gd name="T11" fmla="*/ 1912602668 h 125"/>
                <a:gd name="T12" fmla="*/ 1677721660 w 113"/>
                <a:gd name="T13" fmla="*/ 2063597576 h 125"/>
                <a:gd name="T14" fmla="*/ 1593835600 w 113"/>
                <a:gd name="T15" fmla="*/ 2080374788 h 125"/>
                <a:gd name="T16" fmla="*/ 0 w 113"/>
                <a:gd name="T17" fmla="*/ 1560281220 h 125"/>
                <a:gd name="T18" fmla="*/ 50331652 w 113"/>
                <a:gd name="T19" fmla="*/ 100663304 h 12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3"/>
                <a:gd name="T31" fmla="*/ 0 h 125"/>
                <a:gd name="T32" fmla="*/ 113 w 113"/>
                <a:gd name="T33" fmla="*/ 125 h 12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3" h="125">
                  <a:moveTo>
                    <a:pt x="3" y="6"/>
                  </a:moveTo>
                  <a:cubicBezTo>
                    <a:pt x="12" y="0"/>
                    <a:pt x="12" y="0"/>
                    <a:pt x="12" y="0"/>
                  </a:cubicBezTo>
                  <a:cubicBezTo>
                    <a:pt x="111" y="10"/>
                    <a:pt x="111" y="10"/>
                    <a:pt x="111" y="10"/>
                  </a:cubicBezTo>
                  <a:cubicBezTo>
                    <a:pt x="111" y="10"/>
                    <a:pt x="113" y="11"/>
                    <a:pt x="113" y="12"/>
                  </a:cubicBezTo>
                  <a:cubicBezTo>
                    <a:pt x="113" y="13"/>
                    <a:pt x="113" y="96"/>
                    <a:pt x="113" y="111"/>
                  </a:cubicBezTo>
                  <a:cubicBezTo>
                    <a:pt x="113" y="113"/>
                    <a:pt x="112" y="114"/>
                    <a:pt x="112" y="114"/>
                  </a:cubicBezTo>
                  <a:cubicBezTo>
                    <a:pt x="112" y="114"/>
                    <a:pt x="103" y="121"/>
                    <a:pt x="100" y="123"/>
                  </a:cubicBezTo>
                  <a:cubicBezTo>
                    <a:pt x="98" y="125"/>
                    <a:pt x="95" y="124"/>
                    <a:pt x="95" y="124"/>
                  </a:cubicBezTo>
                  <a:cubicBezTo>
                    <a:pt x="0" y="93"/>
                    <a:pt x="0" y="93"/>
                    <a:pt x="0" y="93"/>
                  </a:cubicBezTo>
                  <a:lnTo>
                    <a:pt x="3" y="6"/>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6" name="Freeform 57"/>
            <p:cNvSpPr>
              <a:spLocks noChangeAspect="1"/>
            </p:cNvSpPr>
            <p:nvPr/>
          </p:nvSpPr>
          <p:spPr bwMode="auto">
            <a:xfrm>
              <a:off x="-589" y="48"/>
              <a:ext cx="228" cy="238"/>
            </a:xfrm>
            <a:custGeom>
              <a:avLst/>
              <a:gdLst>
                <a:gd name="T0" fmla="*/ 251658236 w 114"/>
                <a:gd name="T1" fmla="*/ 16777220 h 119"/>
                <a:gd name="T2" fmla="*/ 335544360 w 114"/>
                <a:gd name="T3" fmla="*/ 0 h 119"/>
                <a:gd name="T4" fmla="*/ 1879048200 w 114"/>
                <a:gd name="T5" fmla="*/ 234881028 h 119"/>
                <a:gd name="T6" fmla="*/ 1912602624 w 114"/>
                <a:gd name="T7" fmla="*/ 251658240 h 119"/>
                <a:gd name="T8" fmla="*/ 1660944452 w 114"/>
                <a:gd name="T9" fmla="*/ 419430420 h 119"/>
                <a:gd name="T10" fmla="*/ 1056963044 w 114"/>
                <a:gd name="T11" fmla="*/ 1577058412 h 119"/>
                <a:gd name="T12" fmla="*/ 1275068588 w 114"/>
                <a:gd name="T13" fmla="*/ 1996488704 h 119"/>
                <a:gd name="T14" fmla="*/ 33554440 w 114"/>
                <a:gd name="T15" fmla="*/ 1644167260 h 119"/>
                <a:gd name="T16" fmla="*/ 0 w 114"/>
                <a:gd name="T17" fmla="*/ 134217756 h 119"/>
                <a:gd name="T18" fmla="*/ 251658236 w 114"/>
                <a:gd name="T19" fmla="*/ 16777220 h 11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4"/>
                <a:gd name="T31" fmla="*/ 0 h 119"/>
                <a:gd name="T32" fmla="*/ 114 w 114"/>
                <a:gd name="T33" fmla="*/ 119 h 11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4" h="119">
                  <a:moveTo>
                    <a:pt x="15" y="1"/>
                  </a:moveTo>
                  <a:cubicBezTo>
                    <a:pt x="18" y="0"/>
                    <a:pt x="20" y="0"/>
                    <a:pt x="20" y="0"/>
                  </a:cubicBezTo>
                  <a:cubicBezTo>
                    <a:pt x="20" y="0"/>
                    <a:pt x="111" y="14"/>
                    <a:pt x="112" y="14"/>
                  </a:cubicBezTo>
                  <a:cubicBezTo>
                    <a:pt x="113" y="14"/>
                    <a:pt x="114" y="15"/>
                    <a:pt x="114" y="15"/>
                  </a:cubicBezTo>
                  <a:cubicBezTo>
                    <a:pt x="99" y="25"/>
                    <a:pt x="99" y="25"/>
                    <a:pt x="99" y="25"/>
                  </a:cubicBezTo>
                  <a:cubicBezTo>
                    <a:pt x="99" y="25"/>
                    <a:pt x="63" y="90"/>
                    <a:pt x="63" y="94"/>
                  </a:cubicBezTo>
                  <a:cubicBezTo>
                    <a:pt x="63" y="95"/>
                    <a:pt x="69" y="109"/>
                    <a:pt x="76" y="119"/>
                  </a:cubicBezTo>
                  <a:cubicBezTo>
                    <a:pt x="2" y="98"/>
                    <a:pt x="2" y="98"/>
                    <a:pt x="2" y="98"/>
                  </a:cubicBezTo>
                  <a:cubicBezTo>
                    <a:pt x="0" y="8"/>
                    <a:pt x="0" y="8"/>
                    <a:pt x="0" y="8"/>
                  </a:cubicBezTo>
                  <a:cubicBezTo>
                    <a:pt x="0" y="8"/>
                    <a:pt x="13" y="2"/>
                    <a:pt x="15" y="1"/>
                  </a:cubicBezTo>
                  <a:close/>
                </a:path>
              </a:pathLst>
            </a:custGeom>
            <a:solidFill>
              <a:srgbClr val="456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7" name="Freeform 58"/>
            <p:cNvSpPr>
              <a:spLocks noChangeAspect="1"/>
            </p:cNvSpPr>
            <p:nvPr/>
          </p:nvSpPr>
          <p:spPr bwMode="auto">
            <a:xfrm>
              <a:off x="-393" y="78"/>
              <a:ext cx="34" cy="24"/>
            </a:xfrm>
            <a:custGeom>
              <a:avLst/>
              <a:gdLst>
                <a:gd name="T0" fmla="*/ 251657680 w 17"/>
                <a:gd name="T1" fmla="*/ 0 h 12"/>
                <a:gd name="T2" fmla="*/ 285212672 w 17"/>
                <a:gd name="T3" fmla="*/ 33554436 h 12"/>
                <a:gd name="T4" fmla="*/ 16777216 w 17"/>
                <a:gd name="T5" fmla="*/ 201326592 h 12"/>
                <a:gd name="T6" fmla="*/ 0 w 17"/>
                <a:gd name="T7" fmla="*/ 150994960 h 12"/>
                <a:gd name="T8" fmla="*/ 251657680 w 17"/>
                <a:gd name="T9" fmla="*/ 0 h 12"/>
                <a:gd name="T10" fmla="*/ 0 60000 65536"/>
                <a:gd name="T11" fmla="*/ 0 60000 65536"/>
                <a:gd name="T12" fmla="*/ 0 60000 65536"/>
                <a:gd name="T13" fmla="*/ 0 60000 65536"/>
                <a:gd name="T14" fmla="*/ 0 60000 65536"/>
                <a:gd name="T15" fmla="*/ 0 w 17"/>
                <a:gd name="T16" fmla="*/ 0 h 12"/>
                <a:gd name="T17" fmla="*/ 17 w 17"/>
                <a:gd name="T18" fmla="*/ 12 h 12"/>
              </a:gdLst>
              <a:ahLst/>
              <a:cxnLst>
                <a:cxn ang="T10">
                  <a:pos x="T0" y="T1"/>
                </a:cxn>
                <a:cxn ang="T11">
                  <a:pos x="T2" y="T3"/>
                </a:cxn>
                <a:cxn ang="T12">
                  <a:pos x="T4" y="T5"/>
                </a:cxn>
                <a:cxn ang="T13">
                  <a:pos x="T6" y="T7"/>
                </a:cxn>
                <a:cxn ang="T14">
                  <a:pos x="T8" y="T9"/>
                </a:cxn>
              </a:cxnLst>
              <a:rect l="T15" t="T16" r="T17" b="T18"/>
              <a:pathLst>
                <a:path w="17" h="12">
                  <a:moveTo>
                    <a:pt x="15" y="0"/>
                  </a:moveTo>
                  <a:cubicBezTo>
                    <a:pt x="17" y="1"/>
                    <a:pt x="17" y="2"/>
                    <a:pt x="17" y="2"/>
                  </a:cubicBezTo>
                  <a:cubicBezTo>
                    <a:pt x="1" y="12"/>
                    <a:pt x="1" y="12"/>
                    <a:pt x="1" y="12"/>
                  </a:cubicBezTo>
                  <a:cubicBezTo>
                    <a:pt x="0" y="9"/>
                    <a:pt x="0" y="9"/>
                    <a:pt x="0" y="9"/>
                  </a:cubicBezTo>
                  <a:cubicBezTo>
                    <a:pt x="0" y="9"/>
                    <a:pt x="14" y="0"/>
                    <a:pt x="15" y="0"/>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8" name="Freeform 59"/>
            <p:cNvSpPr>
              <a:spLocks noChangeAspect="1"/>
            </p:cNvSpPr>
            <p:nvPr/>
          </p:nvSpPr>
          <p:spPr bwMode="auto">
            <a:xfrm>
              <a:off x="-593" y="60"/>
              <a:ext cx="204" cy="250"/>
            </a:xfrm>
            <a:custGeom>
              <a:avLst/>
              <a:gdLst>
                <a:gd name="T0" fmla="*/ 0 w 102"/>
                <a:gd name="T1" fmla="*/ 83886092 h 125"/>
                <a:gd name="T2" fmla="*/ 0 w 102"/>
                <a:gd name="T3" fmla="*/ 1526726796 h 125"/>
                <a:gd name="T4" fmla="*/ 83886088 w 102"/>
                <a:gd name="T5" fmla="*/ 1627390068 h 125"/>
                <a:gd name="T6" fmla="*/ 1644167188 w 102"/>
                <a:gd name="T7" fmla="*/ 2046820364 h 125"/>
                <a:gd name="T8" fmla="*/ 1711276032 w 102"/>
                <a:gd name="T9" fmla="*/ 2013265940 h 125"/>
                <a:gd name="T10" fmla="*/ 1711276032 w 102"/>
                <a:gd name="T11" fmla="*/ 369098788 h 125"/>
                <a:gd name="T12" fmla="*/ 1644167188 w 102"/>
                <a:gd name="T13" fmla="*/ 285212732 h 125"/>
                <a:gd name="T14" fmla="*/ 100663296 w 102"/>
                <a:gd name="T15" fmla="*/ 16777220 h 125"/>
                <a:gd name="T16" fmla="*/ 0 w 102"/>
                <a:gd name="T17" fmla="*/ 83886092 h 12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02"/>
                <a:gd name="T28" fmla="*/ 0 h 125"/>
                <a:gd name="T29" fmla="*/ 102 w 102"/>
                <a:gd name="T30" fmla="*/ 125 h 125"/>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02" h="125">
                  <a:moveTo>
                    <a:pt x="0" y="5"/>
                  </a:moveTo>
                  <a:cubicBezTo>
                    <a:pt x="0" y="10"/>
                    <a:pt x="0" y="76"/>
                    <a:pt x="0" y="91"/>
                  </a:cubicBezTo>
                  <a:cubicBezTo>
                    <a:pt x="0" y="95"/>
                    <a:pt x="5" y="97"/>
                    <a:pt x="5" y="97"/>
                  </a:cubicBezTo>
                  <a:cubicBezTo>
                    <a:pt x="98" y="122"/>
                    <a:pt x="98" y="122"/>
                    <a:pt x="98" y="122"/>
                  </a:cubicBezTo>
                  <a:cubicBezTo>
                    <a:pt x="98" y="122"/>
                    <a:pt x="102" y="125"/>
                    <a:pt x="102" y="120"/>
                  </a:cubicBezTo>
                  <a:cubicBezTo>
                    <a:pt x="102" y="115"/>
                    <a:pt x="102" y="22"/>
                    <a:pt x="102" y="22"/>
                  </a:cubicBezTo>
                  <a:cubicBezTo>
                    <a:pt x="102" y="22"/>
                    <a:pt x="102" y="18"/>
                    <a:pt x="98" y="17"/>
                  </a:cubicBezTo>
                  <a:cubicBezTo>
                    <a:pt x="93" y="17"/>
                    <a:pt x="6" y="1"/>
                    <a:pt x="6" y="1"/>
                  </a:cubicBezTo>
                  <a:cubicBezTo>
                    <a:pt x="6" y="1"/>
                    <a:pt x="0" y="0"/>
                    <a:pt x="0" y="5"/>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59" name="Freeform 60"/>
            <p:cNvSpPr>
              <a:spLocks noChangeAspect="1"/>
            </p:cNvSpPr>
            <p:nvPr/>
          </p:nvSpPr>
          <p:spPr bwMode="auto">
            <a:xfrm>
              <a:off x="-571" y="84"/>
              <a:ext cx="160" cy="192"/>
            </a:xfrm>
            <a:custGeom>
              <a:avLst/>
              <a:gdLst>
                <a:gd name="T0" fmla="*/ 1308622860 w 80"/>
                <a:gd name="T1" fmla="*/ 218103676 h 96"/>
                <a:gd name="T2" fmla="*/ 50331644 w 80"/>
                <a:gd name="T3" fmla="*/ 16777220 h 96"/>
                <a:gd name="T4" fmla="*/ 0 w 80"/>
                <a:gd name="T5" fmla="*/ 33554436 h 96"/>
                <a:gd name="T6" fmla="*/ 0 w 80"/>
                <a:gd name="T7" fmla="*/ 1207959680 h 96"/>
                <a:gd name="T8" fmla="*/ 50331644 w 80"/>
                <a:gd name="T9" fmla="*/ 1291845732 h 96"/>
                <a:gd name="T10" fmla="*/ 1275068440 w 80"/>
                <a:gd name="T11" fmla="*/ 1593835524 h 96"/>
                <a:gd name="T12" fmla="*/ 1342177280 w 80"/>
                <a:gd name="T13" fmla="*/ 1543503892 h 96"/>
                <a:gd name="T14" fmla="*/ 1325400072 w 80"/>
                <a:gd name="T15" fmla="*/ 285212708 h 96"/>
                <a:gd name="T16" fmla="*/ 1308622860 w 80"/>
                <a:gd name="T17" fmla="*/ 218103676 h 9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0"/>
                <a:gd name="T28" fmla="*/ 0 h 96"/>
                <a:gd name="T29" fmla="*/ 80 w 80"/>
                <a:gd name="T30" fmla="*/ 96 h 9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0" h="96">
                  <a:moveTo>
                    <a:pt x="78" y="13"/>
                  </a:moveTo>
                  <a:cubicBezTo>
                    <a:pt x="34" y="6"/>
                    <a:pt x="6" y="1"/>
                    <a:pt x="3" y="1"/>
                  </a:cubicBezTo>
                  <a:cubicBezTo>
                    <a:pt x="0" y="0"/>
                    <a:pt x="0" y="2"/>
                    <a:pt x="0" y="2"/>
                  </a:cubicBezTo>
                  <a:cubicBezTo>
                    <a:pt x="0" y="2"/>
                    <a:pt x="0" y="68"/>
                    <a:pt x="0" y="72"/>
                  </a:cubicBezTo>
                  <a:cubicBezTo>
                    <a:pt x="0" y="76"/>
                    <a:pt x="1" y="77"/>
                    <a:pt x="3" y="77"/>
                  </a:cubicBezTo>
                  <a:cubicBezTo>
                    <a:pt x="4" y="78"/>
                    <a:pt x="62" y="93"/>
                    <a:pt x="76" y="95"/>
                  </a:cubicBezTo>
                  <a:cubicBezTo>
                    <a:pt x="79" y="96"/>
                    <a:pt x="80" y="92"/>
                    <a:pt x="80" y="92"/>
                  </a:cubicBezTo>
                  <a:cubicBezTo>
                    <a:pt x="80" y="92"/>
                    <a:pt x="79" y="19"/>
                    <a:pt x="79" y="17"/>
                  </a:cubicBezTo>
                  <a:cubicBezTo>
                    <a:pt x="79" y="15"/>
                    <a:pt x="78" y="13"/>
                    <a:pt x="78" y="13"/>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0" name="Freeform 61"/>
            <p:cNvSpPr>
              <a:spLocks noChangeAspect="1"/>
            </p:cNvSpPr>
            <p:nvPr/>
          </p:nvSpPr>
          <p:spPr bwMode="auto">
            <a:xfrm>
              <a:off x="-565" y="90"/>
              <a:ext cx="146" cy="178"/>
            </a:xfrm>
            <a:custGeom>
              <a:avLst/>
              <a:gdLst>
                <a:gd name="T0" fmla="*/ 1191182352 w 73"/>
                <a:gd name="T1" fmla="*/ 201326460 h 89"/>
                <a:gd name="T2" fmla="*/ 33554432 w 73"/>
                <a:gd name="T3" fmla="*/ 0 h 89"/>
                <a:gd name="T4" fmla="*/ 0 w 73"/>
                <a:gd name="T5" fmla="*/ 33554436 h 89"/>
                <a:gd name="T6" fmla="*/ 0 w 73"/>
                <a:gd name="T7" fmla="*/ 1124073600 h 89"/>
                <a:gd name="T8" fmla="*/ 33554432 w 73"/>
                <a:gd name="T9" fmla="*/ 1207959648 h 89"/>
                <a:gd name="T10" fmla="*/ 1157627932 w 73"/>
                <a:gd name="T11" fmla="*/ 1493172224 h 89"/>
                <a:gd name="T12" fmla="*/ 1224736768 w 73"/>
                <a:gd name="T13" fmla="*/ 1442840592 h 89"/>
                <a:gd name="T14" fmla="*/ 1224736768 w 73"/>
                <a:gd name="T15" fmla="*/ 251657832 h 89"/>
                <a:gd name="T16" fmla="*/ 1191182352 w 73"/>
                <a:gd name="T17" fmla="*/ 201326460 h 8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3"/>
                <a:gd name="T28" fmla="*/ 0 h 89"/>
                <a:gd name="T29" fmla="*/ 73 w 73"/>
                <a:gd name="T30" fmla="*/ 89 h 8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3" h="89">
                  <a:moveTo>
                    <a:pt x="71" y="12"/>
                  </a:moveTo>
                  <a:cubicBezTo>
                    <a:pt x="31" y="5"/>
                    <a:pt x="6" y="1"/>
                    <a:pt x="2" y="0"/>
                  </a:cubicBezTo>
                  <a:cubicBezTo>
                    <a:pt x="0" y="0"/>
                    <a:pt x="0" y="2"/>
                    <a:pt x="0" y="2"/>
                  </a:cubicBezTo>
                  <a:cubicBezTo>
                    <a:pt x="0" y="2"/>
                    <a:pt x="0" y="63"/>
                    <a:pt x="0" y="67"/>
                  </a:cubicBezTo>
                  <a:cubicBezTo>
                    <a:pt x="0" y="71"/>
                    <a:pt x="0" y="71"/>
                    <a:pt x="2" y="72"/>
                  </a:cubicBezTo>
                  <a:cubicBezTo>
                    <a:pt x="3" y="72"/>
                    <a:pt x="57" y="86"/>
                    <a:pt x="69" y="89"/>
                  </a:cubicBezTo>
                  <a:cubicBezTo>
                    <a:pt x="72" y="89"/>
                    <a:pt x="73" y="86"/>
                    <a:pt x="73" y="86"/>
                  </a:cubicBezTo>
                  <a:cubicBezTo>
                    <a:pt x="73" y="86"/>
                    <a:pt x="73" y="17"/>
                    <a:pt x="73" y="15"/>
                  </a:cubicBezTo>
                  <a:cubicBezTo>
                    <a:pt x="73" y="14"/>
                    <a:pt x="73" y="12"/>
                    <a:pt x="71" y="12"/>
                  </a:cubicBez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1" name="Freeform 62"/>
            <p:cNvSpPr>
              <a:spLocks noChangeAspect="1" noEditPoints="1"/>
            </p:cNvSpPr>
            <p:nvPr/>
          </p:nvSpPr>
          <p:spPr bwMode="auto">
            <a:xfrm>
              <a:off x="-567" y="88"/>
              <a:ext cx="150" cy="182"/>
            </a:xfrm>
            <a:custGeom>
              <a:avLst/>
              <a:gdLst>
                <a:gd name="T0" fmla="*/ 16777216 w 75"/>
                <a:gd name="T1" fmla="*/ 16777220 h 91"/>
                <a:gd name="T2" fmla="*/ 0 w 75"/>
                <a:gd name="T3" fmla="*/ 50331648 h 91"/>
                <a:gd name="T4" fmla="*/ 0 w 75"/>
                <a:gd name="T5" fmla="*/ 1140850816 h 91"/>
                <a:gd name="T6" fmla="*/ 50331612 w 75"/>
                <a:gd name="T7" fmla="*/ 1224736868 h 91"/>
                <a:gd name="T8" fmla="*/ 1174405156 w 75"/>
                <a:gd name="T9" fmla="*/ 1526726656 h 91"/>
                <a:gd name="T10" fmla="*/ 1258291200 w 75"/>
                <a:gd name="T11" fmla="*/ 1459617816 h 91"/>
                <a:gd name="T12" fmla="*/ 1258291200 w 75"/>
                <a:gd name="T13" fmla="*/ 268435492 h 91"/>
                <a:gd name="T14" fmla="*/ 1207959572 w 75"/>
                <a:gd name="T15" fmla="*/ 201326588 h 91"/>
                <a:gd name="T16" fmla="*/ 1207959572 w 75"/>
                <a:gd name="T17" fmla="*/ 201326588 h 91"/>
                <a:gd name="T18" fmla="*/ 50331612 w 75"/>
                <a:gd name="T19" fmla="*/ 16777220 h 91"/>
                <a:gd name="T20" fmla="*/ 16777216 w 75"/>
                <a:gd name="T21" fmla="*/ 16777220 h 91"/>
                <a:gd name="T22" fmla="*/ 33554436 w 75"/>
                <a:gd name="T23" fmla="*/ 33554436 h 91"/>
                <a:gd name="T24" fmla="*/ 50331612 w 75"/>
                <a:gd name="T25" fmla="*/ 33554436 h 91"/>
                <a:gd name="T26" fmla="*/ 1207959572 w 75"/>
                <a:gd name="T27" fmla="*/ 234880752 h 91"/>
                <a:gd name="T28" fmla="*/ 1224736780 w 75"/>
                <a:gd name="T29" fmla="*/ 268435492 h 91"/>
                <a:gd name="T30" fmla="*/ 1224736780 w 75"/>
                <a:gd name="T31" fmla="*/ 1459617816 h 91"/>
                <a:gd name="T32" fmla="*/ 1191182364 w 75"/>
                <a:gd name="T33" fmla="*/ 1493172236 h 91"/>
                <a:gd name="T34" fmla="*/ 50331612 w 75"/>
                <a:gd name="T35" fmla="*/ 1207959660 h 91"/>
                <a:gd name="T36" fmla="*/ 16777216 w 75"/>
                <a:gd name="T37" fmla="*/ 1140850816 h 91"/>
                <a:gd name="T38" fmla="*/ 16777216 w 75"/>
                <a:gd name="T39" fmla="*/ 50331648 h 91"/>
                <a:gd name="T40" fmla="*/ 33554436 w 75"/>
                <a:gd name="T41" fmla="*/ 33554436 h 91"/>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5"/>
                <a:gd name="T64" fmla="*/ 0 h 91"/>
                <a:gd name="T65" fmla="*/ 75 w 75"/>
                <a:gd name="T66" fmla="*/ 91 h 91"/>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5" h="91">
                  <a:moveTo>
                    <a:pt x="1" y="1"/>
                  </a:moveTo>
                  <a:cubicBezTo>
                    <a:pt x="0" y="2"/>
                    <a:pt x="0" y="3"/>
                    <a:pt x="0" y="3"/>
                  </a:cubicBezTo>
                  <a:cubicBezTo>
                    <a:pt x="0" y="3"/>
                    <a:pt x="0" y="68"/>
                    <a:pt x="0" y="68"/>
                  </a:cubicBezTo>
                  <a:cubicBezTo>
                    <a:pt x="0" y="72"/>
                    <a:pt x="1" y="73"/>
                    <a:pt x="3" y="73"/>
                  </a:cubicBezTo>
                  <a:cubicBezTo>
                    <a:pt x="3" y="73"/>
                    <a:pt x="57" y="88"/>
                    <a:pt x="70" y="91"/>
                  </a:cubicBezTo>
                  <a:cubicBezTo>
                    <a:pt x="73" y="91"/>
                    <a:pt x="75" y="89"/>
                    <a:pt x="75" y="87"/>
                  </a:cubicBezTo>
                  <a:cubicBezTo>
                    <a:pt x="75" y="87"/>
                    <a:pt x="75" y="16"/>
                    <a:pt x="75" y="16"/>
                  </a:cubicBezTo>
                  <a:cubicBezTo>
                    <a:pt x="75" y="15"/>
                    <a:pt x="75" y="13"/>
                    <a:pt x="72" y="12"/>
                  </a:cubicBezTo>
                  <a:cubicBezTo>
                    <a:pt x="72" y="12"/>
                    <a:pt x="72" y="12"/>
                    <a:pt x="72" y="12"/>
                  </a:cubicBezTo>
                  <a:cubicBezTo>
                    <a:pt x="3" y="1"/>
                    <a:pt x="3" y="1"/>
                    <a:pt x="3" y="1"/>
                  </a:cubicBezTo>
                  <a:cubicBezTo>
                    <a:pt x="2" y="0"/>
                    <a:pt x="1" y="1"/>
                    <a:pt x="1" y="1"/>
                  </a:cubicBezTo>
                  <a:close/>
                  <a:moveTo>
                    <a:pt x="2" y="2"/>
                  </a:moveTo>
                  <a:cubicBezTo>
                    <a:pt x="2" y="2"/>
                    <a:pt x="2" y="2"/>
                    <a:pt x="3" y="2"/>
                  </a:cubicBezTo>
                  <a:cubicBezTo>
                    <a:pt x="72" y="14"/>
                    <a:pt x="72" y="14"/>
                    <a:pt x="72" y="14"/>
                  </a:cubicBezTo>
                  <a:cubicBezTo>
                    <a:pt x="73" y="14"/>
                    <a:pt x="73" y="14"/>
                    <a:pt x="73" y="16"/>
                  </a:cubicBezTo>
                  <a:cubicBezTo>
                    <a:pt x="73" y="87"/>
                    <a:pt x="73" y="87"/>
                    <a:pt x="73" y="87"/>
                  </a:cubicBezTo>
                  <a:cubicBezTo>
                    <a:pt x="73" y="87"/>
                    <a:pt x="73" y="89"/>
                    <a:pt x="71" y="89"/>
                  </a:cubicBezTo>
                  <a:cubicBezTo>
                    <a:pt x="58" y="86"/>
                    <a:pt x="4" y="72"/>
                    <a:pt x="3" y="72"/>
                  </a:cubicBezTo>
                  <a:cubicBezTo>
                    <a:pt x="2" y="71"/>
                    <a:pt x="1" y="71"/>
                    <a:pt x="1" y="68"/>
                  </a:cubicBezTo>
                  <a:cubicBezTo>
                    <a:pt x="1" y="68"/>
                    <a:pt x="1" y="3"/>
                    <a:pt x="1" y="3"/>
                  </a:cubicBezTo>
                  <a:cubicBezTo>
                    <a:pt x="1" y="3"/>
                    <a:pt x="1" y="2"/>
                    <a:pt x="2" y="2"/>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2" name="Freeform 63"/>
            <p:cNvSpPr>
              <a:spLocks noChangeAspect="1"/>
            </p:cNvSpPr>
            <p:nvPr/>
          </p:nvSpPr>
          <p:spPr bwMode="auto">
            <a:xfrm>
              <a:off x="-749" y="356"/>
              <a:ext cx="166" cy="42"/>
            </a:xfrm>
            <a:custGeom>
              <a:avLst/>
              <a:gdLst>
                <a:gd name="T0" fmla="*/ 0 w 83"/>
                <a:gd name="T1" fmla="*/ 0 h 21"/>
                <a:gd name="T2" fmla="*/ 402652396 w 83"/>
                <a:gd name="T3" fmla="*/ 83886080 h 21"/>
                <a:gd name="T4" fmla="*/ 838858700 w 83"/>
                <a:gd name="T5" fmla="*/ 100663228 h 21"/>
                <a:gd name="T6" fmla="*/ 1056961404 w 83"/>
                <a:gd name="T7" fmla="*/ 50331644 h 21"/>
                <a:gd name="T8" fmla="*/ 1224736828 w 83"/>
                <a:gd name="T9" fmla="*/ 33554436 h 21"/>
                <a:gd name="T10" fmla="*/ 1291845668 w 83"/>
                <a:gd name="T11" fmla="*/ 83886080 h 21"/>
                <a:gd name="T12" fmla="*/ 1342177300 w 83"/>
                <a:gd name="T13" fmla="*/ 134217744 h 21"/>
                <a:gd name="T14" fmla="*/ 1392508928 w 83"/>
                <a:gd name="T15" fmla="*/ 218103536 h 21"/>
                <a:gd name="T16" fmla="*/ 1325400088 w 83"/>
                <a:gd name="T17" fmla="*/ 218103536 h 21"/>
                <a:gd name="T18" fmla="*/ 1291845668 w 83"/>
                <a:gd name="T19" fmla="*/ 167772164 h 21"/>
                <a:gd name="T20" fmla="*/ 1241514040 w 83"/>
                <a:gd name="T21" fmla="*/ 150994952 h 21"/>
                <a:gd name="T22" fmla="*/ 1291845668 w 83"/>
                <a:gd name="T23" fmla="*/ 218103536 h 21"/>
                <a:gd name="T24" fmla="*/ 1308622880 w 83"/>
                <a:gd name="T25" fmla="*/ 251657828 h 21"/>
                <a:gd name="T26" fmla="*/ 1191182412 w 83"/>
                <a:gd name="T27" fmla="*/ 201326328 h 21"/>
                <a:gd name="T28" fmla="*/ 1140850780 w 83"/>
                <a:gd name="T29" fmla="*/ 167772164 h 21"/>
                <a:gd name="T30" fmla="*/ 1073741940 w 83"/>
                <a:gd name="T31" fmla="*/ 150994952 h 21"/>
                <a:gd name="T32" fmla="*/ 1006630284 w 83"/>
                <a:gd name="T33" fmla="*/ 167772164 h 21"/>
                <a:gd name="T34" fmla="*/ 989853076 w 83"/>
                <a:gd name="T35" fmla="*/ 218103536 h 21"/>
                <a:gd name="T36" fmla="*/ 1073741940 w 83"/>
                <a:gd name="T37" fmla="*/ 251657828 h 21"/>
                <a:gd name="T38" fmla="*/ 1157627992 w 83"/>
                <a:gd name="T39" fmla="*/ 318767116 h 21"/>
                <a:gd name="T40" fmla="*/ 1056961404 w 83"/>
                <a:gd name="T41" fmla="*/ 335544328 h 21"/>
                <a:gd name="T42" fmla="*/ 905967028 w 83"/>
                <a:gd name="T43" fmla="*/ 318767116 h 21"/>
                <a:gd name="T44" fmla="*/ 788527072 w 83"/>
                <a:gd name="T45" fmla="*/ 318767116 h 21"/>
                <a:gd name="T46" fmla="*/ 419429604 w 83"/>
                <a:gd name="T47" fmla="*/ 318767116 h 21"/>
                <a:gd name="T48" fmla="*/ 100663228 w 83"/>
                <a:gd name="T49" fmla="*/ 318767116 h 21"/>
                <a:gd name="T50" fmla="*/ 0 w 83"/>
                <a:gd name="T51" fmla="*/ 0 h 21"/>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3"/>
                <a:gd name="T79" fmla="*/ 0 h 21"/>
                <a:gd name="T80" fmla="*/ 83 w 83"/>
                <a:gd name="T81" fmla="*/ 21 h 21"/>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3" h="21">
                  <a:moveTo>
                    <a:pt x="0" y="0"/>
                  </a:moveTo>
                  <a:cubicBezTo>
                    <a:pt x="0" y="0"/>
                    <a:pt x="10" y="4"/>
                    <a:pt x="24" y="5"/>
                  </a:cubicBezTo>
                  <a:cubicBezTo>
                    <a:pt x="38" y="6"/>
                    <a:pt x="43" y="8"/>
                    <a:pt x="50" y="6"/>
                  </a:cubicBezTo>
                  <a:cubicBezTo>
                    <a:pt x="58" y="4"/>
                    <a:pt x="60" y="1"/>
                    <a:pt x="63" y="3"/>
                  </a:cubicBezTo>
                  <a:cubicBezTo>
                    <a:pt x="67" y="3"/>
                    <a:pt x="73" y="2"/>
                    <a:pt x="73" y="2"/>
                  </a:cubicBezTo>
                  <a:cubicBezTo>
                    <a:pt x="73" y="2"/>
                    <a:pt x="74" y="2"/>
                    <a:pt x="77" y="5"/>
                  </a:cubicBezTo>
                  <a:cubicBezTo>
                    <a:pt x="77" y="5"/>
                    <a:pt x="79" y="7"/>
                    <a:pt x="80" y="8"/>
                  </a:cubicBezTo>
                  <a:cubicBezTo>
                    <a:pt x="81" y="9"/>
                    <a:pt x="83" y="12"/>
                    <a:pt x="83" y="13"/>
                  </a:cubicBezTo>
                  <a:cubicBezTo>
                    <a:pt x="83" y="14"/>
                    <a:pt x="82" y="16"/>
                    <a:pt x="79" y="13"/>
                  </a:cubicBezTo>
                  <a:cubicBezTo>
                    <a:pt x="78" y="12"/>
                    <a:pt x="78" y="11"/>
                    <a:pt x="77" y="10"/>
                  </a:cubicBezTo>
                  <a:cubicBezTo>
                    <a:pt x="77" y="10"/>
                    <a:pt x="74" y="9"/>
                    <a:pt x="74" y="9"/>
                  </a:cubicBezTo>
                  <a:cubicBezTo>
                    <a:pt x="76" y="11"/>
                    <a:pt x="76" y="11"/>
                    <a:pt x="77" y="13"/>
                  </a:cubicBezTo>
                  <a:cubicBezTo>
                    <a:pt x="78" y="14"/>
                    <a:pt x="79" y="14"/>
                    <a:pt x="78" y="15"/>
                  </a:cubicBezTo>
                  <a:cubicBezTo>
                    <a:pt x="78" y="16"/>
                    <a:pt x="75" y="17"/>
                    <a:pt x="71" y="12"/>
                  </a:cubicBezTo>
                  <a:cubicBezTo>
                    <a:pt x="69" y="12"/>
                    <a:pt x="68" y="10"/>
                    <a:pt x="68" y="10"/>
                  </a:cubicBezTo>
                  <a:cubicBezTo>
                    <a:pt x="68" y="10"/>
                    <a:pt x="66" y="12"/>
                    <a:pt x="64" y="9"/>
                  </a:cubicBezTo>
                  <a:cubicBezTo>
                    <a:pt x="63" y="11"/>
                    <a:pt x="60" y="10"/>
                    <a:pt x="60" y="10"/>
                  </a:cubicBezTo>
                  <a:cubicBezTo>
                    <a:pt x="60" y="10"/>
                    <a:pt x="59" y="13"/>
                    <a:pt x="59" y="13"/>
                  </a:cubicBezTo>
                  <a:cubicBezTo>
                    <a:pt x="61" y="14"/>
                    <a:pt x="63" y="14"/>
                    <a:pt x="64" y="15"/>
                  </a:cubicBezTo>
                  <a:cubicBezTo>
                    <a:pt x="65" y="15"/>
                    <a:pt x="70" y="16"/>
                    <a:pt x="69" y="19"/>
                  </a:cubicBezTo>
                  <a:cubicBezTo>
                    <a:pt x="69" y="20"/>
                    <a:pt x="68" y="21"/>
                    <a:pt x="63" y="20"/>
                  </a:cubicBezTo>
                  <a:cubicBezTo>
                    <a:pt x="59" y="19"/>
                    <a:pt x="58" y="19"/>
                    <a:pt x="54" y="19"/>
                  </a:cubicBezTo>
                  <a:cubicBezTo>
                    <a:pt x="53" y="19"/>
                    <a:pt x="50" y="20"/>
                    <a:pt x="47" y="19"/>
                  </a:cubicBezTo>
                  <a:cubicBezTo>
                    <a:pt x="43" y="19"/>
                    <a:pt x="25" y="19"/>
                    <a:pt x="25" y="19"/>
                  </a:cubicBezTo>
                  <a:cubicBezTo>
                    <a:pt x="6" y="19"/>
                    <a:pt x="6" y="19"/>
                    <a:pt x="6" y="19"/>
                  </a:cubicBezTo>
                  <a:cubicBezTo>
                    <a:pt x="6" y="19"/>
                    <a:pt x="3" y="11"/>
                    <a:pt x="0" y="0"/>
                  </a:cubicBez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3" name="Freeform 64"/>
            <p:cNvSpPr>
              <a:spLocks noChangeAspect="1"/>
            </p:cNvSpPr>
            <p:nvPr/>
          </p:nvSpPr>
          <p:spPr bwMode="auto">
            <a:xfrm>
              <a:off x="-633" y="372"/>
              <a:ext cx="4" cy="6"/>
            </a:xfrm>
            <a:custGeom>
              <a:avLst/>
              <a:gdLst>
                <a:gd name="T0" fmla="*/ 0 w 2"/>
                <a:gd name="T1" fmla="*/ 0 h 3"/>
                <a:gd name="T2" fmla="*/ 33554432 w 2"/>
                <a:gd name="T3" fmla="*/ 50331648 h 3"/>
                <a:gd name="T4" fmla="*/ 33554432 w 2"/>
                <a:gd name="T5" fmla="*/ 33554436 h 3"/>
                <a:gd name="T6" fmla="*/ 0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0"/>
                  </a:moveTo>
                  <a:cubicBezTo>
                    <a:pt x="0" y="0"/>
                    <a:pt x="1" y="2"/>
                    <a:pt x="2" y="3"/>
                  </a:cubicBezTo>
                  <a:cubicBezTo>
                    <a:pt x="2" y="3"/>
                    <a:pt x="2" y="2"/>
                    <a:pt x="2" y="2"/>
                  </a:cubicBezTo>
                  <a:cubicBezTo>
                    <a:pt x="2" y="2"/>
                    <a:pt x="1" y="1"/>
                    <a:pt x="0" y="0"/>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4" name="Freeform 65"/>
            <p:cNvSpPr>
              <a:spLocks noChangeAspect="1"/>
            </p:cNvSpPr>
            <p:nvPr/>
          </p:nvSpPr>
          <p:spPr bwMode="auto">
            <a:xfrm>
              <a:off x="-625" y="370"/>
              <a:ext cx="2" cy="4"/>
            </a:xfrm>
            <a:custGeom>
              <a:avLst/>
              <a:gdLst>
                <a:gd name="T0" fmla="*/ 0 w 1"/>
                <a:gd name="T1" fmla="*/ 0 h 2"/>
                <a:gd name="T2" fmla="*/ 16777216 w 1"/>
                <a:gd name="T3" fmla="*/ 33554432 h 2"/>
                <a:gd name="T4" fmla="*/ 16777216 w 1"/>
                <a:gd name="T5" fmla="*/ 33554432 h 2"/>
                <a:gd name="T6" fmla="*/ 0 w 1"/>
                <a:gd name="T7" fmla="*/ 0 h 2"/>
                <a:gd name="T8" fmla="*/ 0 60000 65536"/>
                <a:gd name="T9" fmla="*/ 0 60000 65536"/>
                <a:gd name="T10" fmla="*/ 0 60000 65536"/>
                <a:gd name="T11" fmla="*/ 0 60000 65536"/>
                <a:gd name="T12" fmla="*/ 0 w 1"/>
                <a:gd name="T13" fmla="*/ 0 h 2"/>
                <a:gd name="T14" fmla="*/ 1 w 1"/>
                <a:gd name="T15" fmla="*/ 2 h 2"/>
              </a:gdLst>
              <a:ahLst/>
              <a:cxnLst>
                <a:cxn ang="T8">
                  <a:pos x="T0" y="T1"/>
                </a:cxn>
                <a:cxn ang="T9">
                  <a:pos x="T2" y="T3"/>
                </a:cxn>
                <a:cxn ang="T10">
                  <a:pos x="T4" y="T5"/>
                </a:cxn>
                <a:cxn ang="T11">
                  <a:pos x="T6" y="T7"/>
                </a:cxn>
              </a:cxnLst>
              <a:rect l="T12" t="T13" r="T14" b="T15"/>
              <a:pathLst>
                <a:path w="1" h="2">
                  <a:moveTo>
                    <a:pt x="0" y="0"/>
                  </a:moveTo>
                  <a:cubicBezTo>
                    <a:pt x="0" y="0"/>
                    <a:pt x="0" y="1"/>
                    <a:pt x="1" y="2"/>
                  </a:cubicBezTo>
                  <a:cubicBezTo>
                    <a:pt x="1" y="2"/>
                    <a:pt x="1" y="2"/>
                    <a:pt x="1" y="2"/>
                  </a:cubicBezTo>
                  <a:cubicBezTo>
                    <a:pt x="1" y="2"/>
                    <a:pt x="0" y="1"/>
                    <a:pt x="0" y="0"/>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5" name="Freeform 66"/>
            <p:cNvSpPr>
              <a:spLocks noChangeAspect="1"/>
            </p:cNvSpPr>
            <p:nvPr/>
          </p:nvSpPr>
          <p:spPr bwMode="auto">
            <a:xfrm>
              <a:off x="-639" y="374"/>
              <a:ext cx="8" cy="10"/>
            </a:xfrm>
            <a:custGeom>
              <a:avLst/>
              <a:gdLst>
                <a:gd name="T0" fmla="*/ 0 w 4"/>
                <a:gd name="T1" fmla="*/ 0 h 5"/>
                <a:gd name="T2" fmla="*/ 67108864 w 4"/>
                <a:gd name="T3" fmla="*/ 83886080 h 5"/>
                <a:gd name="T4" fmla="*/ 67108864 w 4"/>
                <a:gd name="T5" fmla="*/ 67108872 h 5"/>
                <a:gd name="T6" fmla="*/ 0 w 4"/>
                <a:gd name="T7" fmla="*/ 0 h 5"/>
                <a:gd name="T8" fmla="*/ 0 60000 65536"/>
                <a:gd name="T9" fmla="*/ 0 60000 65536"/>
                <a:gd name="T10" fmla="*/ 0 60000 65536"/>
                <a:gd name="T11" fmla="*/ 0 60000 65536"/>
                <a:gd name="T12" fmla="*/ 0 w 4"/>
                <a:gd name="T13" fmla="*/ 0 h 5"/>
                <a:gd name="T14" fmla="*/ 4 w 4"/>
                <a:gd name="T15" fmla="*/ 5 h 5"/>
              </a:gdLst>
              <a:ahLst/>
              <a:cxnLst>
                <a:cxn ang="T8">
                  <a:pos x="T0" y="T1"/>
                </a:cxn>
                <a:cxn ang="T9">
                  <a:pos x="T2" y="T3"/>
                </a:cxn>
                <a:cxn ang="T10">
                  <a:pos x="T4" y="T5"/>
                </a:cxn>
                <a:cxn ang="T11">
                  <a:pos x="T6" y="T7"/>
                </a:cxn>
              </a:cxnLst>
              <a:rect l="T12" t="T13" r="T14" b="T15"/>
              <a:pathLst>
                <a:path w="4" h="5">
                  <a:moveTo>
                    <a:pt x="0" y="0"/>
                  </a:moveTo>
                  <a:cubicBezTo>
                    <a:pt x="0" y="0"/>
                    <a:pt x="0" y="3"/>
                    <a:pt x="4" y="5"/>
                  </a:cubicBezTo>
                  <a:cubicBezTo>
                    <a:pt x="4" y="4"/>
                    <a:pt x="4" y="4"/>
                    <a:pt x="4" y="4"/>
                  </a:cubicBezTo>
                  <a:cubicBezTo>
                    <a:pt x="4" y="4"/>
                    <a:pt x="1" y="4"/>
                    <a:pt x="0" y="0"/>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6" name="Freeform 67"/>
            <p:cNvSpPr>
              <a:spLocks noChangeAspect="1"/>
            </p:cNvSpPr>
            <p:nvPr/>
          </p:nvSpPr>
          <p:spPr bwMode="auto">
            <a:xfrm>
              <a:off x="-749" y="204"/>
              <a:ext cx="70" cy="210"/>
            </a:xfrm>
            <a:custGeom>
              <a:avLst/>
              <a:gdLst>
                <a:gd name="T0" fmla="*/ 12 w 70"/>
                <a:gd name="T1" fmla="*/ 0 h 210"/>
                <a:gd name="T2" fmla="*/ 18 w 70"/>
                <a:gd name="T3" fmla="*/ 4 h 210"/>
                <a:gd name="T4" fmla="*/ 22 w 70"/>
                <a:gd name="T5" fmla="*/ 18 h 210"/>
                <a:gd name="T6" fmla="*/ 70 w 70"/>
                <a:gd name="T7" fmla="*/ 210 h 210"/>
                <a:gd name="T8" fmla="*/ 58 w 70"/>
                <a:gd name="T9" fmla="*/ 208 h 210"/>
                <a:gd name="T10" fmla="*/ 34 w 70"/>
                <a:gd name="T11" fmla="*/ 202 h 210"/>
                <a:gd name="T12" fmla="*/ 0 w 70"/>
                <a:gd name="T13" fmla="*/ 4 h 210"/>
                <a:gd name="T14" fmla="*/ 12 w 70"/>
                <a:gd name="T15" fmla="*/ 0 h 210"/>
                <a:gd name="T16" fmla="*/ 0 60000 65536"/>
                <a:gd name="T17" fmla="*/ 0 60000 65536"/>
                <a:gd name="T18" fmla="*/ 0 60000 65536"/>
                <a:gd name="T19" fmla="*/ 0 60000 65536"/>
                <a:gd name="T20" fmla="*/ 0 60000 65536"/>
                <a:gd name="T21" fmla="*/ 0 60000 65536"/>
                <a:gd name="T22" fmla="*/ 0 60000 65536"/>
                <a:gd name="T23" fmla="*/ 0 60000 65536"/>
                <a:gd name="T24" fmla="*/ 0 w 70"/>
                <a:gd name="T25" fmla="*/ 0 h 210"/>
                <a:gd name="T26" fmla="*/ 70 w 70"/>
                <a:gd name="T27" fmla="*/ 210 h 21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0" h="210">
                  <a:moveTo>
                    <a:pt x="12" y="0"/>
                  </a:moveTo>
                  <a:lnTo>
                    <a:pt x="18" y="4"/>
                  </a:lnTo>
                  <a:lnTo>
                    <a:pt x="22" y="18"/>
                  </a:lnTo>
                  <a:lnTo>
                    <a:pt x="70" y="210"/>
                  </a:lnTo>
                  <a:lnTo>
                    <a:pt x="58" y="208"/>
                  </a:lnTo>
                  <a:lnTo>
                    <a:pt x="34" y="202"/>
                  </a:lnTo>
                  <a:lnTo>
                    <a:pt x="0" y="4"/>
                  </a:lnTo>
                  <a:lnTo>
                    <a:pt x="12" y="0"/>
                  </a:ln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7" name="Freeform 68"/>
            <p:cNvSpPr>
              <a:spLocks noChangeAspect="1"/>
            </p:cNvSpPr>
            <p:nvPr/>
          </p:nvSpPr>
          <p:spPr bwMode="auto">
            <a:xfrm>
              <a:off x="-909" y="156"/>
              <a:ext cx="234" cy="326"/>
            </a:xfrm>
            <a:custGeom>
              <a:avLst/>
              <a:gdLst>
                <a:gd name="T0" fmla="*/ 1627390040 w 117"/>
                <a:gd name="T1" fmla="*/ 1023407488 h 163"/>
                <a:gd name="T2" fmla="*/ 1677721676 w 117"/>
                <a:gd name="T3" fmla="*/ 1610607524 h 163"/>
                <a:gd name="T4" fmla="*/ 1795162156 w 117"/>
                <a:gd name="T5" fmla="*/ 1912596276 h 163"/>
                <a:gd name="T6" fmla="*/ 1912602636 w 117"/>
                <a:gd name="T7" fmla="*/ 2030036744 h 163"/>
                <a:gd name="T8" fmla="*/ 1778384944 w 117"/>
                <a:gd name="T9" fmla="*/ 2147483646 h 163"/>
                <a:gd name="T10" fmla="*/ 1442840712 w 117"/>
                <a:gd name="T11" fmla="*/ 2147483646 h 163"/>
                <a:gd name="T12" fmla="*/ 1308623020 w 117"/>
                <a:gd name="T13" fmla="*/ 2147483646 h 163"/>
                <a:gd name="T14" fmla="*/ 1258291384 w 117"/>
                <a:gd name="T15" fmla="*/ 2147483646 h 163"/>
                <a:gd name="T16" fmla="*/ 167772180 w 117"/>
                <a:gd name="T17" fmla="*/ 2147483646 h 163"/>
                <a:gd name="T18" fmla="*/ 704643144 w 117"/>
                <a:gd name="T19" fmla="*/ 33554436 h 163"/>
                <a:gd name="T20" fmla="*/ 1291845808 w 117"/>
                <a:gd name="T21" fmla="*/ 218103408 h 163"/>
                <a:gd name="T22" fmla="*/ 1426063500 w 117"/>
                <a:gd name="T23" fmla="*/ 469760976 h 163"/>
                <a:gd name="T24" fmla="*/ 1627390040 w 117"/>
                <a:gd name="T25" fmla="*/ 1023407488 h 16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7"/>
                <a:gd name="T40" fmla="*/ 0 h 163"/>
                <a:gd name="T41" fmla="*/ 117 w 117"/>
                <a:gd name="T42" fmla="*/ 163 h 16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7" h="163">
                  <a:moveTo>
                    <a:pt x="97" y="61"/>
                  </a:moveTo>
                  <a:cubicBezTo>
                    <a:pt x="98" y="76"/>
                    <a:pt x="99" y="93"/>
                    <a:pt x="100" y="96"/>
                  </a:cubicBezTo>
                  <a:cubicBezTo>
                    <a:pt x="106" y="105"/>
                    <a:pt x="106" y="111"/>
                    <a:pt x="107" y="114"/>
                  </a:cubicBezTo>
                  <a:cubicBezTo>
                    <a:pt x="108" y="119"/>
                    <a:pt x="111" y="111"/>
                    <a:pt x="114" y="121"/>
                  </a:cubicBezTo>
                  <a:cubicBezTo>
                    <a:pt x="117" y="128"/>
                    <a:pt x="106" y="142"/>
                    <a:pt x="106" y="142"/>
                  </a:cubicBezTo>
                  <a:cubicBezTo>
                    <a:pt x="86" y="150"/>
                    <a:pt x="86" y="150"/>
                    <a:pt x="86" y="150"/>
                  </a:cubicBezTo>
                  <a:cubicBezTo>
                    <a:pt x="78" y="156"/>
                    <a:pt x="78" y="156"/>
                    <a:pt x="78" y="156"/>
                  </a:cubicBezTo>
                  <a:cubicBezTo>
                    <a:pt x="75" y="162"/>
                    <a:pt x="75" y="162"/>
                    <a:pt x="75" y="162"/>
                  </a:cubicBezTo>
                  <a:cubicBezTo>
                    <a:pt x="71" y="162"/>
                    <a:pt x="15" y="163"/>
                    <a:pt x="10" y="152"/>
                  </a:cubicBezTo>
                  <a:cubicBezTo>
                    <a:pt x="0" y="90"/>
                    <a:pt x="3" y="15"/>
                    <a:pt x="42" y="2"/>
                  </a:cubicBezTo>
                  <a:cubicBezTo>
                    <a:pt x="43" y="0"/>
                    <a:pt x="77" y="13"/>
                    <a:pt x="77" y="13"/>
                  </a:cubicBezTo>
                  <a:cubicBezTo>
                    <a:pt x="85" y="28"/>
                    <a:pt x="85" y="28"/>
                    <a:pt x="85" y="28"/>
                  </a:cubicBezTo>
                  <a:cubicBezTo>
                    <a:pt x="85" y="28"/>
                    <a:pt x="95" y="30"/>
                    <a:pt x="97" y="61"/>
                  </a:cubicBezTo>
                  <a:close/>
                </a:path>
              </a:pathLst>
            </a:custGeom>
            <a:solidFill>
              <a:srgbClr val="EEE8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8" name="Freeform 69"/>
            <p:cNvSpPr>
              <a:spLocks noChangeAspect="1"/>
            </p:cNvSpPr>
            <p:nvPr/>
          </p:nvSpPr>
          <p:spPr bwMode="auto">
            <a:xfrm>
              <a:off x="-827" y="158"/>
              <a:ext cx="92" cy="60"/>
            </a:xfrm>
            <a:custGeom>
              <a:avLst/>
              <a:gdLst>
                <a:gd name="T0" fmla="*/ 0 w 46"/>
                <a:gd name="T1" fmla="*/ 100663304 h 30"/>
                <a:gd name="T2" fmla="*/ 385875968 w 46"/>
                <a:gd name="T3" fmla="*/ 352321576 h 30"/>
                <a:gd name="T4" fmla="*/ 771751936 w 46"/>
                <a:gd name="T5" fmla="*/ 503316480 h 30"/>
                <a:gd name="T6" fmla="*/ 704643096 w 46"/>
                <a:gd name="T7" fmla="*/ 184549392 h 30"/>
                <a:gd name="T8" fmla="*/ 83886084 w 46"/>
                <a:gd name="T9" fmla="*/ 0 h 30"/>
                <a:gd name="T10" fmla="*/ 0 w 46"/>
                <a:gd name="T11" fmla="*/ 100663304 h 30"/>
                <a:gd name="T12" fmla="*/ 0 60000 65536"/>
                <a:gd name="T13" fmla="*/ 0 60000 65536"/>
                <a:gd name="T14" fmla="*/ 0 60000 65536"/>
                <a:gd name="T15" fmla="*/ 0 60000 65536"/>
                <a:gd name="T16" fmla="*/ 0 60000 65536"/>
                <a:gd name="T17" fmla="*/ 0 60000 65536"/>
                <a:gd name="T18" fmla="*/ 0 w 46"/>
                <a:gd name="T19" fmla="*/ 0 h 30"/>
                <a:gd name="T20" fmla="*/ 46 w 46"/>
                <a:gd name="T21" fmla="*/ 30 h 30"/>
              </a:gdLst>
              <a:ahLst/>
              <a:cxnLst>
                <a:cxn ang="T12">
                  <a:pos x="T0" y="T1"/>
                </a:cxn>
                <a:cxn ang="T13">
                  <a:pos x="T2" y="T3"/>
                </a:cxn>
                <a:cxn ang="T14">
                  <a:pos x="T4" y="T5"/>
                </a:cxn>
                <a:cxn ang="T15">
                  <a:pos x="T6" y="T7"/>
                </a:cxn>
                <a:cxn ang="T16">
                  <a:pos x="T8" y="T9"/>
                </a:cxn>
                <a:cxn ang="T17">
                  <a:pos x="T10" y="T11"/>
                </a:cxn>
              </a:cxnLst>
              <a:rect l="T18" t="T19" r="T20" b="T21"/>
              <a:pathLst>
                <a:path w="46" h="30">
                  <a:moveTo>
                    <a:pt x="0" y="6"/>
                  </a:moveTo>
                  <a:cubicBezTo>
                    <a:pt x="0" y="6"/>
                    <a:pt x="4" y="13"/>
                    <a:pt x="23" y="21"/>
                  </a:cubicBezTo>
                  <a:cubicBezTo>
                    <a:pt x="34" y="26"/>
                    <a:pt x="46" y="30"/>
                    <a:pt x="46" y="30"/>
                  </a:cubicBezTo>
                  <a:cubicBezTo>
                    <a:pt x="46" y="30"/>
                    <a:pt x="42" y="14"/>
                    <a:pt x="42" y="11"/>
                  </a:cubicBezTo>
                  <a:cubicBezTo>
                    <a:pt x="35" y="9"/>
                    <a:pt x="9" y="3"/>
                    <a:pt x="5" y="0"/>
                  </a:cubicBezTo>
                  <a:cubicBezTo>
                    <a:pt x="4" y="0"/>
                    <a:pt x="0" y="6"/>
                    <a:pt x="0" y="6"/>
                  </a:cubicBezTo>
                  <a:close/>
                </a:path>
              </a:pathLst>
            </a:custGeom>
            <a:solidFill>
              <a:srgbClr val="DAC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69" name="Freeform 70"/>
            <p:cNvSpPr>
              <a:spLocks noChangeAspect="1"/>
            </p:cNvSpPr>
            <p:nvPr/>
          </p:nvSpPr>
          <p:spPr bwMode="auto">
            <a:xfrm>
              <a:off x="-757" y="230"/>
              <a:ext cx="48" cy="126"/>
            </a:xfrm>
            <a:custGeom>
              <a:avLst/>
              <a:gdLst>
                <a:gd name="T0" fmla="*/ 0 w 24"/>
                <a:gd name="T1" fmla="*/ 0 h 63"/>
                <a:gd name="T2" fmla="*/ 134217748 w 24"/>
                <a:gd name="T3" fmla="*/ 318767156 h 63"/>
                <a:gd name="T4" fmla="*/ 301989920 w 24"/>
                <a:gd name="T5" fmla="*/ 570425460 h 63"/>
                <a:gd name="T6" fmla="*/ 268435500 w 24"/>
                <a:gd name="T7" fmla="*/ 654311520 h 63"/>
                <a:gd name="T8" fmla="*/ 318767132 w 24"/>
                <a:gd name="T9" fmla="*/ 939524124 h 63"/>
                <a:gd name="T10" fmla="*/ 402653184 w 24"/>
                <a:gd name="T11" fmla="*/ 1056964608 h 63"/>
                <a:gd name="T12" fmla="*/ 369098764 w 24"/>
                <a:gd name="T13" fmla="*/ 822083640 h 63"/>
                <a:gd name="T14" fmla="*/ 318767132 w 24"/>
                <a:gd name="T15" fmla="*/ 603979884 h 63"/>
                <a:gd name="T16" fmla="*/ 100663296 w 24"/>
                <a:gd name="T17" fmla="*/ 234881032 h 63"/>
                <a:gd name="T18" fmla="*/ 0 w 24"/>
                <a:gd name="T19" fmla="*/ 0 h 6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4"/>
                <a:gd name="T31" fmla="*/ 0 h 63"/>
                <a:gd name="T32" fmla="*/ 24 w 24"/>
                <a:gd name="T33" fmla="*/ 63 h 6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4" h="63">
                  <a:moveTo>
                    <a:pt x="0" y="0"/>
                  </a:moveTo>
                  <a:cubicBezTo>
                    <a:pt x="0" y="0"/>
                    <a:pt x="0" y="10"/>
                    <a:pt x="8" y="19"/>
                  </a:cubicBezTo>
                  <a:cubicBezTo>
                    <a:pt x="17" y="28"/>
                    <a:pt x="18" y="34"/>
                    <a:pt x="18" y="34"/>
                  </a:cubicBezTo>
                  <a:cubicBezTo>
                    <a:pt x="18" y="34"/>
                    <a:pt x="11" y="35"/>
                    <a:pt x="16" y="39"/>
                  </a:cubicBezTo>
                  <a:cubicBezTo>
                    <a:pt x="21" y="42"/>
                    <a:pt x="22" y="43"/>
                    <a:pt x="19" y="56"/>
                  </a:cubicBezTo>
                  <a:cubicBezTo>
                    <a:pt x="23" y="61"/>
                    <a:pt x="24" y="63"/>
                    <a:pt x="24" y="63"/>
                  </a:cubicBezTo>
                  <a:cubicBezTo>
                    <a:pt x="24" y="63"/>
                    <a:pt x="21" y="56"/>
                    <a:pt x="22" y="49"/>
                  </a:cubicBezTo>
                  <a:cubicBezTo>
                    <a:pt x="23" y="43"/>
                    <a:pt x="17" y="37"/>
                    <a:pt x="19" y="36"/>
                  </a:cubicBezTo>
                  <a:cubicBezTo>
                    <a:pt x="21" y="34"/>
                    <a:pt x="21" y="29"/>
                    <a:pt x="6" y="14"/>
                  </a:cubicBezTo>
                  <a:cubicBezTo>
                    <a:pt x="0" y="6"/>
                    <a:pt x="0" y="0"/>
                    <a:pt x="0" y="0"/>
                  </a:cubicBezTo>
                  <a:close/>
                </a:path>
              </a:pathLst>
            </a:custGeom>
            <a:solidFill>
              <a:srgbClr val="C8BD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0" name="Freeform 71"/>
            <p:cNvSpPr>
              <a:spLocks noChangeAspect="1"/>
            </p:cNvSpPr>
            <p:nvPr/>
          </p:nvSpPr>
          <p:spPr bwMode="auto">
            <a:xfrm>
              <a:off x="-801" y="224"/>
              <a:ext cx="108" cy="164"/>
            </a:xfrm>
            <a:custGeom>
              <a:avLst/>
              <a:gdLst>
                <a:gd name="T0" fmla="*/ 117440512 w 54"/>
                <a:gd name="T1" fmla="*/ 0 h 82"/>
                <a:gd name="T2" fmla="*/ 301989932 w 54"/>
                <a:gd name="T3" fmla="*/ 637534228 h 82"/>
                <a:gd name="T4" fmla="*/ 838860820 w 54"/>
                <a:gd name="T5" fmla="*/ 1174405196 h 82"/>
                <a:gd name="T6" fmla="*/ 889192452 w 54"/>
                <a:gd name="T7" fmla="*/ 1375731712 h 82"/>
                <a:gd name="T8" fmla="*/ 503315952 w 54"/>
                <a:gd name="T9" fmla="*/ 855635904 h 82"/>
                <a:gd name="T10" fmla="*/ 117440512 w 54"/>
                <a:gd name="T11" fmla="*/ 0 h 82"/>
                <a:gd name="T12" fmla="*/ 0 60000 65536"/>
                <a:gd name="T13" fmla="*/ 0 60000 65536"/>
                <a:gd name="T14" fmla="*/ 0 60000 65536"/>
                <a:gd name="T15" fmla="*/ 0 60000 65536"/>
                <a:gd name="T16" fmla="*/ 0 60000 65536"/>
                <a:gd name="T17" fmla="*/ 0 60000 65536"/>
                <a:gd name="T18" fmla="*/ 0 w 54"/>
                <a:gd name="T19" fmla="*/ 0 h 82"/>
                <a:gd name="T20" fmla="*/ 54 w 54"/>
                <a:gd name="T21" fmla="*/ 82 h 82"/>
              </a:gdLst>
              <a:ahLst/>
              <a:cxnLst>
                <a:cxn ang="T12">
                  <a:pos x="T0" y="T1"/>
                </a:cxn>
                <a:cxn ang="T13">
                  <a:pos x="T2" y="T3"/>
                </a:cxn>
                <a:cxn ang="T14">
                  <a:pos x="T4" y="T5"/>
                </a:cxn>
                <a:cxn ang="T15">
                  <a:pos x="T6" y="T7"/>
                </a:cxn>
                <a:cxn ang="T16">
                  <a:pos x="T8" y="T9"/>
                </a:cxn>
                <a:cxn ang="T17">
                  <a:pos x="T10" y="T11"/>
                </a:cxn>
              </a:cxnLst>
              <a:rect l="T18" t="T19" r="T20" b="T21"/>
              <a:pathLst>
                <a:path w="54" h="82">
                  <a:moveTo>
                    <a:pt x="7" y="0"/>
                  </a:moveTo>
                  <a:cubicBezTo>
                    <a:pt x="7" y="0"/>
                    <a:pt x="0" y="18"/>
                    <a:pt x="18" y="38"/>
                  </a:cubicBezTo>
                  <a:cubicBezTo>
                    <a:pt x="31" y="53"/>
                    <a:pt x="43" y="59"/>
                    <a:pt x="50" y="70"/>
                  </a:cubicBezTo>
                  <a:cubicBezTo>
                    <a:pt x="54" y="78"/>
                    <a:pt x="53" y="82"/>
                    <a:pt x="53" y="82"/>
                  </a:cubicBezTo>
                  <a:cubicBezTo>
                    <a:pt x="53" y="82"/>
                    <a:pt x="50" y="65"/>
                    <a:pt x="30" y="51"/>
                  </a:cubicBezTo>
                  <a:cubicBezTo>
                    <a:pt x="10" y="38"/>
                    <a:pt x="0" y="17"/>
                    <a:pt x="7" y="0"/>
                  </a:cubicBezTo>
                  <a:close/>
                </a:path>
              </a:pathLst>
            </a:custGeom>
            <a:solidFill>
              <a:srgbClr val="C8BD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1" name="Freeform 72"/>
            <p:cNvSpPr>
              <a:spLocks noChangeAspect="1"/>
            </p:cNvSpPr>
            <p:nvPr/>
          </p:nvSpPr>
          <p:spPr bwMode="auto">
            <a:xfrm>
              <a:off x="-753" y="348"/>
              <a:ext cx="50" cy="50"/>
            </a:xfrm>
            <a:custGeom>
              <a:avLst/>
              <a:gdLst>
                <a:gd name="T0" fmla="*/ 301989924 w 25"/>
                <a:gd name="T1" fmla="*/ 0 h 25"/>
                <a:gd name="T2" fmla="*/ 167772172 w 25"/>
                <a:gd name="T3" fmla="*/ 218103804 h 25"/>
                <a:gd name="T4" fmla="*/ 50331648 w 25"/>
                <a:gd name="T5" fmla="*/ 419430400 h 25"/>
                <a:gd name="T6" fmla="*/ 234880888 w 25"/>
                <a:gd name="T7" fmla="*/ 318767136 h 25"/>
                <a:gd name="T8" fmla="*/ 385875980 w 25"/>
                <a:gd name="T9" fmla="*/ 134217752 h 25"/>
                <a:gd name="T10" fmla="*/ 301989924 w 25"/>
                <a:gd name="T11" fmla="*/ 0 h 25"/>
                <a:gd name="T12" fmla="*/ 0 60000 65536"/>
                <a:gd name="T13" fmla="*/ 0 60000 65536"/>
                <a:gd name="T14" fmla="*/ 0 60000 65536"/>
                <a:gd name="T15" fmla="*/ 0 60000 65536"/>
                <a:gd name="T16" fmla="*/ 0 60000 65536"/>
                <a:gd name="T17" fmla="*/ 0 60000 65536"/>
                <a:gd name="T18" fmla="*/ 0 w 25"/>
                <a:gd name="T19" fmla="*/ 0 h 25"/>
                <a:gd name="T20" fmla="*/ 25 w 25"/>
                <a:gd name="T21" fmla="*/ 25 h 25"/>
              </a:gdLst>
              <a:ahLst/>
              <a:cxnLst>
                <a:cxn ang="T12">
                  <a:pos x="T0" y="T1"/>
                </a:cxn>
                <a:cxn ang="T13">
                  <a:pos x="T2" y="T3"/>
                </a:cxn>
                <a:cxn ang="T14">
                  <a:pos x="T4" y="T5"/>
                </a:cxn>
                <a:cxn ang="T15">
                  <a:pos x="T6" y="T7"/>
                </a:cxn>
                <a:cxn ang="T16">
                  <a:pos x="T8" y="T9"/>
                </a:cxn>
                <a:cxn ang="T17">
                  <a:pos x="T10" y="T11"/>
                </a:cxn>
              </a:cxnLst>
              <a:rect l="T18" t="T19" r="T20" b="T21"/>
              <a:pathLst>
                <a:path w="25" h="25">
                  <a:moveTo>
                    <a:pt x="18" y="0"/>
                  </a:moveTo>
                  <a:cubicBezTo>
                    <a:pt x="18" y="0"/>
                    <a:pt x="20" y="8"/>
                    <a:pt x="10" y="13"/>
                  </a:cubicBezTo>
                  <a:cubicBezTo>
                    <a:pt x="0" y="19"/>
                    <a:pt x="3" y="25"/>
                    <a:pt x="3" y="25"/>
                  </a:cubicBezTo>
                  <a:cubicBezTo>
                    <a:pt x="3" y="25"/>
                    <a:pt x="6" y="21"/>
                    <a:pt x="14" y="19"/>
                  </a:cubicBezTo>
                  <a:cubicBezTo>
                    <a:pt x="21" y="16"/>
                    <a:pt x="25" y="12"/>
                    <a:pt x="23" y="8"/>
                  </a:cubicBezTo>
                  <a:cubicBezTo>
                    <a:pt x="21" y="3"/>
                    <a:pt x="18" y="0"/>
                    <a:pt x="18" y="0"/>
                  </a:cubicBezTo>
                  <a:close/>
                </a:path>
              </a:pathLst>
            </a:custGeom>
            <a:solidFill>
              <a:srgbClr val="DACFD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2" name="Freeform 73"/>
            <p:cNvSpPr>
              <a:spLocks noChangeAspect="1"/>
            </p:cNvSpPr>
            <p:nvPr/>
          </p:nvSpPr>
          <p:spPr bwMode="auto">
            <a:xfrm>
              <a:off x="-761" y="374"/>
              <a:ext cx="70" cy="60"/>
            </a:xfrm>
            <a:custGeom>
              <a:avLst/>
              <a:gdLst>
                <a:gd name="T0" fmla="*/ 587202560 w 35"/>
                <a:gd name="T1" fmla="*/ 117440516 h 30"/>
                <a:gd name="T2" fmla="*/ 100663156 w 35"/>
                <a:gd name="T3" fmla="*/ 318767152 h 30"/>
                <a:gd name="T4" fmla="*/ 117440300 w 35"/>
                <a:gd name="T5" fmla="*/ 503316480 h 30"/>
                <a:gd name="T6" fmla="*/ 301989884 w 35"/>
                <a:gd name="T7" fmla="*/ 201326604 h 30"/>
                <a:gd name="T8" fmla="*/ 587202560 w 35"/>
                <a:gd name="T9" fmla="*/ 117440516 h 30"/>
                <a:gd name="T10" fmla="*/ 0 60000 65536"/>
                <a:gd name="T11" fmla="*/ 0 60000 65536"/>
                <a:gd name="T12" fmla="*/ 0 60000 65536"/>
                <a:gd name="T13" fmla="*/ 0 60000 65536"/>
                <a:gd name="T14" fmla="*/ 0 60000 65536"/>
                <a:gd name="T15" fmla="*/ 0 w 35"/>
                <a:gd name="T16" fmla="*/ 0 h 30"/>
                <a:gd name="T17" fmla="*/ 35 w 35"/>
                <a:gd name="T18" fmla="*/ 30 h 30"/>
              </a:gdLst>
              <a:ahLst/>
              <a:cxnLst>
                <a:cxn ang="T10">
                  <a:pos x="T0" y="T1"/>
                </a:cxn>
                <a:cxn ang="T11">
                  <a:pos x="T2" y="T3"/>
                </a:cxn>
                <a:cxn ang="T12">
                  <a:pos x="T4" y="T5"/>
                </a:cxn>
                <a:cxn ang="T13">
                  <a:pos x="T6" y="T7"/>
                </a:cxn>
                <a:cxn ang="T14">
                  <a:pos x="T8" y="T9"/>
                </a:cxn>
              </a:cxnLst>
              <a:rect l="T15" t="T16" r="T17" b="T18"/>
              <a:pathLst>
                <a:path w="35" h="30">
                  <a:moveTo>
                    <a:pt x="35" y="7"/>
                  </a:moveTo>
                  <a:cubicBezTo>
                    <a:pt x="35" y="7"/>
                    <a:pt x="27" y="0"/>
                    <a:pt x="6" y="19"/>
                  </a:cubicBezTo>
                  <a:cubicBezTo>
                    <a:pt x="0" y="25"/>
                    <a:pt x="7" y="30"/>
                    <a:pt x="7" y="30"/>
                  </a:cubicBezTo>
                  <a:cubicBezTo>
                    <a:pt x="7" y="30"/>
                    <a:pt x="12" y="17"/>
                    <a:pt x="18" y="12"/>
                  </a:cubicBezTo>
                  <a:cubicBezTo>
                    <a:pt x="25" y="4"/>
                    <a:pt x="35" y="7"/>
                    <a:pt x="35" y="7"/>
                  </a:cubicBezTo>
                  <a:close/>
                </a:path>
              </a:pathLst>
            </a:custGeom>
            <a:solidFill>
              <a:srgbClr val="C8BD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3" name="Freeform 74"/>
            <p:cNvSpPr>
              <a:spLocks noChangeAspect="1"/>
            </p:cNvSpPr>
            <p:nvPr/>
          </p:nvSpPr>
          <p:spPr bwMode="auto">
            <a:xfrm>
              <a:off x="-745" y="396"/>
              <a:ext cx="44" cy="66"/>
            </a:xfrm>
            <a:custGeom>
              <a:avLst/>
              <a:gdLst>
                <a:gd name="T0" fmla="*/ 0 w 22"/>
                <a:gd name="T1" fmla="*/ 553648128 h 33"/>
                <a:gd name="T2" fmla="*/ 100663292 w 22"/>
                <a:gd name="T3" fmla="*/ 318766316 h 33"/>
                <a:gd name="T4" fmla="*/ 251657832 w 22"/>
                <a:gd name="T5" fmla="*/ 0 h 33"/>
                <a:gd name="T6" fmla="*/ 201326460 w 22"/>
                <a:gd name="T7" fmla="*/ 234880468 h 33"/>
                <a:gd name="T8" fmla="*/ 369098752 w 22"/>
                <a:gd name="T9" fmla="*/ 67108864 h 33"/>
                <a:gd name="T10" fmla="*/ 184549376 w 22"/>
                <a:gd name="T11" fmla="*/ 385874892 h 33"/>
                <a:gd name="T12" fmla="*/ 0 w 22"/>
                <a:gd name="T13" fmla="*/ 553648128 h 33"/>
                <a:gd name="T14" fmla="*/ 0 60000 65536"/>
                <a:gd name="T15" fmla="*/ 0 60000 65536"/>
                <a:gd name="T16" fmla="*/ 0 60000 65536"/>
                <a:gd name="T17" fmla="*/ 0 60000 65536"/>
                <a:gd name="T18" fmla="*/ 0 60000 65536"/>
                <a:gd name="T19" fmla="*/ 0 60000 65536"/>
                <a:gd name="T20" fmla="*/ 0 60000 65536"/>
                <a:gd name="T21" fmla="*/ 0 w 22"/>
                <a:gd name="T22" fmla="*/ 0 h 33"/>
                <a:gd name="T23" fmla="*/ 22 w 22"/>
                <a:gd name="T24" fmla="*/ 33 h 3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 h="33">
                  <a:moveTo>
                    <a:pt x="0" y="33"/>
                  </a:moveTo>
                  <a:cubicBezTo>
                    <a:pt x="0" y="33"/>
                    <a:pt x="3" y="30"/>
                    <a:pt x="6" y="19"/>
                  </a:cubicBezTo>
                  <a:cubicBezTo>
                    <a:pt x="8" y="9"/>
                    <a:pt x="15" y="0"/>
                    <a:pt x="15" y="0"/>
                  </a:cubicBezTo>
                  <a:cubicBezTo>
                    <a:pt x="15" y="0"/>
                    <a:pt x="11" y="9"/>
                    <a:pt x="12" y="14"/>
                  </a:cubicBezTo>
                  <a:cubicBezTo>
                    <a:pt x="13" y="17"/>
                    <a:pt x="15" y="11"/>
                    <a:pt x="22" y="4"/>
                  </a:cubicBezTo>
                  <a:cubicBezTo>
                    <a:pt x="19" y="12"/>
                    <a:pt x="17" y="14"/>
                    <a:pt x="11" y="23"/>
                  </a:cubicBezTo>
                  <a:cubicBezTo>
                    <a:pt x="5" y="31"/>
                    <a:pt x="0" y="33"/>
                    <a:pt x="0" y="33"/>
                  </a:cubicBezTo>
                  <a:close/>
                </a:path>
              </a:pathLst>
            </a:custGeom>
            <a:solidFill>
              <a:srgbClr val="B19C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4" name="Freeform 75"/>
            <p:cNvSpPr>
              <a:spLocks noChangeAspect="1"/>
            </p:cNvSpPr>
            <p:nvPr/>
          </p:nvSpPr>
          <p:spPr bwMode="auto">
            <a:xfrm>
              <a:off x="-817" y="272"/>
              <a:ext cx="64" cy="174"/>
            </a:xfrm>
            <a:custGeom>
              <a:avLst/>
              <a:gdLst>
                <a:gd name="T0" fmla="*/ 16777216 w 32"/>
                <a:gd name="T1" fmla="*/ 0 h 87"/>
                <a:gd name="T2" fmla="*/ 251657672 w 32"/>
                <a:gd name="T3" fmla="*/ 1040184724 h 87"/>
                <a:gd name="T4" fmla="*/ 536870912 w 32"/>
                <a:gd name="T5" fmla="*/ 1375731740 h 87"/>
                <a:gd name="T6" fmla="*/ 520092296 w 32"/>
                <a:gd name="T7" fmla="*/ 1442840580 h 87"/>
                <a:gd name="T8" fmla="*/ 150994808 w 32"/>
                <a:gd name="T9" fmla="*/ 822081504 h 87"/>
                <a:gd name="T10" fmla="*/ 16777216 w 32"/>
                <a:gd name="T11" fmla="*/ 0 h 87"/>
                <a:gd name="T12" fmla="*/ 0 60000 65536"/>
                <a:gd name="T13" fmla="*/ 0 60000 65536"/>
                <a:gd name="T14" fmla="*/ 0 60000 65536"/>
                <a:gd name="T15" fmla="*/ 0 60000 65536"/>
                <a:gd name="T16" fmla="*/ 0 60000 65536"/>
                <a:gd name="T17" fmla="*/ 0 60000 65536"/>
                <a:gd name="T18" fmla="*/ 0 w 32"/>
                <a:gd name="T19" fmla="*/ 0 h 87"/>
                <a:gd name="T20" fmla="*/ 32 w 32"/>
                <a:gd name="T21" fmla="*/ 87 h 87"/>
              </a:gdLst>
              <a:ahLst/>
              <a:cxnLst>
                <a:cxn ang="T12">
                  <a:pos x="T0" y="T1"/>
                </a:cxn>
                <a:cxn ang="T13">
                  <a:pos x="T2" y="T3"/>
                </a:cxn>
                <a:cxn ang="T14">
                  <a:pos x="T4" y="T5"/>
                </a:cxn>
                <a:cxn ang="T15">
                  <a:pos x="T6" y="T7"/>
                </a:cxn>
                <a:cxn ang="T16">
                  <a:pos x="T8" y="T9"/>
                </a:cxn>
                <a:cxn ang="T17">
                  <a:pos x="T10" y="T11"/>
                </a:cxn>
              </a:cxnLst>
              <a:rect l="T18" t="T19" r="T20" b="T21"/>
              <a:pathLst>
                <a:path w="32" h="87">
                  <a:moveTo>
                    <a:pt x="1" y="0"/>
                  </a:moveTo>
                  <a:cubicBezTo>
                    <a:pt x="1" y="0"/>
                    <a:pt x="2" y="30"/>
                    <a:pt x="15" y="62"/>
                  </a:cubicBezTo>
                  <a:cubicBezTo>
                    <a:pt x="21" y="81"/>
                    <a:pt x="29" y="82"/>
                    <a:pt x="32" y="82"/>
                  </a:cubicBezTo>
                  <a:cubicBezTo>
                    <a:pt x="31" y="84"/>
                    <a:pt x="31" y="86"/>
                    <a:pt x="31" y="86"/>
                  </a:cubicBezTo>
                  <a:cubicBezTo>
                    <a:pt x="31" y="86"/>
                    <a:pt x="20" y="87"/>
                    <a:pt x="9" y="49"/>
                  </a:cubicBezTo>
                  <a:cubicBezTo>
                    <a:pt x="0" y="20"/>
                    <a:pt x="1" y="0"/>
                    <a:pt x="1" y="0"/>
                  </a:cubicBezTo>
                  <a:close/>
                </a:path>
              </a:pathLst>
            </a:custGeom>
            <a:solidFill>
              <a:srgbClr val="B19CA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5" name="Freeform 76"/>
            <p:cNvSpPr>
              <a:spLocks noChangeAspect="1"/>
            </p:cNvSpPr>
            <p:nvPr/>
          </p:nvSpPr>
          <p:spPr bwMode="auto">
            <a:xfrm>
              <a:off x="-735" y="394"/>
              <a:ext cx="262" cy="60"/>
            </a:xfrm>
            <a:custGeom>
              <a:avLst/>
              <a:gdLst>
                <a:gd name="T0" fmla="*/ 318766316 w 131"/>
                <a:gd name="T1" fmla="*/ 50331652 h 30"/>
                <a:gd name="T2" fmla="*/ 788526480 w 131"/>
                <a:gd name="T3" fmla="*/ 167772180 h 30"/>
                <a:gd name="T4" fmla="*/ 1258286004 w 131"/>
                <a:gd name="T5" fmla="*/ 201326604 h 30"/>
                <a:gd name="T6" fmla="*/ 1543497520 w 131"/>
                <a:gd name="T7" fmla="*/ 50331652 h 30"/>
                <a:gd name="T8" fmla="*/ 1728045788 w 131"/>
                <a:gd name="T9" fmla="*/ 0 h 30"/>
                <a:gd name="T10" fmla="*/ 1862263452 w 131"/>
                <a:gd name="T11" fmla="*/ 0 h 30"/>
                <a:gd name="T12" fmla="*/ 1946149492 w 131"/>
                <a:gd name="T13" fmla="*/ 33554440 h 30"/>
                <a:gd name="T14" fmla="*/ 2030035536 w 131"/>
                <a:gd name="T15" fmla="*/ 83886092 h 30"/>
                <a:gd name="T16" fmla="*/ 2147483646 w 131"/>
                <a:gd name="T17" fmla="*/ 100663304 h 30"/>
                <a:gd name="T18" fmla="*/ 2147483646 w 131"/>
                <a:gd name="T19" fmla="*/ 134217756 h 30"/>
                <a:gd name="T20" fmla="*/ 2130698784 w 131"/>
                <a:gd name="T21" fmla="*/ 184549392 h 30"/>
                <a:gd name="T22" fmla="*/ 1962926700 w 131"/>
                <a:gd name="T23" fmla="*/ 201326604 h 30"/>
                <a:gd name="T24" fmla="*/ 1811931828 w 131"/>
                <a:gd name="T25" fmla="*/ 251658240 h 30"/>
                <a:gd name="T26" fmla="*/ 1711268580 w 131"/>
                <a:gd name="T27" fmla="*/ 251658240 h 30"/>
                <a:gd name="T28" fmla="*/ 1627383560 w 131"/>
                <a:gd name="T29" fmla="*/ 285212728 h 30"/>
                <a:gd name="T30" fmla="*/ 1493165896 w 131"/>
                <a:gd name="T31" fmla="*/ 402653208 h 30"/>
                <a:gd name="T32" fmla="*/ 1308617632 w 131"/>
                <a:gd name="T33" fmla="*/ 486539268 h 30"/>
                <a:gd name="T34" fmla="*/ 872412008 w 131"/>
                <a:gd name="T35" fmla="*/ 469762056 h 30"/>
                <a:gd name="T36" fmla="*/ 0 w 131"/>
                <a:gd name="T37" fmla="*/ 503316480 h 30"/>
                <a:gd name="T38" fmla="*/ 201326180 w 131"/>
                <a:gd name="T39" fmla="*/ 218103816 h 30"/>
                <a:gd name="T40" fmla="*/ 318766316 w 131"/>
                <a:gd name="T41" fmla="*/ 50331652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31"/>
                <a:gd name="T64" fmla="*/ 0 h 30"/>
                <a:gd name="T65" fmla="*/ 131 w 131"/>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31" h="30">
                  <a:moveTo>
                    <a:pt x="19" y="3"/>
                  </a:moveTo>
                  <a:cubicBezTo>
                    <a:pt x="19" y="3"/>
                    <a:pt x="30" y="9"/>
                    <a:pt x="47" y="10"/>
                  </a:cubicBezTo>
                  <a:cubicBezTo>
                    <a:pt x="63" y="12"/>
                    <a:pt x="70" y="14"/>
                    <a:pt x="75" y="12"/>
                  </a:cubicBezTo>
                  <a:cubicBezTo>
                    <a:pt x="80" y="11"/>
                    <a:pt x="86" y="6"/>
                    <a:pt x="92" y="3"/>
                  </a:cubicBezTo>
                  <a:cubicBezTo>
                    <a:pt x="97" y="0"/>
                    <a:pt x="97" y="0"/>
                    <a:pt x="103" y="0"/>
                  </a:cubicBezTo>
                  <a:cubicBezTo>
                    <a:pt x="108" y="1"/>
                    <a:pt x="111" y="0"/>
                    <a:pt x="111" y="0"/>
                  </a:cubicBezTo>
                  <a:cubicBezTo>
                    <a:pt x="111" y="0"/>
                    <a:pt x="113" y="0"/>
                    <a:pt x="116" y="2"/>
                  </a:cubicBezTo>
                  <a:cubicBezTo>
                    <a:pt x="119" y="3"/>
                    <a:pt x="120" y="4"/>
                    <a:pt x="121" y="5"/>
                  </a:cubicBezTo>
                  <a:cubicBezTo>
                    <a:pt x="122" y="5"/>
                    <a:pt x="129" y="6"/>
                    <a:pt x="129" y="6"/>
                  </a:cubicBezTo>
                  <a:cubicBezTo>
                    <a:pt x="129" y="6"/>
                    <a:pt x="131" y="7"/>
                    <a:pt x="131" y="8"/>
                  </a:cubicBezTo>
                  <a:cubicBezTo>
                    <a:pt x="131" y="10"/>
                    <a:pt x="129" y="11"/>
                    <a:pt x="127" y="11"/>
                  </a:cubicBezTo>
                  <a:cubicBezTo>
                    <a:pt x="126" y="12"/>
                    <a:pt x="125" y="13"/>
                    <a:pt x="117" y="12"/>
                  </a:cubicBezTo>
                  <a:cubicBezTo>
                    <a:pt x="117" y="13"/>
                    <a:pt x="116" y="15"/>
                    <a:pt x="108" y="15"/>
                  </a:cubicBezTo>
                  <a:cubicBezTo>
                    <a:pt x="106" y="16"/>
                    <a:pt x="102" y="15"/>
                    <a:pt x="102" y="15"/>
                  </a:cubicBezTo>
                  <a:cubicBezTo>
                    <a:pt x="102" y="15"/>
                    <a:pt x="99" y="16"/>
                    <a:pt x="97" y="17"/>
                  </a:cubicBezTo>
                  <a:cubicBezTo>
                    <a:pt x="96" y="19"/>
                    <a:pt x="93" y="21"/>
                    <a:pt x="89" y="24"/>
                  </a:cubicBezTo>
                  <a:cubicBezTo>
                    <a:pt x="85" y="28"/>
                    <a:pt x="83" y="29"/>
                    <a:pt x="78" y="29"/>
                  </a:cubicBezTo>
                  <a:cubicBezTo>
                    <a:pt x="72" y="29"/>
                    <a:pt x="68" y="28"/>
                    <a:pt x="52" y="28"/>
                  </a:cubicBezTo>
                  <a:cubicBezTo>
                    <a:pt x="35" y="29"/>
                    <a:pt x="0" y="30"/>
                    <a:pt x="0" y="30"/>
                  </a:cubicBezTo>
                  <a:cubicBezTo>
                    <a:pt x="0" y="30"/>
                    <a:pt x="8" y="20"/>
                    <a:pt x="12" y="13"/>
                  </a:cubicBezTo>
                  <a:cubicBezTo>
                    <a:pt x="15" y="6"/>
                    <a:pt x="19" y="3"/>
                    <a:pt x="19" y="3"/>
                  </a:cubicBez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6" name="Freeform 77"/>
            <p:cNvSpPr>
              <a:spLocks noChangeAspect="1"/>
            </p:cNvSpPr>
            <p:nvPr/>
          </p:nvSpPr>
          <p:spPr bwMode="auto">
            <a:xfrm>
              <a:off x="-541" y="396"/>
              <a:ext cx="48" cy="6"/>
            </a:xfrm>
            <a:custGeom>
              <a:avLst/>
              <a:gdLst>
                <a:gd name="T0" fmla="*/ 0 w 24"/>
                <a:gd name="T1" fmla="*/ 16777220 h 3"/>
                <a:gd name="T2" fmla="*/ 100663296 w 24"/>
                <a:gd name="T3" fmla="*/ 16777220 h 3"/>
                <a:gd name="T4" fmla="*/ 251657968 w 24"/>
                <a:gd name="T5" fmla="*/ 0 h 3"/>
                <a:gd name="T6" fmla="*/ 402653184 w 24"/>
                <a:gd name="T7" fmla="*/ 50331648 h 3"/>
                <a:gd name="T8" fmla="*/ 184549380 w 24"/>
                <a:gd name="T9" fmla="*/ 16777220 h 3"/>
                <a:gd name="T10" fmla="*/ 0 w 24"/>
                <a:gd name="T11" fmla="*/ 16777220 h 3"/>
                <a:gd name="T12" fmla="*/ 0 60000 65536"/>
                <a:gd name="T13" fmla="*/ 0 60000 65536"/>
                <a:gd name="T14" fmla="*/ 0 60000 65536"/>
                <a:gd name="T15" fmla="*/ 0 60000 65536"/>
                <a:gd name="T16" fmla="*/ 0 60000 65536"/>
                <a:gd name="T17" fmla="*/ 0 60000 65536"/>
                <a:gd name="T18" fmla="*/ 0 w 24"/>
                <a:gd name="T19" fmla="*/ 0 h 3"/>
                <a:gd name="T20" fmla="*/ 24 w 24"/>
                <a:gd name="T21" fmla="*/ 3 h 3"/>
              </a:gdLst>
              <a:ahLst/>
              <a:cxnLst>
                <a:cxn ang="T12">
                  <a:pos x="T0" y="T1"/>
                </a:cxn>
                <a:cxn ang="T13">
                  <a:pos x="T2" y="T3"/>
                </a:cxn>
                <a:cxn ang="T14">
                  <a:pos x="T4" y="T5"/>
                </a:cxn>
                <a:cxn ang="T15">
                  <a:pos x="T6" y="T7"/>
                </a:cxn>
                <a:cxn ang="T16">
                  <a:pos x="T8" y="T9"/>
                </a:cxn>
                <a:cxn ang="T17">
                  <a:pos x="T10" y="T11"/>
                </a:cxn>
              </a:cxnLst>
              <a:rect l="T18" t="T19" r="T20" b="T21"/>
              <a:pathLst>
                <a:path w="24" h="3">
                  <a:moveTo>
                    <a:pt x="0" y="1"/>
                  </a:moveTo>
                  <a:cubicBezTo>
                    <a:pt x="0" y="1"/>
                    <a:pt x="3" y="0"/>
                    <a:pt x="6" y="1"/>
                  </a:cubicBezTo>
                  <a:cubicBezTo>
                    <a:pt x="10" y="1"/>
                    <a:pt x="13" y="0"/>
                    <a:pt x="15" y="0"/>
                  </a:cubicBezTo>
                  <a:cubicBezTo>
                    <a:pt x="16" y="0"/>
                    <a:pt x="23" y="3"/>
                    <a:pt x="24" y="3"/>
                  </a:cubicBezTo>
                  <a:cubicBezTo>
                    <a:pt x="20" y="2"/>
                    <a:pt x="17" y="0"/>
                    <a:pt x="11" y="1"/>
                  </a:cubicBezTo>
                  <a:cubicBezTo>
                    <a:pt x="6" y="2"/>
                    <a:pt x="3" y="0"/>
                    <a:pt x="0" y="1"/>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7" name="Freeform 78"/>
            <p:cNvSpPr>
              <a:spLocks noChangeAspect="1"/>
            </p:cNvSpPr>
            <p:nvPr/>
          </p:nvSpPr>
          <p:spPr bwMode="auto">
            <a:xfrm>
              <a:off x="-545" y="398"/>
              <a:ext cx="66" cy="16"/>
            </a:xfrm>
            <a:custGeom>
              <a:avLst/>
              <a:gdLst>
                <a:gd name="T0" fmla="*/ 0 w 33"/>
                <a:gd name="T1" fmla="*/ 33554432 h 8"/>
                <a:gd name="T2" fmla="*/ 117440296 w 33"/>
                <a:gd name="T3" fmla="*/ 16777216 h 8"/>
                <a:gd name="T4" fmla="*/ 251657676 w 33"/>
                <a:gd name="T5" fmla="*/ 33554432 h 8"/>
                <a:gd name="T6" fmla="*/ 402652100 w 33"/>
                <a:gd name="T7" fmla="*/ 67108864 h 8"/>
                <a:gd name="T8" fmla="*/ 520092304 w 33"/>
                <a:gd name="T9" fmla="*/ 117440296 h 8"/>
                <a:gd name="T10" fmla="*/ 536870920 w 33"/>
                <a:gd name="T11" fmla="*/ 134217728 h 8"/>
                <a:gd name="T12" fmla="*/ 486537888 w 33"/>
                <a:gd name="T13" fmla="*/ 83886008 h 8"/>
                <a:gd name="T14" fmla="*/ 251657676 w 33"/>
                <a:gd name="T15" fmla="*/ 16777216 h 8"/>
                <a:gd name="T16" fmla="*/ 33554432 w 33"/>
                <a:gd name="T17" fmla="*/ 16777216 h 8"/>
                <a:gd name="T18" fmla="*/ 0 w 33"/>
                <a:gd name="T19" fmla="*/ 33554432 h 8"/>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
                <a:gd name="T31" fmla="*/ 0 h 8"/>
                <a:gd name="T32" fmla="*/ 33 w 33"/>
                <a:gd name="T33" fmla="*/ 8 h 8"/>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 h="8">
                  <a:moveTo>
                    <a:pt x="0" y="2"/>
                  </a:moveTo>
                  <a:cubicBezTo>
                    <a:pt x="0" y="2"/>
                    <a:pt x="4" y="2"/>
                    <a:pt x="7" y="1"/>
                  </a:cubicBezTo>
                  <a:cubicBezTo>
                    <a:pt x="9" y="1"/>
                    <a:pt x="13" y="1"/>
                    <a:pt x="15" y="2"/>
                  </a:cubicBezTo>
                  <a:cubicBezTo>
                    <a:pt x="17" y="3"/>
                    <a:pt x="20" y="3"/>
                    <a:pt x="24" y="4"/>
                  </a:cubicBezTo>
                  <a:cubicBezTo>
                    <a:pt x="28" y="6"/>
                    <a:pt x="31" y="6"/>
                    <a:pt x="31" y="7"/>
                  </a:cubicBezTo>
                  <a:cubicBezTo>
                    <a:pt x="31" y="8"/>
                    <a:pt x="32" y="8"/>
                    <a:pt x="32" y="8"/>
                  </a:cubicBezTo>
                  <a:cubicBezTo>
                    <a:pt x="32" y="8"/>
                    <a:pt x="33" y="6"/>
                    <a:pt x="29" y="5"/>
                  </a:cubicBezTo>
                  <a:cubicBezTo>
                    <a:pt x="26" y="4"/>
                    <a:pt x="20" y="3"/>
                    <a:pt x="15" y="1"/>
                  </a:cubicBezTo>
                  <a:cubicBezTo>
                    <a:pt x="11" y="0"/>
                    <a:pt x="9" y="1"/>
                    <a:pt x="2" y="1"/>
                  </a:cubicBezTo>
                  <a:cubicBezTo>
                    <a:pt x="1" y="2"/>
                    <a:pt x="0" y="2"/>
                    <a:pt x="0" y="2"/>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8" name="Freeform 79"/>
            <p:cNvSpPr>
              <a:spLocks noChangeAspect="1"/>
            </p:cNvSpPr>
            <p:nvPr/>
          </p:nvSpPr>
          <p:spPr bwMode="auto">
            <a:xfrm>
              <a:off x="-547" y="410"/>
              <a:ext cx="46" cy="6"/>
            </a:xfrm>
            <a:custGeom>
              <a:avLst/>
              <a:gdLst>
                <a:gd name="T0" fmla="*/ 16777220 w 23"/>
                <a:gd name="T1" fmla="*/ 50331648 h 3"/>
                <a:gd name="T2" fmla="*/ 150994956 w 23"/>
                <a:gd name="T3" fmla="*/ 0 h 3"/>
                <a:gd name="T4" fmla="*/ 268435496 w 23"/>
                <a:gd name="T5" fmla="*/ 16777220 h 3"/>
                <a:gd name="T6" fmla="*/ 385875968 w 23"/>
                <a:gd name="T7" fmla="*/ 50331648 h 3"/>
                <a:gd name="T8" fmla="*/ 234880756 w 23"/>
                <a:gd name="T9" fmla="*/ 33554436 h 3"/>
                <a:gd name="T10" fmla="*/ 33554436 w 23"/>
                <a:gd name="T11" fmla="*/ 33554436 h 3"/>
                <a:gd name="T12" fmla="*/ 16777220 w 23"/>
                <a:gd name="T13" fmla="*/ 50331648 h 3"/>
                <a:gd name="T14" fmla="*/ 0 60000 65536"/>
                <a:gd name="T15" fmla="*/ 0 60000 65536"/>
                <a:gd name="T16" fmla="*/ 0 60000 65536"/>
                <a:gd name="T17" fmla="*/ 0 60000 65536"/>
                <a:gd name="T18" fmla="*/ 0 60000 65536"/>
                <a:gd name="T19" fmla="*/ 0 60000 65536"/>
                <a:gd name="T20" fmla="*/ 0 60000 65536"/>
                <a:gd name="T21" fmla="*/ 0 w 23"/>
                <a:gd name="T22" fmla="*/ 0 h 3"/>
                <a:gd name="T23" fmla="*/ 23 w 23"/>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 h="3">
                  <a:moveTo>
                    <a:pt x="1" y="3"/>
                  </a:moveTo>
                  <a:cubicBezTo>
                    <a:pt x="1" y="3"/>
                    <a:pt x="7" y="0"/>
                    <a:pt x="9" y="0"/>
                  </a:cubicBezTo>
                  <a:cubicBezTo>
                    <a:pt x="12" y="1"/>
                    <a:pt x="14" y="1"/>
                    <a:pt x="16" y="1"/>
                  </a:cubicBezTo>
                  <a:cubicBezTo>
                    <a:pt x="19" y="1"/>
                    <a:pt x="23" y="1"/>
                    <a:pt x="23" y="3"/>
                  </a:cubicBezTo>
                  <a:cubicBezTo>
                    <a:pt x="21" y="2"/>
                    <a:pt x="20" y="2"/>
                    <a:pt x="14" y="2"/>
                  </a:cubicBezTo>
                  <a:cubicBezTo>
                    <a:pt x="9" y="2"/>
                    <a:pt x="9" y="0"/>
                    <a:pt x="2" y="2"/>
                  </a:cubicBezTo>
                  <a:cubicBezTo>
                    <a:pt x="2" y="3"/>
                    <a:pt x="0" y="3"/>
                    <a:pt x="1" y="3"/>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79" name="Freeform 80"/>
            <p:cNvSpPr>
              <a:spLocks noChangeAspect="1"/>
            </p:cNvSpPr>
            <p:nvPr/>
          </p:nvSpPr>
          <p:spPr bwMode="auto">
            <a:xfrm>
              <a:off x="-697" y="394"/>
              <a:ext cx="12" cy="12"/>
            </a:xfrm>
            <a:custGeom>
              <a:avLst/>
              <a:gdLst>
                <a:gd name="T0" fmla="*/ 0 w 6"/>
                <a:gd name="T1" fmla="*/ 67108876 h 6"/>
                <a:gd name="T2" fmla="*/ 83886084 w 6"/>
                <a:gd name="T3" fmla="*/ 33554436 h 6"/>
                <a:gd name="T4" fmla="*/ 83886084 w 6"/>
                <a:gd name="T5" fmla="*/ 100663296 h 6"/>
                <a:gd name="T6" fmla="*/ 0 w 6"/>
                <a:gd name="T7" fmla="*/ 67108876 h 6"/>
                <a:gd name="T8" fmla="*/ 0 60000 65536"/>
                <a:gd name="T9" fmla="*/ 0 60000 65536"/>
                <a:gd name="T10" fmla="*/ 0 60000 65536"/>
                <a:gd name="T11" fmla="*/ 0 60000 65536"/>
                <a:gd name="T12" fmla="*/ 0 w 6"/>
                <a:gd name="T13" fmla="*/ 0 h 6"/>
                <a:gd name="T14" fmla="*/ 6 w 6"/>
                <a:gd name="T15" fmla="*/ 6 h 6"/>
              </a:gdLst>
              <a:ahLst/>
              <a:cxnLst>
                <a:cxn ang="T8">
                  <a:pos x="T0" y="T1"/>
                </a:cxn>
                <a:cxn ang="T9">
                  <a:pos x="T2" y="T3"/>
                </a:cxn>
                <a:cxn ang="T10">
                  <a:pos x="T4" y="T5"/>
                </a:cxn>
                <a:cxn ang="T11">
                  <a:pos x="T6" y="T7"/>
                </a:cxn>
              </a:cxnLst>
              <a:rect l="T12" t="T13" r="T14" b="T15"/>
              <a:pathLst>
                <a:path w="6" h="6">
                  <a:moveTo>
                    <a:pt x="0" y="4"/>
                  </a:moveTo>
                  <a:cubicBezTo>
                    <a:pt x="0" y="4"/>
                    <a:pt x="4" y="0"/>
                    <a:pt x="5" y="2"/>
                  </a:cubicBezTo>
                  <a:cubicBezTo>
                    <a:pt x="6" y="4"/>
                    <a:pt x="5" y="6"/>
                    <a:pt x="5" y="6"/>
                  </a:cubicBezTo>
                  <a:lnTo>
                    <a:pt x="0" y="4"/>
                  </a:lnTo>
                  <a:close/>
                </a:path>
              </a:pathLst>
            </a:custGeom>
            <a:solidFill>
              <a:srgbClr val="C8BD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0" name="Freeform 81"/>
            <p:cNvSpPr>
              <a:spLocks noChangeAspect="1"/>
            </p:cNvSpPr>
            <p:nvPr/>
          </p:nvSpPr>
          <p:spPr bwMode="auto">
            <a:xfrm>
              <a:off x="-761" y="452"/>
              <a:ext cx="44" cy="32"/>
            </a:xfrm>
            <a:custGeom>
              <a:avLst/>
              <a:gdLst>
                <a:gd name="T0" fmla="*/ 218103540 w 22"/>
                <a:gd name="T1" fmla="*/ 16777216 h 16"/>
                <a:gd name="T2" fmla="*/ 369098752 w 22"/>
                <a:gd name="T3" fmla="*/ 0 h 16"/>
                <a:gd name="T4" fmla="*/ 251657832 w 22"/>
                <a:gd name="T5" fmla="*/ 100663152 h 16"/>
                <a:gd name="T6" fmla="*/ 50331648 w 22"/>
                <a:gd name="T7" fmla="*/ 184548968 h 16"/>
                <a:gd name="T8" fmla="*/ 218103540 w 22"/>
                <a:gd name="T9" fmla="*/ 16777216 h 16"/>
                <a:gd name="T10" fmla="*/ 0 60000 65536"/>
                <a:gd name="T11" fmla="*/ 0 60000 65536"/>
                <a:gd name="T12" fmla="*/ 0 60000 65536"/>
                <a:gd name="T13" fmla="*/ 0 60000 65536"/>
                <a:gd name="T14" fmla="*/ 0 60000 65536"/>
                <a:gd name="T15" fmla="*/ 0 w 22"/>
                <a:gd name="T16" fmla="*/ 0 h 16"/>
                <a:gd name="T17" fmla="*/ 22 w 22"/>
                <a:gd name="T18" fmla="*/ 16 h 16"/>
              </a:gdLst>
              <a:ahLst/>
              <a:cxnLst>
                <a:cxn ang="T10">
                  <a:pos x="T0" y="T1"/>
                </a:cxn>
                <a:cxn ang="T11">
                  <a:pos x="T2" y="T3"/>
                </a:cxn>
                <a:cxn ang="T12">
                  <a:pos x="T4" y="T5"/>
                </a:cxn>
                <a:cxn ang="T13">
                  <a:pos x="T6" y="T7"/>
                </a:cxn>
                <a:cxn ang="T14">
                  <a:pos x="T8" y="T9"/>
                </a:cxn>
              </a:cxnLst>
              <a:rect l="T15" t="T16" r="T17" b="T18"/>
              <a:pathLst>
                <a:path w="22" h="16">
                  <a:moveTo>
                    <a:pt x="13" y="1"/>
                  </a:moveTo>
                  <a:cubicBezTo>
                    <a:pt x="22" y="0"/>
                    <a:pt x="22" y="0"/>
                    <a:pt x="22" y="0"/>
                  </a:cubicBezTo>
                  <a:cubicBezTo>
                    <a:pt x="22" y="0"/>
                    <a:pt x="19" y="3"/>
                    <a:pt x="15" y="6"/>
                  </a:cubicBezTo>
                  <a:cubicBezTo>
                    <a:pt x="11" y="10"/>
                    <a:pt x="0" y="16"/>
                    <a:pt x="3" y="11"/>
                  </a:cubicBezTo>
                  <a:cubicBezTo>
                    <a:pt x="5" y="6"/>
                    <a:pt x="13" y="1"/>
                    <a:pt x="13" y="1"/>
                  </a:cubicBezTo>
                  <a:close/>
                </a:path>
              </a:pathLst>
            </a:custGeom>
            <a:solidFill>
              <a:srgbClr val="C8BD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1" name="Freeform 82"/>
            <p:cNvSpPr>
              <a:spLocks noChangeAspect="1"/>
            </p:cNvSpPr>
            <p:nvPr/>
          </p:nvSpPr>
          <p:spPr bwMode="auto">
            <a:xfrm>
              <a:off x="-929" y="288"/>
              <a:ext cx="118" cy="212"/>
            </a:xfrm>
            <a:custGeom>
              <a:avLst/>
              <a:gdLst>
                <a:gd name="T0" fmla="*/ 0 w 59"/>
                <a:gd name="T1" fmla="*/ 50331648 h 106"/>
                <a:gd name="T2" fmla="*/ 150994968 w 59"/>
                <a:gd name="T3" fmla="*/ 1358954616 h 106"/>
                <a:gd name="T4" fmla="*/ 536871028 w 59"/>
                <a:gd name="T5" fmla="*/ 1660944416 h 106"/>
                <a:gd name="T6" fmla="*/ 956301320 w 59"/>
                <a:gd name="T7" fmla="*/ 1627389996 h 106"/>
                <a:gd name="T8" fmla="*/ 654311512 w 59"/>
                <a:gd name="T9" fmla="*/ 268435508 h 106"/>
                <a:gd name="T10" fmla="*/ 184549392 w 59"/>
                <a:gd name="T11" fmla="*/ 117440512 h 106"/>
                <a:gd name="T12" fmla="*/ 0 w 59"/>
                <a:gd name="T13" fmla="*/ 50331648 h 106"/>
                <a:gd name="T14" fmla="*/ 0 60000 65536"/>
                <a:gd name="T15" fmla="*/ 0 60000 65536"/>
                <a:gd name="T16" fmla="*/ 0 60000 65536"/>
                <a:gd name="T17" fmla="*/ 0 60000 65536"/>
                <a:gd name="T18" fmla="*/ 0 60000 65536"/>
                <a:gd name="T19" fmla="*/ 0 60000 65536"/>
                <a:gd name="T20" fmla="*/ 0 60000 65536"/>
                <a:gd name="T21" fmla="*/ 0 w 59"/>
                <a:gd name="T22" fmla="*/ 0 h 106"/>
                <a:gd name="T23" fmla="*/ 59 w 59"/>
                <a:gd name="T24" fmla="*/ 106 h 10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9" h="106">
                  <a:moveTo>
                    <a:pt x="0" y="3"/>
                  </a:moveTo>
                  <a:cubicBezTo>
                    <a:pt x="0" y="3"/>
                    <a:pt x="5" y="66"/>
                    <a:pt x="9" y="81"/>
                  </a:cubicBezTo>
                  <a:cubicBezTo>
                    <a:pt x="12" y="94"/>
                    <a:pt x="17" y="96"/>
                    <a:pt x="32" y="99"/>
                  </a:cubicBezTo>
                  <a:cubicBezTo>
                    <a:pt x="49" y="103"/>
                    <a:pt x="59" y="106"/>
                    <a:pt x="57" y="97"/>
                  </a:cubicBezTo>
                  <a:cubicBezTo>
                    <a:pt x="55" y="89"/>
                    <a:pt x="42" y="20"/>
                    <a:pt x="39" y="16"/>
                  </a:cubicBezTo>
                  <a:cubicBezTo>
                    <a:pt x="37" y="12"/>
                    <a:pt x="21" y="19"/>
                    <a:pt x="11" y="7"/>
                  </a:cubicBezTo>
                  <a:cubicBezTo>
                    <a:pt x="4" y="1"/>
                    <a:pt x="6" y="0"/>
                    <a:pt x="0" y="3"/>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2" name="Freeform 83"/>
            <p:cNvSpPr>
              <a:spLocks noChangeAspect="1"/>
            </p:cNvSpPr>
            <p:nvPr/>
          </p:nvSpPr>
          <p:spPr bwMode="auto">
            <a:xfrm>
              <a:off x="-927" y="298"/>
              <a:ext cx="100" cy="146"/>
            </a:xfrm>
            <a:custGeom>
              <a:avLst/>
              <a:gdLst>
                <a:gd name="T0" fmla="*/ 16777220 w 50"/>
                <a:gd name="T1" fmla="*/ 67108868 h 73"/>
                <a:gd name="T2" fmla="*/ 100663296 w 50"/>
                <a:gd name="T3" fmla="*/ 201326188 h 73"/>
                <a:gd name="T4" fmla="*/ 469761520 w 50"/>
                <a:gd name="T5" fmla="*/ 369097956 h 73"/>
                <a:gd name="T6" fmla="*/ 587202636 w 50"/>
                <a:gd name="T7" fmla="*/ 838858144 h 73"/>
                <a:gd name="T8" fmla="*/ 738197536 w 50"/>
                <a:gd name="T9" fmla="*/ 1124073516 h 73"/>
                <a:gd name="T10" fmla="*/ 687865904 w 50"/>
                <a:gd name="T11" fmla="*/ 436206536 h 73"/>
                <a:gd name="T12" fmla="*/ 486538476 w 50"/>
                <a:gd name="T13" fmla="*/ 150994944 h 73"/>
                <a:gd name="T14" fmla="*/ 16777220 w 50"/>
                <a:gd name="T15" fmla="*/ 67108868 h 73"/>
                <a:gd name="T16" fmla="*/ 0 60000 65536"/>
                <a:gd name="T17" fmla="*/ 0 60000 65536"/>
                <a:gd name="T18" fmla="*/ 0 60000 65536"/>
                <a:gd name="T19" fmla="*/ 0 60000 65536"/>
                <a:gd name="T20" fmla="*/ 0 60000 65536"/>
                <a:gd name="T21" fmla="*/ 0 60000 65536"/>
                <a:gd name="T22" fmla="*/ 0 60000 65536"/>
                <a:gd name="T23" fmla="*/ 0 60000 65536"/>
                <a:gd name="T24" fmla="*/ 0 w 50"/>
                <a:gd name="T25" fmla="*/ 0 h 73"/>
                <a:gd name="T26" fmla="*/ 50 w 50"/>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0" h="73">
                  <a:moveTo>
                    <a:pt x="1" y="4"/>
                  </a:moveTo>
                  <a:cubicBezTo>
                    <a:pt x="1" y="4"/>
                    <a:pt x="0" y="10"/>
                    <a:pt x="6" y="12"/>
                  </a:cubicBezTo>
                  <a:cubicBezTo>
                    <a:pt x="12" y="14"/>
                    <a:pt x="26" y="14"/>
                    <a:pt x="28" y="22"/>
                  </a:cubicBezTo>
                  <a:cubicBezTo>
                    <a:pt x="31" y="30"/>
                    <a:pt x="33" y="43"/>
                    <a:pt x="35" y="50"/>
                  </a:cubicBezTo>
                  <a:cubicBezTo>
                    <a:pt x="38" y="56"/>
                    <a:pt x="39" y="60"/>
                    <a:pt x="44" y="67"/>
                  </a:cubicBezTo>
                  <a:cubicBezTo>
                    <a:pt x="50" y="73"/>
                    <a:pt x="41" y="26"/>
                    <a:pt x="41" y="26"/>
                  </a:cubicBezTo>
                  <a:cubicBezTo>
                    <a:pt x="41" y="26"/>
                    <a:pt x="40" y="9"/>
                    <a:pt x="29" y="9"/>
                  </a:cubicBezTo>
                  <a:cubicBezTo>
                    <a:pt x="19" y="8"/>
                    <a:pt x="3" y="0"/>
                    <a:pt x="1" y="4"/>
                  </a:cubicBez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3" name="Freeform 84"/>
            <p:cNvSpPr>
              <a:spLocks noChangeAspect="1"/>
            </p:cNvSpPr>
            <p:nvPr/>
          </p:nvSpPr>
          <p:spPr bwMode="auto">
            <a:xfrm>
              <a:off x="-929" y="262"/>
              <a:ext cx="130" cy="232"/>
            </a:xfrm>
            <a:custGeom>
              <a:avLst/>
              <a:gdLst>
                <a:gd name="T0" fmla="*/ 150994808 w 65"/>
                <a:gd name="T1" fmla="*/ 50331652 h 116"/>
                <a:gd name="T2" fmla="*/ 301989364 w 65"/>
                <a:gd name="T3" fmla="*/ 117440512 h 116"/>
                <a:gd name="T4" fmla="*/ 201326176 w 65"/>
                <a:gd name="T5" fmla="*/ 335544360 h 116"/>
                <a:gd name="T6" fmla="*/ 687863228 w 65"/>
                <a:gd name="T7" fmla="*/ 419430416 h 116"/>
                <a:gd name="T8" fmla="*/ 788526476 w 65"/>
                <a:gd name="T9" fmla="*/ 603979872 h 116"/>
                <a:gd name="T10" fmla="*/ 1040184088 w 65"/>
                <a:gd name="T11" fmla="*/ 1677721672 h 116"/>
                <a:gd name="T12" fmla="*/ 905966424 w 65"/>
                <a:gd name="T13" fmla="*/ 1946157056 h 116"/>
                <a:gd name="T14" fmla="*/ 671086532 w 65"/>
                <a:gd name="T15" fmla="*/ 956301316 h 116"/>
                <a:gd name="T16" fmla="*/ 520092300 w 65"/>
                <a:gd name="T17" fmla="*/ 536871028 h 116"/>
                <a:gd name="T18" fmla="*/ 16777216 w 65"/>
                <a:gd name="T19" fmla="*/ 318767148 h 116"/>
                <a:gd name="T20" fmla="*/ 150994808 w 65"/>
                <a:gd name="T21" fmla="*/ 50331652 h 11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5"/>
                <a:gd name="T34" fmla="*/ 0 h 116"/>
                <a:gd name="T35" fmla="*/ 65 w 65"/>
                <a:gd name="T36" fmla="*/ 116 h 11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5" h="116">
                  <a:moveTo>
                    <a:pt x="9" y="3"/>
                  </a:moveTo>
                  <a:cubicBezTo>
                    <a:pt x="9" y="3"/>
                    <a:pt x="16" y="0"/>
                    <a:pt x="18" y="7"/>
                  </a:cubicBezTo>
                  <a:cubicBezTo>
                    <a:pt x="18" y="9"/>
                    <a:pt x="7" y="14"/>
                    <a:pt x="12" y="20"/>
                  </a:cubicBezTo>
                  <a:cubicBezTo>
                    <a:pt x="15" y="24"/>
                    <a:pt x="33" y="25"/>
                    <a:pt x="41" y="25"/>
                  </a:cubicBezTo>
                  <a:cubicBezTo>
                    <a:pt x="44" y="25"/>
                    <a:pt x="45" y="29"/>
                    <a:pt x="47" y="36"/>
                  </a:cubicBezTo>
                  <a:cubicBezTo>
                    <a:pt x="48" y="42"/>
                    <a:pt x="56" y="84"/>
                    <a:pt x="62" y="100"/>
                  </a:cubicBezTo>
                  <a:cubicBezTo>
                    <a:pt x="65" y="112"/>
                    <a:pt x="61" y="114"/>
                    <a:pt x="54" y="116"/>
                  </a:cubicBezTo>
                  <a:cubicBezTo>
                    <a:pt x="53" y="110"/>
                    <a:pt x="45" y="73"/>
                    <a:pt x="40" y="57"/>
                  </a:cubicBezTo>
                  <a:cubicBezTo>
                    <a:pt x="36" y="40"/>
                    <a:pt x="40" y="32"/>
                    <a:pt x="31" y="32"/>
                  </a:cubicBezTo>
                  <a:cubicBezTo>
                    <a:pt x="22" y="31"/>
                    <a:pt x="3" y="29"/>
                    <a:pt x="1" y="19"/>
                  </a:cubicBezTo>
                  <a:cubicBezTo>
                    <a:pt x="0" y="13"/>
                    <a:pt x="2" y="8"/>
                    <a:pt x="9" y="3"/>
                  </a:cubicBezTo>
                  <a:close/>
                </a:path>
              </a:pathLst>
            </a:custGeom>
            <a:solidFill>
              <a:srgbClr val="456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4" name="Freeform 85"/>
            <p:cNvSpPr>
              <a:spLocks noChangeAspect="1"/>
            </p:cNvSpPr>
            <p:nvPr/>
          </p:nvSpPr>
          <p:spPr bwMode="auto">
            <a:xfrm>
              <a:off x="-827" y="144"/>
              <a:ext cx="12" cy="14"/>
            </a:xfrm>
            <a:custGeom>
              <a:avLst/>
              <a:gdLst>
                <a:gd name="T0" fmla="*/ 100663296 w 6"/>
                <a:gd name="T1" fmla="*/ 0 h 7"/>
                <a:gd name="T2" fmla="*/ 33554436 w 6"/>
                <a:gd name="T3" fmla="*/ 67108876 h 7"/>
                <a:gd name="T4" fmla="*/ 83886084 w 6"/>
                <a:gd name="T5" fmla="*/ 100663300 h 7"/>
                <a:gd name="T6" fmla="*/ 100663296 w 6"/>
                <a:gd name="T7" fmla="*/ 0 h 7"/>
                <a:gd name="T8" fmla="*/ 0 60000 65536"/>
                <a:gd name="T9" fmla="*/ 0 60000 65536"/>
                <a:gd name="T10" fmla="*/ 0 60000 65536"/>
                <a:gd name="T11" fmla="*/ 0 60000 65536"/>
                <a:gd name="T12" fmla="*/ 0 w 6"/>
                <a:gd name="T13" fmla="*/ 0 h 7"/>
                <a:gd name="T14" fmla="*/ 6 w 6"/>
                <a:gd name="T15" fmla="*/ 7 h 7"/>
              </a:gdLst>
              <a:ahLst/>
              <a:cxnLst>
                <a:cxn ang="T8">
                  <a:pos x="T0" y="T1"/>
                </a:cxn>
                <a:cxn ang="T9">
                  <a:pos x="T2" y="T3"/>
                </a:cxn>
                <a:cxn ang="T10">
                  <a:pos x="T4" y="T5"/>
                </a:cxn>
                <a:cxn ang="T11">
                  <a:pos x="T6" y="T7"/>
                </a:cxn>
              </a:cxnLst>
              <a:rect l="T12" t="T13" r="T14" b="T15"/>
              <a:pathLst>
                <a:path w="6" h="7">
                  <a:moveTo>
                    <a:pt x="6" y="0"/>
                  </a:moveTo>
                  <a:cubicBezTo>
                    <a:pt x="6" y="0"/>
                    <a:pt x="0" y="1"/>
                    <a:pt x="2" y="4"/>
                  </a:cubicBezTo>
                  <a:cubicBezTo>
                    <a:pt x="6" y="7"/>
                    <a:pt x="5" y="6"/>
                    <a:pt x="5" y="6"/>
                  </a:cubicBezTo>
                  <a:lnTo>
                    <a:pt x="6" y="0"/>
                  </a:lnTo>
                  <a:close/>
                </a:path>
              </a:pathLst>
            </a:custGeom>
            <a:solidFill>
              <a:srgbClr val="6E41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5" name="Freeform 86"/>
            <p:cNvSpPr>
              <a:spLocks noChangeAspect="1"/>
            </p:cNvSpPr>
            <p:nvPr/>
          </p:nvSpPr>
          <p:spPr bwMode="auto">
            <a:xfrm>
              <a:off x="-695" y="80"/>
              <a:ext cx="6" cy="14"/>
            </a:xfrm>
            <a:custGeom>
              <a:avLst/>
              <a:gdLst>
                <a:gd name="T0" fmla="*/ 33554436 w 3"/>
                <a:gd name="T1" fmla="*/ 0 h 7"/>
                <a:gd name="T2" fmla="*/ 16777220 w 3"/>
                <a:gd name="T3" fmla="*/ 50331652 h 7"/>
                <a:gd name="T4" fmla="*/ 0 w 3"/>
                <a:gd name="T5" fmla="*/ 100663300 h 7"/>
                <a:gd name="T6" fmla="*/ 0 w 3"/>
                <a:gd name="T7" fmla="*/ 117440512 h 7"/>
                <a:gd name="T8" fmla="*/ 33554436 w 3"/>
                <a:gd name="T9" fmla="*/ 100663300 h 7"/>
                <a:gd name="T10" fmla="*/ 0 w 3"/>
                <a:gd name="T11" fmla="*/ 100663300 h 7"/>
                <a:gd name="T12" fmla="*/ 33554436 w 3"/>
                <a:gd name="T13" fmla="*/ 50331652 h 7"/>
                <a:gd name="T14" fmla="*/ 33554436 w 3"/>
                <a:gd name="T15" fmla="*/ 0 h 7"/>
                <a:gd name="T16" fmla="*/ 0 60000 65536"/>
                <a:gd name="T17" fmla="*/ 0 60000 65536"/>
                <a:gd name="T18" fmla="*/ 0 60000 65536"/>
                <a:gd name="T19" fmla="*/ 0 60000 65536"/>
                <a:gd name="T20" fmla="*/ 0 60000 65536"/>
                <a:gd name="T21" fmla="*/ 0 60000 65536"/>
                <a:gd name="T22" fmla="*/ 0 60000 65536"/>
                <a:gd name="T23" fmla="*/ 0 60000 65536"/>
                <a:gd name="T24" fmla="*/ 0 w 3"/>
                <a:gd name="T25" fmla="*/ 0 h 7"/>
                <a:gd name="T26" fmla="*/ 3 w 3"/>
                <a:gd name="T27" fmla="*/ 7 h 7"/>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 h="7">
                  <a:moveTo>
                    <a:pt x="2" y="0"/>
                  </a:moveTo>
                  <a:cubicBezTo>
                    <a:pt x="1" y="0"/>
                    <a:pt x="2" y="1"/>
                    <a:pt x="1" y="3"/>
                  </a:cubicBezTo>
                  <a:cubicBezTo>
                    <a:pt x="0" y="4"/>
                    <a:pt x="0" y="6"/>
                    <a:pt x="0" y="6"/>
                  </a:cubicBezTo>
                  <a:cubicBezTo>
                    <a:pt x="0" y="7"/>
                    <a:pt x="0" y="7"/>
                    <a:pt x="0" y="7"/>
                  </a:cubicBezTo>
                  <a:cubicBezTo>
                    <a:pt x="0" y="7"/>
                    <a:pt x="2" y="7"/>
                    <a:pt x="2" y="6"/>
                  </a:cubicBezTo>
                  <a:cubicBezTo>
                    <a:pt x="0" y="6"/>
                    <a:pt x="0" y="6"/>
                    <a:pt x="0" y="6"/>
                  </a:cubicBezTo>
                  <a:cubicBezTo>
                    <a:pt x="0" y="5"/>
                    <a:pt x="0" y="4"/>
                    <a:pt x="2" y="3"/>
                  </a:cubicBezTo>
                  <a:cubicBezTo>
                    <a:pt x="3" y="2"/>
                    <a:pt x="2" y="0"/>
                    <a:pt x="2" y="0"/>
                  </a:cubicBezTo>
                  <a:close/>
                </a:path>
              </a:pathLst>
            </a:custGeom>
            <a:solidFill>
              <a:srgbClr val="572E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6" name="Freeform 87"/>
            <p:cNvSpPr>
              <a:spLocks noChangeAspect="1"/>
            </p:cNvSpPr>
            <p:nvPr/>
          </p:nvSpPr>
          <p:spPr bwMode="auto">
            <a:xfrm>
              <a:off x="-819" y="38"/>
              <a:ext cx="138" cy="158"/>
            </a:xfrm>
            <a:custGeom>
              <a:avLst/>
              <a:gdLst>
                <a:gd name="T0" fmla="*/ 1006629700 w 69"/>
                <a:gd name="T1" fmla="*/ 117440372 h 79"/>
                <a:gd name="T2" fmla="*/ 1040184116 w 69"/>
                <a:gd name="T3" fmla="*/ 218103404 h 79"/>
                <a:gd name="T4" fmla="*/ 1056961324 w 69"/>
                <a:gd name="T5" fmla="*/ 402652388 h 79"/>
                <a:gd name="T6" fmla="*/ 1073741860 w 69"/>
                <a:gd name="T7" fmla="*/ 520092344 h 79"/>
                <a:gd name="T8" fmla="*/ 1124073488 w 69"/>
                <a:gd name="T9" fmla="*/ 671088636 h 79"/>
                <a:gd name="T10" fmla="*/ 1040184116 w 69"/>
                <a:gd name="T11" fmla="*/ 704641520 h 79"/>
                <a:gd name="T12" fmla="*/ 1040184116 w 69"/>
                <a:gd name="T13" fmla="*/ 771749844 h 79"/>
                <a:gd name="T14" fmla="*/ 1006629700 w 69"/>
                <a:gd name="T15" fmla="*/ 822081476 h 79"/>
                <a:gd name="T16" fmla="*/ 973075280 w 69"/>
                <a:gd name="T17" fmla="*/ 822081476 h 79"/>
                <a:gd name="T18" fmla="*/ 973075280 w 69"/>
                <a:gd name="T19" fmla="*/ 822081476 h 79"/>
                <a:gd name="T20" fmla="*/ 1006629700 w 69"/>
                <a:gd name="T21" fmla="*/ 855635380 h 79"/>
                <a:gd name="T22" fmla="*/ 973075280 w 69"/>
                <a:gd name="T23" fmla="*/ 922744220 h 79"/>
                <a:gd name="T24" fmla="*/ 956298072 w 69"/>
                <a:gd name="T25" fmla="*/ 973075848 h 79"/>
                <a:gd name="T26" fmla="*/ 922743656 w 69"/>
                <a:gd name="T27" fmla="*/ 1124073548 h 79"/>
                <a:gd name="T28" fmla="*/ 754972084 w 69"/>
                <a:gd name="T29" fmla="*/ 1124073548 h 79"/>
                <a:gd name="T30" fmla="*/ 654309344 w 69"/>
                <a:gd name="T31" fmla="*/ 1107296340 h 79"/>
                <a:gd name="T32" fmla="*/ 620755436 w 69"/>
                <a:gd name="T33" fmla="*/ 1157627968 h 79"/>
                <a:gd name="T34" fmla="*/ 603978740 w 69"/>
                <a:gd name="T35" fmla="*/ 1291845644 h 79"/>
                <a:gd name="T36" fmla="*/ 520092312 w 69"/>
                <a:gd name="T37" fmla="*/ 1325400064 h 79"/>
                <a:gd name="T38" fmla="*/ 0 w 69"/>
                <a:gd name="T39" fmla="*/ 989853056 h 79"/>
                <a:gd name="T40" fmla="*/ 50331608 w 69"/>
                <a:gd name="T41" fmla="*/ 788527056 h 79"/>
                <a:gd name="T42" fmla="*/ 117440300 w 69"/>
                <a:gd name="T43" fmla="*/ 469760972 h 79"/>
                <a:gd name="T44" fmla="*/ 268435464 w 69"/>
                <a:gd name="T45" fmla="*/ 301989900 h 79"/>
                <a:gd name="T46" fmla="*/ 503315104 w 69"/>
                <a:gd name="T47" fmla="*/ 150994948 h 79"/>
                <a:gd name="T48" fmla="*/ 754972084 w 69"/>
                <a:gd name="T49" fmla="*/ 0 h 79"/>
                <a:gd name="T50" fmla="*/ 1006629700 w 69"/>
                <a:gd name="T51" fmla="*/ 117440372 h 7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9"/>
                <a:gd name="T79" fmla="*/ 0 h 79"/>
                <a:gd name="T80" fmla="*/ 69 w 69"/>
                <a:gd name="T81" fmla="*/ 79 h 7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9" h="79">
                  <a:moveTo>
                    <a:pt x="60" y="7"/>
                  </a:moveTo>
                  <a:cubicBezTo>
                    <a:pt x="60" y="7"/>
                    <a:pt x="61" y="9"/>
                    <a:pt x="62" y="13"/>
                  </a:cubicBezTo>
                  <a:cubicBezTo>
                    <a:pt x="62" y="16"/>
                    <a:pt x="65" y="20"/>
                    <a:pt x="63" y="24"/>
                  </a:cubicBezTo>
                  <a:cubicBezTo>
                    <a:pt x="61" y="27"/>
                    <a:pt x="62" y="27"/>
                    <a:pt x="64" y="31"/>
                  </a:cubicBezTo>
                  <a:cubicBezTo>
                    <a:pt x="66" y="34"/>
                    <a:pt x="69" y="39"/>
                    <a:pt x="67" y="40"/>
                  </a:cubicBezTo>
                  <a:cubicBezTo>
                    <a:pt x="66" y="42"/>
                    <a:pt x="65" y="43"/>
                    <a:pt x="62" y="42"/>
                  </a:cubicBezTo>
                  <a:cubicBezTo>
                    <a:pt x="62" y="43"/>
                    <a:pt x="62" y="45"/>
                    <a:pt x="62" y="46"/>
                  </a:cubicBezTo>
                  <a:cubicBezTo>
                    <a:pt x="63" y="48"/>
                    <a:pt x="61" y="49"/>
                    <a:pt x="60" y="49"/>
                  </a:cubicBezTo>
                  <a:cubicBezTo>
                    <a:pt x="59" y="49"/>
                    <a:pt x="58" y="49"/>
                    <a:pt x="58" y="49"/>
                  </a:cubicBezTo>
                  <a:cubicBezTo>
                    <a:pt x="58" y="49"/>
                    <a:pt x="58" y="49"/>
                    <a:pt x="58" y="49"/>
                  </a:cubicBezTo>
                  <a:cubicBezTo>
                    <a:pt x="58" y="49"/>
                    <a:pt x="59" y="50"/>
                    <a:pt x="60" y="51"/>
                  </a:cubicBezTo>
                  <a:cubicBezTo>
                    <a:pt x="60" y="52"/>
                    <a:pt x="61" y="53"/>
                    <a:pt x="58" y="55"/>
                  </a:cubicBezTo>
                  <a:cubicBezTo>
                    <a:pt x="57" y="56"/>
                    <a:pt x="57" y="57"/>
                    <a:pt x="57" y="58"/>
                  </a:cubicBezTo>
                  <a:cubicBezTo>
                    <a:pt x="58" y="60"/>
                    <a:pt x="60" y="65"/>
                    <a:pt x="55" y="67"/>
                  </a:cubicBezTo>
                  <a:cubicBezTo>
                    <a:pt x="52" y="67"/>
                    <a:pt x="50" y="68"/>
                    <a:pt x="45" y="67"/>
                  </a:cubicBezTo>
                  <a:cubicBezTo>
                    <a:pt x="39" y="66"/>
                    <a:pt x="41" y="66"/>
                    <a:pt x="39" y="66"/>
                  </a:cubicBezTo>
                  <a:cubicBezTo>
                    <a:pt x="38" y="66"/>
                    <a:pt x="38" y="68"/>
                    <a:pt x="37" y="69"/>
                  </a:cubicBezTo>
                  <a:cubicBezTo>
                    <a:pt x="36" y="71"/>
                    <a:pt x="37" y="75"/>
                    <a:pt x="36" y="77"/>
                  </a:cubicBezTo>
                  <a:cubicBezTo>
                    <a:pt x="35" y="78"/>
                    <a:pt x="31" y="79"/>
                    <a:pt x="31" y="79"/>
                  </a:cubicBezTo>
                  <a:cubicBezTo>
                    <a:pt x="0" y="59"/>
                    <a:pt x="0" y="59"/>
                    <a:pt x="0" y="59"/>
                  </a:cubicBezTo>
                  <a:cubicBezTo>
                    <a:pt x="0" y="59"/>
                    <a:pt x="2" y="50"/>
                    <a:pt x="3" y="47"/>
                  </a:cubicBezTo>
                  <a:cubicBezTo>
                    <a:pt x="6" y="44"/>
                    <a:pt x="7" y="28"/>
                    <a:pt x="7" y="28"/>
                  </a:cubicBezTo>
                  <a:cubicBezTo>
                    <a:pt x="16" y="18"/>
                    <a:pt x="16" y="18"/>
                    <a:pt x="16" y="18"/>
                  </a:cubicBezTo>
                  <a:cubicBezTo>
                    <a:pt x="30" y="9"/>
                    <a:pt x="30" y="9"/>
                    <a:pt x="30" y="9"/>
                  </a:cubicBezTo>
                  <a:cubicBezTo>
                    <a:pt x="45" y="0"/>
                    <a:pt x="45" y="0"/>
                    <a:pt x="45" y="0"/>
                  </a:cubicBezTo>
                  <a:lnTo>
                    <a:pt x="60" y="7"/>
                  </a:ln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7" name="Freeform 88"/>
            <p:cNvSpPr>
              <a:spLocks noChangeAspect="1"/>
            </p:cNvSpPr>
            <p:nvPr/>
          </p:nvSpPr>
          <p:spPr bwMode="auto">
            <a:xfrm>
              <a:off x="-729" y="88"/>
              <a:ext cx="24" cy="8"/>
            </a:xfrm>
            <a:custGeom>
              <a:avLst/>
              <a:gdLst>
                <a:gd name="T0" fmla="*/ 67108876 w 12"/>
                <a:gd name="T1" fmla="*/ 33554432 h 4"/>
                <a:gd name="T2" fmla="*/ 0 w 12"/>
                <a:gd name="T3" fmla="*/ 33554432 h 4"/>
                <a:gd name="T4" fmla="*/ 67108876 w 12"/>
                <a:gd name="T5" fmla="*/ 33554432 h 4"/>
                <a:gd name="T6" fmla="*/ 201326592 w 12"/>
                <a:gd name="T7" fmla="*/ 33554432 h 4"/>
                <a:gd name="T8" fmla="*/ 167772172 w 12"/>
                <a:gd name="T9" fmla="*/ 50331608 h 4"/>
                <a:gd name="T10" fmla="*/ 100663296 w 12"/>
                <a:gd name="T11" fmla="*/ 50331608 h 4"/>
                <a:gd name="T12" fmla="*/ 67108876 w 12"/>
                <a:gd name="T13" fmla="*/ 33554432 h 4"/>
                <a:gd name="T14" fmla="*/ 0 60000 65536"/>
                <a:gd name="T15" fmla="*/ 0 60000 65536"/>
                <a:gd name="T16" fmla="*/ 0 60000 65536"/>
                <a:gd name="T17" fmla="*/ 0 60000 65536"/>
                <a:gd name="T18" fmla="*/ 0 60000 65536"/>
                <a:gd name="T19" fmla="*/ 0 60000 65536"/>
                <a:gd name="T20" fmla="*/ 0 60000 65536"/>
                <a:gd name="T21" fmla="*/ 0 w 12"/>
                <a:gd name="T22" fmla="*/ 0 h 4"/>
                <a:gd name="T23" fmla="*/ 12 w 12"/>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 h="4">
                  <a:moveTo>
                    <a:pt x="4" y="2"/>
                  </a:moveTo>
                  <a:cubicBezTo>
                    <a:pt x="2" y="2"/>
                    <a:pt x="1" y="2"/>
                    <a:pt x="0" y="2"/>
                  </a:cubicBezTo>
                  <a:cubicBezTo>
                    <a:pt x="3" y="2"/>
                    <a:pt x="3" y="2"/>
                    <a:pt x="4" y="2"/>
                  </a:cubicBezTo>
                  <a:cubicBezTo>
                    <a:pt x="7" y="1"/>
                    <a:pt x="11" y="0"/>
                    <a:pt x="12" y="2"/>
                  </a:cubicBezTo>
                  <a:cubicBezTo>
                    <a:pt x="11" y="2"/>
                    <a:pt x="11" y="3"/>
                    <a:pt x="10" y="3"/>
                  </a:cubicBezTo>
                  <a:cubicBezTo>
                    <a:pt x="9" y="4"/>
                    <a:pt x="7" y="4"/>
                    <a:pt x="6" y="3"/>
                  </a:cubicBezTo>
                  <a:cubicBezTo>
                    <a:pt x="5" y="3"/>
                    <a:pt x="5" y="3"/>
                    <a:pt x="4" y="2"/>
                  </a:cubicBezTo>
                  <a:close/>
                </a:path>
              </a:pathLst>
            </a:custGeom>
            <a:solidFill>
              <a:srgbClr val="965C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8" name="Freeform 89"/>
            <p:cNvSpPr>
              <a:spLocks noChangeAspect="1"/>
            </p:cNvSpPr>
            <p:nvPr/>
          </p:nvSpPr>
          <p:spPr bwMode="auto">
            <a:xfrm>
              <a:off x="-715" y="134"/>
              <a:ext cx="12" cy="6"/>
            </a:xfrm>
            <a:custGeom>
              <a:avLst/>
              <a:gdLst>
                <a:gd name="T0" fmla="*/ 100663296 w 6"/>
                <a:gd name="T1" fmla="*/ 16777220 h 3"/>
                <a:gd name="T2" fmla="*/ 100663296 w 6"/>
                <a:gd name="T3" fmla="*/ 33554436 h 3"/>
                <a:gd name="T4" fmla="*/ 83886084 w 6"/>
                <a:gd name="T5" fmla="*/ 50331648 h 3"/>
                <a:gd name="T6" fmla="*/ 16777220 w 6"/>
                <a:gd name="T7" fmla="*/ 33554436 h 3"/>
                <a:gd name="T8" fmla="*/ 0 w 6"/>
                <a:gd name="T9" fmla="*/ 16777220 h 3"/>
                <a:gd name="T10" fmla="*/ 16777220 w 6"/>
                <a:gd name="T11" fmla="*/ 0 h 3"/>
                <a:gd name="T12" fmla="*/ 100663296 w 6"/>
                <a:gd name="T13" fmla="*/ 16777220 h 3"/>
                <a:gd name="T14" fmla="*/ 0 60000 65536"/>
                <a:gd name="T15" fmla="*/ 0 60000 65536"/>
                <a:gd name="T16" fmla="*/ 0 60000 65536"/>
                <a:gd name="T17" fmla="*/ 0 60000 65536"/>
                <a:gd name="T18" fmla="*/ 0 60000 65536"/>
                <a:gd name="T19" fmla="*/ 0 60000 65536"/>
                <a:gd name="T20" fmla="*/ 0 60000 65536"/>
                <a:gd name="T21" fmla="*/ 0 w 6"/>
                <a:gd name="T22" fmla="*/ 0 h 3"/>
                <a:gd name="T23" fmla="*/ 6 w 6"/>
                <a:gd name="T24" fmla="*/ 3 h 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 h="3">
                  <a:moveTo>
                    <a:pt x="6" y="1"/>
                  </a:moveTo>
                  <a:cubicBezTo>
                    <a:pt x="6" y="1"/>
                    <a:pt x="6" y="1"/>
                    <a:pt x="6" y="2"/>
                  </a:cubicBezTo>
                  <a:cubicBezTo>
                    <a:pt x="6" y="2"/>
                    <a:pt x="6" y="2"/>
                    <a:pt x="5" y="3"/>
                  </a:cubicBezTo>
                  <a:cubicBezTo>
                    <a:pt x="4" y="3"/>
                    <a:pt x="2" y="2"/>
                    <a:pt x="1" y="2"/>
                  </a:cubicBezTo>
                  <a:cubicBezTo>
                    <a:pt x="1" y="2"/>
                    <a:pt x="0" y="1"/>
                    <a:pt x="0" y="1"/>
                  </a:cubicBezTo>
                  <a:cubicBezTo>
                    <a:pt x="0" y="1"/>
                    <a:pt x="0" y="0"/>
                    <a:pt x="1" y="0"/>
                  </a:cubicBezTo>
                  <a:cubicBezTo>
                    <a:pt x="2" y="0"/>
                    <a:pt x="6" y="0"/>
                    <a:pt x="6" y="1"/>
                  </a:cubicBezTo>
                  <a:close/>
                </a:path>
              </a:pathLst>
            </a:custGeom>
            <a:solidFill>
              <a:srgbClr val="91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89" name="Freeform 90"/>
            <p:cNvSpPr>
              <a:spLocks noChangeAspect="1"/>
            </p:cNvSpPr>
            <p:nvPr/>
          </p:nvSpPr>
          <p:spPr bwMode="auto">
            <a:xfrm>
              <a:off x="-709" y="110"/>
              <a:ext cx="10" cy="12"/>
            </a:xfrm>
            <a:custGeom>
              <a:avLst/>
              <a:gdLst>
                <a:gd name="T0" fmla="*/ 0 w 5"/>
                <a:gd name="T1" fmla="*/ 67108876 h 6"/>
                <a:gd name="T2" fmla="*/ 83886080 w 5"/>
                <a:gd name="T3" fmla="*/ 100663296 h 6"/>
                <a:gd name="T4" fmla="*/ 16777216 w 5"/>
                <a:gd name="T5" fmla="*/ 67108876 h 6"/>
                <a:gd name="T6" fmla="*/ 50331644 w 5"/>
                <a:gd name="T7" fmla="*/ 0 h 6"/>
                <a:gd name="T8" fmla="*/ 0 w 5"/>
                <a:gd name="T9" fmla="*/ 67108876 h 6"/>
                <a:gd name="T10" fmla="*/ 0 60000 65536"/>
                <a:gd name="T11" fmla="*/ 0 60000 65536"/>
                <a:gd name="T12" fmla="*/ 0 60000 65536"/>
                <a:gd name="T13" fmla="*/ 0 60000 65536"/>
                <a:gd name="T14" fmla="*/ 0 60000 65536"/>
                <a:gd name="T15" fmla="*/ 0 w 5"/>
                <a:gd name="T16" fmla="*/ 0 h 6"/>
                <a:gd name="T17" fmla="*/ 5 w 5"/>
                <a:gd name="T18" fmla="*/ 6 h 6"/>
              </a:gdLst>
              <a:ahLst/>
              <a:cxnLst>
                <a:cxn ang="T10">
                  <a:pos x="T0" y="T1"/>
                </a:cxn>
                <a:cxn ang="T11">
                  <a:pos x="T2" y="T3"/>
                </a:cxn>
                <a:cxn ang="T12">
                  <a:pos x="T4" y="T5"/>
                </a:cxn>
                <a:cxn ang="T13">
                  <a:pos x="T6" y="T7"/>
                </a:cxn>
                <a:cxn ang="T14">
                  <a:pos x="T8" y="T9"/>
                </a:cxn>
              </a:cxnLst>
              <a:rect l="T15" t="T16" r="T17" b="T18"/>
              <a:pathLst>
                <a:path w="5" h="6">
                  <a:moveTo>
                    <a:pt x="0" y="4"/>
                  </a:moveTo>
                  <a:cubicBezTo>
                    <a:pt x="0" y="6"/>
                    <a:pt x="5" y="6"/>
                    <a:pt x="5" y="6"/>
                  </a:cubicBezTo>
                  <a:cubicBezTo>
                    <a:pt x="3" y="6"/>
                    <a:pt x="1" y="5"/>
                    <a:pt x="1" y="4"/>
                  </a:cubicBezTo>
                  <a:cubicBezTo>
                    <a:pt x="1" y="2"/>
                    <a:pt x="2" y="1"/>
                    <a:pt x="3" y="0"/>
                  </a:cubicBezTo>
                  <a:cubicBezTo>
                    <a:pt x="1" y="1"/>
                    <a:pt x="0" y="2"/>
                    <a:pt x="0" y="4"/>
                  </a:cubicBezTo>
                  <a:close/>
                </a:path>
              </a:pathLst>
            </a:custGeom>
            <a:solidFill>
              <a:srgbClr val="E0B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0" name="Freeform 91"/>
            <p:cNvSpPr>
              <a:spLocks noChangeAspect="1"/>
            </p:cNvSpPr>
            <p:nvPr/>
          </p:nvSpPr>
          <p:spPr bwMode="auto">
            <a:xfrm>
              <a:off x="-701" y="118"/>
              <a:ext cx="10" cy="4"/>
            </a:xfrm>
            <a:custGeom>
              <a:avLst/>
              <a:gdLst>
                <a:gd name="T0" fmla="*/ 0 w 5"/>
                <a:gd name="T1" fmla="*/ 16777216 h 2"/>
                <a:gd name="T2" fmla="*/ 33554436 w 5"/>
                <a:gd name="T3" fmla="*/ 0 h 2"/>
                <a:gd name="T4" fmla="*/ 83886080 w 5"/>
                <a:gd name="T5" fmla="*/ 16777216 h 2"/>
                <a:gd name="T6" fmla="*/ 33554436 w 5"/>
                <a:gd name="T7" fmla="*/ 16777216 h 2"/>
                <a:gd name="T8" fmla="*/ 0 w 5"/>
                <a:gd name="T9" fmla="*/ 16777216 h 2"/>
                <a:gd name="T10" fmla="*/ 0 60000 65536"/>
                <a:gd name="T11" fmla="*/ 0 60000 65536"/>
                <a:gd name="T12" fmla="*/ 0 60000 65536"/>
                <a:gd name="T13" fmla="*/ 0 60000 65536"/>
                <a:gd name="T14" fmla="*/ 0 60000 65536"/>
                <a:gd name="T15" fmla="*/ 0 w 5"/>
                <a:gd name="T16" fmla="*/ 0 h 2"/>
                <a:gd name="T17" fmla="*/ 5 w 5"/>
                <a:gd name="T18" fmla="*/ 2 h 2"/>
              </a:gdLst>
              <a:ahLst/>
              <a:cxnLst>
                <a:cxn ang="T10">
                  <a:pos x="T0" y="T1"/>
                </a:cxn>
                <a:cxn ang="T11">
                  <a:pos x="T2" y="T3"/>
                </a:cxn>
                <a:cxn ang="T12">
                  <a:pos x="T4" y="T5"/>
                </a:cxn>
                <a:cxn ang="T13">
                  <a:pos x="T6" y="T7"/>
                </a:cxn>
                <a:cxn ang="T14">
                  <a:pos x="T8" y="T9"/>
                </a:cxn>
              </a:cxnLst>
              <a:rect l="T15" t="T16" r="T17" b="T18"/>
              <a:pathLst>
                <a:path w="5" h="2">
                  <a:moveTo>
                    <a:pt x="0" y="1"/>
                  </a:moveTo>
                  <a:cubicBezTo>
                    <a:pt x="0" y="1"/>
                    <a:pt x="0" y="0"/>
                    <a:pt x="2" y="0"/>
                  </a:cubicBezTo>
                  <a:cubicBezTo>
                    <a:pt x="4" y="0"/>
                    <a:pt x="5" y="1"/>
                    <a:pt x="5" y="1"/>
                  </a:cubicBezTo>
                  <a:cubicBezTo>
                    <a:pt x="5" y="1"/>
                    <a:pt x="3" y="1"/>
                    <a:pt x="2" y="1"/>
                  </a:cubicBezTo>
                  <a:cubicBezTo>
                    <a:pt x="1" y="2"/>
                    <a:pt x="0" y="1"/>
                    <a:pt x="0" y="1"/>
                  </a:cubicBezTo>
                  <a:close/>
                </a:path>
              </a:pathLst>
            </a:custGeom>
            <a:solidFill>
              <a:srgbClr val="A969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1" name="Freeform 92"/>
            <p:cNvSpPr>
              <a:spLocks noChangeAspect="1"/>
            </p:cNvSpPr>
            <p:nvPr/>
          </p:nvSpPr>
          <p:spPr bwMode="auto">
            <a:xfrm>
              <a:off x="-717" y="132"/>
              <a:ext cx="22" cy="16"/>
            </a:xfrm>
            <a:custGeom>
              <a:avLst/>
              <a:gdLst>
                <a:gd name="T0" fmla="*/ 184549376 w 11"/>
                <a:gd name="T1" fmla="*/ 0 h 8"/>
                <a:gd name="T2" fmla="*/ 117440376 w 11"/>
                <a:gd name="T3" fmla="*/ 0 h 8"/>
                <a:gd name="T4" fmla="*/ 16777220 w 11"/>
                <a:gd name="T5" fmla="*/ 16777216 h 8"/>
                <a:gd name="T6" fmla="*/ 33554436 w 11"/>
                <a:gd name="T7" fmla="*/ 83886008 h 8"/>
                <a:gd name="T8" fmla="*/ 117440376 w 11"/>
                <a:gd name="T9" fmla="*/ 134217728 h 8"/>
                <a:gd name="T10" fmla="*/ 150994956 w 11"/>
                <a:gd name="T11" fmla="*/ 83886008 h 8"/>
                <a:gd name="T12" fmla="*/ 117440376 w 11"/>
                <a:gd name="T13" fmla="*/ 33554432 h 8"/>
                <a:gd name="T14" fmla="*/ 100663292 w 11"/>
                <a:gd name="T15" fmla="*/ 50331608 h 8"/>
                <a:gd name="T16" fmla="*/ 16777220 w 11"/>
                <a:gd name="T17" fmla="*/ 33554432 h 8"/>
                <a:gd name="T18" fmla="*/ 50331648 w 11"/>
                <a:gd name="T19" fmla="*/ 33554432 h 8"/>
                <a:gd name="T20" fmla="*/ 134217744 w 11"/>
                <a:gd name="T21" fmla="*/ 33554432 h 8"/>
                <a:gd name="T22" fmla="*/ 184549376 w 11"/>
                <a:gd name="T23" fmla="*/ 0 h 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1"/>
                <a:gd name="T37" fmla="*/ 0 h 8"/>
                <a:gd name="T38" fmla="*/ 11 w 11"/>
                <a:gd name="T39" fmla="*/ 8 h 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1" h="8">
                  <a:moveTo>
                    <a:pt x="11" y="0"/>
                  </a:moveTo>
                  <a:cubicBezTo>
                    <a:pt x="11" y="0"/>
                    <a:pt x="10" y="0"/>
                    <a:pt x="7" y="0"/>
                  </a:cubicBezTo>
                  <a:cubicBezTo>
                    <a:pt x="5" y="1"/>
                    <a:pt x="2" y="1"/>
                    <a:pt x="1" y="1"/>
                  </a:cubicBezTo>
                  <a:cubicBezTo>
                    <a:pt x="0" y="1"/>
                    <a:pt x="1" y="3"/>
                    <a:pt x="2" y="5"/>
                  </a:cubicBezTo>
                  <a:cubicBezTo>
                    <a:pt x="4" y="6"/>
                    <a:pt x="5" y="8"/>
                    <a:pt x="7" y="8"/>
                  </a:cubicBezTo>
                  <a:cubicBezTo>
                    <a:pt x="9" y="8"/>
                    <a:pt x="9" y="6"/>
                    <a:pt x="9" y="5"/>
                  </a:cubicBezTo>
                  <a:cubicBezTo>
                    <a:pt x="9" y="3"/>
                    <a:pt x="7" y="2"/>
                    <a:pt x="7" y="2"/>
                  </a:cubicBezTo>
                  <a:cubicBezTo>
                    <a:pt x="7" y="2"/>
                    <a:pt x="7" y="3"/>
                    <a:pt x="6" y="3"/>
                  </a:cubicBezTo>
                  <a:cubicBezTo>
                    <a:pt x="5" y="4"/>
                    <a:pt x="3" y="2"/>
                    <a:pt x="1" y="2"/>
                  </a:cubicBezTo>
                  <a:cubicBezTo>
                    <a:pt x="2" y="1"/>
                    <a:pt x="2" y="2"/>
                    <a:pt x="3" y="2"/>
                  </a:cubicBezTo>
                  <a:cubicBezTo>
                    <a:pt x="4" y="2"/>
                    <a:pt x="7" y="2"/>
                    <a:pt x="8" y="2"/>
                  </a:cubicBezTo>
                  <a:cubicBezTo>
                    <a:pt x="10" y="2"/>
                    <a:pt x="11" y="1"/>
                    <a:pt x="11" y="0"/>
                  </a:cubicBezTo>
                  <a:close/>
                </a:path>
              </a:pathLst>
            </a:custGeom>
            <a:solidFill>
              <a:srgbClr val="EBB0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2" name="Freeform 93"/>
            <p:cNvSpPr>
              <a:spLocks noChangeAspect="1"/>
            </p:cNvSpPr>
            <p:nvPr/>
          </p:nvSpPr>
          <p:spPr bwMode="auto">
            <a:xfrm>
              <a:off x="-835" y="-2"/>
              <a:ext cx="156" cy="136"/>
            </a:xfrm>
            <a:custGeom>
              <a:avLst/>
              <a:gdLst>
                <a:gd name="T0" fmla="*/ 318767108 w 78"/>
                <a:gd name="T1" fmla="*/ 201326180 h 68"/>
                <a:gd name="T2" fmla="*/ 452983760 w 78"/>
                <a:gd name="T3" fmla="*/ 67108864 h 68"/>
                <a:gd name="T4" fmla="*/ 637534216 w 78"/>
                <a:gd name="T5" fmla="*/ 0 h 68"/>
                <a:gd name="T6" fmla="*/ 570425376 w 78"/>
                <a:gd name="T7" fmla="*/ 83886012 h 68"/>
                <a:gd name="T8" fmla="*/ 1040184168 w 78"/>
                <a:gd name="T9" fmla="*/ 100663156 h 68"/>
                <a:gd name="T10" fmla="*/ 1090519124 w 78"/>
                <a:gd name="T11" fmla="*/ 167771892 h 68"/>
                <a:gd name="T12" fmla="*/ 1174405172 w 78"/>
                <a:gd name="T13" fmla="*/ 134217732 h 68"/>
                <a:gd name="T14" fmla="*/ 1157627964 w 78"/>
                <a:gd name="T15" fmla="*/ 201326180 h 68"/>
                <a:gd name="T16" fmla="*/ 1258291220 w 78"/>
                <a:gd name="T17" fmla="*/ 184548972 h 68"/>
                <a:gd name="T18" fmla="*/ 1241514012 w 78"/>
                <a:gd name="T19" fmla="*/ 318766576 h 68"/>
                <a:gd name="T20" fmla="*/ 1291845640 w 78"/>
                <a:gd name="T21" fmla="*/ 218103264 h 68"/>
                <a:gd name="T22" fmla="*/ 1140850752 w 78"/>
                <a:gd name="T23" fmla="*/ 469760684 h 68"/>
                <a:gd name="T24" fmla="*/ 822080960 w 78"/>
                <a:gd name="T25" fmla="*/ 452983476 h 68"/>
                <a:gd name="T26" fmla="*/ 838858168 w 78"/>
                <a:gd name="T27" fmla="*/ 654309340 h 68"/>
                <a:gd name="T28" fmla="*/ 687864820 w 78"/>
                <a:gd name="T29" fmla="*/ 838858120 h 68"/>
                <a:gd name="T30" fmla="*/ 687864820 w 78"/>
                <a:gd name="T31" fmla="*/ 704640964 h 68"/>
                <a:gd name="T32" fmla="*/ 687864820 w 78"/>
                <a:gd name="T33" fmla="*/ 855635328 h 68"/>
                <a:gd name="T34" fmla="*/ 654311424 w 78"/>
                <a:gd name="T35" fmla="*/ 838858120 h 68"/>
                <a:gd name="T36" fmla="*/ 536870956 w 78"/>
                <a:gd name="T37" fmla="*/ 788526496 h 68"/>
                <a:gd name="T38" fmla="*/ 503315132 w 78"/>
                <a:gd name="T39" fmla="*/ 754972076 h 68"/>
                <a:gd name="T40" fmla="*/ 335544316 w 78"/>
                <a:gd name="T41" fmla="*/ 738194868 h 68"/>
                <a:gd name="T42" fmla="*/ 369097968 w 78"/>
                <a:gd name="T43" fmla="*/ 989852484 h 68"/>
                <a:gd name="T44" fmla="*/ 318767108 w 78"/>
                <a:gd name="T45" fmla="*/ 973075276 h 68"/>
                <a:gd name="T46" fmla="*/ 352321016 w 78"/>
                <a:gd name="T47" fmla="*/ 1040184108 h 68"/>
                <a:gd name="T48" fmla="*/ 268435480 w 78"/>
                <a:gd name="T49" fmla="*/ 1124073480 h 68"/>
                <a:gd name="T50" fmla="*/ 234880612 w 78"/>
                <a:gd name="T51" fmla="*/ 1073741856 h 68"/>
                <a:gd name="T52" fmla="*/ 251657692 w 78"/>
                <a:gd name="T53" fmla="*/ 1124073480 h 68"/>
                <a:gd name="T54" fmla="*/ 184549112 w 78"/>
                <a:gd name="T55" fmla="*/ 1140850688 h 68"/>
                <a:gd name="T56" fmla="*/ 67108868 w 78"/>
                <a:gd name="T57" fmla="*/ 352320736 h 68"/>
                <a:gd name="T58" fmla="*/ 251657692 w 78"/>
                <a:gd name="T59" fmla="*/ 184548972 h 68"/>
                <a:gd name="T60" fmla="*/ 318767108 w 78"/>
                <a:gd name="T61" fmla="*/ 201326180 h 6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78"/>
                <a:gd name="T94" fmla="*/ 0 h 68"/>
                <a:gd name="T95" fmla="*/ 78 w 78"/>
                <a:gd name="T96" fmla="*/ 68 h 6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78" h="68">
                  <a:moveTo>
                    <a:pt x="19" y="12"/>
                  </a:moveTo>
                  <a:cubicBezTo>
                    <a:pt x="19" y="12"/>
                    <a:pt x="21" y="6"/>
                    <a:pt x="27" y="4"/>
                  </a:cubicBezTo>
                  <a:cubicBezTo>
                    <a:pt x="34" y="3"/>
                    <a:pt x="38" y="0"/>
                    <a:pt x="38" y="0"/>
                  </a:cubicBezTo>
                  <a:cubicBezTo>
                    <a:pt x="38" y="0"/>
                    <a:pt x="38" y="3"/>
                    <a:pt x="34" y="5"/>
                  </a:cubicBezTo>
                  <a:cubicBezTo>
                    <a:pt x="51" y="4"/>
                    <a:pt x="72" y="13"/>
                    <a:pt x="62" y="6"/>
                  </a:cubicBezTo>
                  <a:cubicBezTo>
                    <a:pt x="69" y="9"/>
                    <a:pt x="65" y="10"/>
                    <a:pt x="65" y="10"/>
                  </a:cubicBezTo>
                  <a:cubicBezTo>
                    <a:pt x="65" y="10"/>
                    <a:pt x="69" y="12"/>
                    <a:pt x="70" y="8"/>
                  </a:cubicBezTo>
                  <a:cubicBezTo>
                    <a:pt x="71" y="10"/>
                    <a:pt x="69" y="12"/>
                    <a:pt x="69" y="12"/>
                  </a:cubicBezTo>
                  <a:cubicBezTo>
                    <a:pt x="69" y="12"/>
                    <a:pt x="74" y="15"/>
                    <a:pt x="75" y="11"/>
                  </a:cubicBezTo>
                  <a:cubicBezTo>
                    <a:pt x="76" y="12"/>
                    <a:pt x="76" y="17"/>
                    <a:pt x="74" y="19"/>
                  </a:cubicBezTo>
                  <a:cubicBezTo>
                    <a:pt x="76" y="18"/>
                    <a:pt x="77" y="16"/>
                    <a:pt x="77" y="13"/>
                  </a:cubicBezTo>
                  <a:cubicBezTo>
                    <a:pt x="78" y="19"/>
                    <a:pt x="75" y="28"/>
                    <a:pt x="68" y="28"/>
                  </a:cubicBezTo>
                  <a:cubicBezTo>
                    <a:pt x="64" y="29"/>
                    <a:pt x="57" y="25"/>
                    <a:pt x="49" y="27"/>
                  </a:cubicBezTo>
                  <a:cubicBezTo>
                    <a:pt x="51" y="29"/>
                    <a:pt x="55" y="35"/>
                    <a:pt x="50" y="39"/>
                  </a:cubicBezTo>
                  <a:cubicBezTo>
                    <a:pt x="48" y="41"/>
                    <a:pt x="44" y="41"/>
                    <a:pt x="41" y="50"/>
                  </a:cubicBezTo>
                  <a:cubicBezTo>
                    <a:pt x="41" y="48"/>
                    <a:pt x="40" y="45"/>
                    <a:pt x="41" y="42"/>
                  </a:cubicBezTo>
                  <a:cubicBezTo>
                    <a:pt x="41" y="42"/>
                    <a:pt x="39" y="47"/>
                    <a:pt x="41" y="51"/>
                  </a:cubicBezTo>
                  <a:cubicBezTo>
                    <a:pt x="39" y="51"/>
                    <a:pt x="38" y="46"/>
                    <a:pt x="39" y="50"/>
                  </a:cubicBezTo>
                  <a:cubicBezTo>
                    <a:pt x="39" y="53"/>
                    <a:pt x="33" y="52"/>
                    <a:pt x="32" y="47"/>
                  </a:cubicBezTo>
                  <a:cubicBezTo>
                    <a:pt x="29" y="45"/>
                    <a:pt x="30" y="45"/>
                    <a:pt x="30" y="45"/>
                  </a:cubicBezTo>
                  <a:cubicBezTo>
                    <a:pt x="30" y="45"/>
                    <a:pt x="25" y="38"/>
                    <a:pt x="20" y="44"/>
                  </a:cubicBezTo>
                  <a:cubicBezTo>
                    <a:pt x="18" y="48"/>
                    <a:pt x="17" y="55"/>
                    <a:pt x="22" y="59"/>
                  </a:cubicBezTo>
                  <a:cubicBezTo>
                    <a:pt x="19" y="58"/>
                    <a:pt x="19" y="58"/>
                    <a:pt x="19" y="58"/>
                  </a:cubicBezTo>
                  <a:cubicBezTo>
                    <a:pt x="19" y="58"/>
                    <a:pt x="20" y="61"/>
                    <a:pt x="21" y="62"/>
                  </a:cubicBezTo>
                  <a:cubicBezTo>
                    <a:pt x="19" y="64"/>
                    <a:pt x="16" y="67"/>
                    <a:pt x="16" y="67"/>
                  </a:cubicBezTo>
                  <a:cubicBezTo>
                    <a:pt x="16" y="67"/>
                    <a:pt x="15" y="66"/>
                    <a:pt x="14" y="64"/>
                  </a:cubicBezTo>
                  <a:cubicBezTo>
                    <a:pt x="14" y="65"/>
                    <a:pt x="15" y="67"/>
                    <a:pt x="15" y="67"/>
                  </a:cubicBezTo>
                  <a:cubicBezTo>
                    <a:pt x="15" y="67"/>
                    <a:pt x="13" y="65"/>
                    <a:pt x="11" y="68"/>
                  </a:cubicBezTo>
                  <a:cubicBezTo>
                    <a:pt x="7" y="66"/>
                    <a:pt x="0" y="39"/>
                    <a:pt x="4" y="21"/>
                  </a:cubicBezTo>
                  <a:cubicBezTo>
                    <a:pt x="5" y="14"/>
                    <a:pt x="12" y="11"/>
                    <a:pt x="15" y="11"/>
                  </a:cubicBezTo>
                  <a:cubicBezTo>
                    <a:pt x="18" y="11"/>
                    <a:pt x="19" y="12"/>
                    <a:pt x="19" y="12"/>
                  </a:cubicBezTo>
                  <a:close/>
                </a:path>
              </a:pathLst>
            </a:custGeom>
            <a:solidFill>
              <a:srgbClr val="6E41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3" name="Freeform 94"/>
            <p:cNvSpPr>
              <a:spLocks noChangeAspect="1"/>
            </p:cNvSpPr>
            <p:nvPr/>
          </p:nvSpPr>
          <p:spPr bwMode="auto">
            <a:xfrm>
              <a:off x="-801" y="80"/>
              <a:ext cx="30" cy="38"/>
            </a:xfrm>
            <a:custGeom>
              <a:avLst/>
              <a:gdLst>
                <a:gd name="T0" fmla="*/ 184549392 w 15"/>
                <a:gd name="T1" fmla="*/ 167772156 h 19"/>
                <a:gd name="T2" fmla="*/ 218103816 w 15"/>
                <a:gd name="T3" fmla="*/ 67108868 h 19"/>
                <a:gd name="T4" fmla="*/ 100663304 w 15"/>
                <a:gd name="T5" fmla="*/ 16777216 h 19"/>
                <a:gd name="T6" fmla="*/ 50331652 w 15"/>
                <a:gd name="T7" fmla="*/ 201326192 h 19"/>
                <a:gd name="T8" fmla="*/ 150994968 w 15"/>
                <a:gd name="T9" fmla="*/ 285212684 h 19"/>
                <a:gd name="T10" fmla="*/ 234881028 w 15"/>
                <a:gd name="T11" fmla="*/ 318767104 h 19"/>
                <a:gd name="T12" fmla="*/ 251658240 w 15"/>
                <a:gd name="T13" fmla="*/ 251657692 h 19"/>
                <a:gd name="T14" fmla="*/ 218103816 w 15"/>
                <a:gd name="T15" fmla="*/ 218103400 h 19"/>
                <a:gd name="T16" fmla="*/ 184549392 w 15"/>
                <a:gd name="T17" fmla="*/ 167772156 h 1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5"/>
                <a:gd name="T28" fmla="*/ 0 h 19"/>
                <a:gd name="T29" fmla="*/ 15 w 15"/>
                <a:gd name="T30" fmla="*/ 19 h 1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5" h="19">
                  <a:moveTo>
                    <a:pt x="11" y="10"/>
                  </a:moveTo>
                  <a:cubicBezTo>
                    <a:pt x="11" y="10"/>
                    <a:pt x="14" y="9"/>
                    <a:pt x="13" y="4"/>
                  </a:cubicBezTo>
                  <a:cubicBezTo>
                    <a:pt x="12" y="2"/>
                    <a:pt x="8" y="0"/>
                    <a:pt x="6" y="1"/>
                  </a:cubicBezTo>
                  <a:cubicBezTo>
                    <a:pt x="3" y="2"/>
                    <a:pt x="0" y="6"/>
                    <a:pt x="3" y="12"/>
                  </a:cubicBezTo>
                  <a:cubicBezTo>
                    <a:pt x="5" y="15"/>
                    <a:pt x="6" y="16"/>
                    <a:pt x="9" y="17"/>
                  </a:cubicBezTo>
                  <a:cubicBezTo>
                    <a:pt x="11" y="18"/>
                    <a:pt x="12" y="19"/>
                    <a:pt x="14" y="19"/>
                  </a:cubicBezTo>
                  <a:cubicBezTo>
                    <a:pt x="15" y="19"/>
                    <a:pt x="15" y="16"/>
                    <a:pt x="15" y="15"/>
                  </a:cubicBezTo>
                  <a:cubicBezTo>
                    <a:pt x="14" y="13"/>
                    <a:pt x="14" y="13"/>
                    <a:pt x="13" y="13"/>
                  </a:cubicBezTo>
                  <a:cubicBezTo>
                    <a:pt x="13" y="12"/>
                    <a:pt x="13" y="10"/>
                    <a:pt x="11" y="10"/>
                  </a:cubicBezTo>
                  <a:close/>
                </a:path>
              </a:pathLst>
            </a:custGeom>
            <a:solidFill>
              <a:srgbClr val="E1A5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4" name="Freeform 95"/>
            <p:cNvSpPr>
              <a:spLocks noChangeAspect="1"/>
            </p:cNvSpPr>
            <p:nvPr/>
          </p:nvSpPr>
          <p:spPr bwMode="auto">
            <a:xfrm>
              <a:off x="-795" y="84"/>
              <a:ext cx="14" cy="24"/>
            </a:xfrm>
            <a:custGeom>
              <a:avLst/>
              <a:gdLst>
                <a:gd name="T0" fmla="*/ 50331652 w 7"/>
                <a:gd name="T1" fmla="*/ 184549380 h 12"/>
                <a:gd name="T2" fmla="*/ 0 w 7"/>
                <a:gd name="T3" fmla="*/ 83886084 h 12"/>
                <a:gd name="T4" fmla="*/ 83886088 w 7"/>
                <a:gd name="T5" fmla="*/ 0 h 12"/>
                <a:gd name="T6" fmla="*/ 50331652 w 7"/>
                <a:gd name="T7" fmla="*/ 50331648 h 12"/>
                <a:gd name="T8" fmla="*/ 33554440 w 7"/>
                <a:gd name="T9" fmla="*/ 134217748 h 12"/>
                <a:gd name="T10" fmla="*/ 50331652 w 7"/>
                <a:gd name="T11" fmla="*/ 184549380 h 12"/>
                <a:gd name="T12" fmla="*/ 0 60000 65536"/>
                <a:gd name="T13" fmla="*/ 0 60000 65536"/>
                <a:gd name="T14" fmla="*/ 0 60000 65536"/>
                <a:gd name="T15" fmla="*/ 0 60000 65536"/>
                <a:gd name="T16" fmla="*/ 0 60000 65536"/>
                <a:gd name="T17" fmla="*/ 0 60000 65536"/>
                <a:gd name="T18" fmla="*/ 0 w 7"/>
                <a:gd name="T19" fmla="*/ 0 h 12"/>
                <a:gd name="T20" fmla="*/ 7 w 7"/>
                <a:gd name="T21" fmla="*/ 12 h 12"/>
              </a:gdLst>
              <a:ahLst/>
              <a:cxnLst>
                <a:cxn ang="T12">
                  <a:pos x="T0" y="T1"/>
                </a:cxn>
                <a:cxn ang="T13">
                  <a:pos x="T2" y="T3"/>
                </a:cxn>
                <a:cxn ang="T14">
                  <a:pos x="T4" y="T5"/>
                </a:cxn>
                <a:cxn ang="T15">
                  <a:pos x="T6" y="T7"/>
                </a:cxn>
                <a:cxn ang="T16">
                  <a:pos x="T8" y="T9"/>
                </a:cxn>
                <a:cxn ang="T17">
                  <a:pos x="T10" y="T11"/>
                </a:cxn>
              </a:cxnLst>
              <a:rect l="T18" t="T19" r="T20" b="T21"/>
              <a:pathLst>
                <a:path w="7" h="12">
                  <a:moveTo>
                    <a:pt x="3" y="11"/>
                  </a:moveTo>
                  <a:cubicBezTo>
                    <a:pt x="3" y="11"/>
                    <a:pt x="0" y="8"/>
                    <a:pt x="0" y="5"/>
                  </a:cubicBezTo>
                  <a:cubicBezTo>
                    <a:pt x="1" y="2"/>
                    <a:pt x="3" y="0"/>
                    <a:pt x="5" y="0"/>
                  </a:cubicBezTo>
                  <a:cubicBezTo>
                    <a:pt x="7" y="0"/>
                    <a:pt x="4" y="2"/>
                    <a:pt x="3" y="3"/>
                  </a:cubicBezTo>
                  <a:cubicBezTo>
                    <a:pt x="2" y="5"/>
                    <a:pt x="2" y="7"/>
                    <a:pt x="2" y="8"/>
                  </a:cubicBezTo>
                  <a:cubicBezTo>
                    <a:pt x="3" y="10"/>
                    <a:pt x="4" y="12"/>
                    <a:pt x="3" y="11"/>
                  </a:cubicBezTo>
                  <a:close/>
                </a:path>
              </a:pathLst>
            </a:custGeom>
            <a:solidFill>
              <a:srgbClr val="C289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5" name="Freeform 96"/>
            <p:cNvSpPr>
              <a:spLocks noChangeAspect="1"/>
            </p:cNvSpPr>
            <p:nvPr/>
          </p:nvSpPr>
          <p:spPr bwMode="auto">
            <a:xfrm>
              <a:off x="-785" y="88"/>
              <a:ext cx="6" cy="8"/>
            </a:xfrm>
            <a:custGeom>
              <a:avLst/>
              <a:gdLst>
                <a:gd name="T0" fmla="*/ 33554436 w 3"/>
                <a:gd name="T1" fmla="*/ 0 h 4"/>
                <a:gd name="T2" fmla="*/ 0 w 3"/>
                <a:gd name="T3" fmla="*/ 50331608 h 4"/>
                <a:gd name="T4" fmla="*/ 50331648 w 3"/>
                <a:gd name="T5" fmla="*/ 16777216 h 4"/>
                <a:gd name="T6" fmla="*/ 33554436 w 3"/>
                <a:gd name="T7" fmla="*/ 0 h 4"/>
                <a:gd name="T8" fmla="*/ 0 60000 65536"/>
                <a:gd name="T9" fmla="*/ 0 60000 65536"/>
                <a:gd name="T10" fmla="*/ 0 60000 65536"/>
                <a:gd name="T11" fmla="*/ 0 60000 65536"/>
                <a:gd name="T12" fmla="*/ 0 w 3"/>
                <a:gd name="T13" fmla="*/ 0 h 4"/>
                <a:gd name="T14" fmla="*/ 3 w 3"/>
                <a:gd name="T15" fmla="*/ 4 h 4"/>
              </a:gdLst>
              <a:ahLst/>
              <a:cxnLst>
                <a:cxn ang="T8">
                  <a:pos x="T0" y="T1"/>
                </a:cxn>
                <a:cxn ang="T9">
                  <a:pos x="T2" y="T3"/>
                </a:cxn>
                <a:cxn ang="T10">
                  <a:pos x="T4" y="T5"/>
                </a:cxn>
                <a:cxn ang="T11">
                  <a:pos x="T6" y="T7"/>
                </a:cxn>
              </a:cxnLst>
              <a:rect l="T12" t="T13" r="T14" b="T15"/>
              <a:pathLst>
                <a:path w="3" h="4">
                  <a:moveTo>
                    <a:pt x="2" y="0"/>
                  </a:moveTo>
                  <a:cubicBezTo>
                    <a:pt x="2" y="0"/>
                    <a:pt x="1" y="1"/>
                    <a:pt x="0" y="3"/>
                  </a:cubicBezTo>
                  <a:cubicBezTo>
                    <a:pt x="1" y="4"/>
                    <a:pt x="3" y="1"/>
                    <a:pt x="3" y="1"/>
                  </a:cubicBezTo>
                  <a:cubicBezTo>
                    <a:pt x="3" y="1"/>
                    <a:pt x="3" y="0"/>
                    <a:pt x="2" y="0"/>
                  </a:cubicBezTo>
                  <a:close/>
                </a:path>
              </a:pathLst>
            </a:custGeom>
            <a:solidFill>
              <a:srgbClr val="C289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6" name="Freeform 97"/>
            <p:cNvSpPr>
              <a:spLocks noChangeAspect="1"/>
            </p:cNvSpPr>
            <p:nvPr/>
          </p:nvSpPr>
          <p:spPr bwMode="auto">
            <a:xfrm>
              <a:off x="-789" y="92"/>
              <a:ext cx="18" cy="18"/>
            </a:xfrm>
            <a:custGeom>
              <a:avLst/>
              <a:gdLst>
                <a:gd name="T0" fmla="*/ 83886076 w 9"/>
                <a:gd name="T1" fmla="*/ 0 h 9"/>
                <a:gd name="T2" fmla="*/ 50331612 w 9"/>
                <a:gd name="T3" fmla="*/ 50331612 h 9"/>
                <a:gd name="T4" fmla="*/ 33554432 w 9"/>
                <a:gd name="T5" fmla="*/ 100663156 h 9"/>
                <a:gd name="T6" fmla="*/ 67108868 w 9"/>
                <a:gd name="T7" fmla="*/ 117440304 h 9"/>
                <a:gd name="T8" fmla="*/ 117440304 w 9"/>
                <a:gd name="T9" fmla="*/ 134217736 h 9"/>
                <a:gd name="T10" fmla="*/ 150994944 w 9"/>
                <a:gd name="T11" fmla="*/ 150994944 h 9"/>
                <a:gd name="T12" fmla="*/ 117440304 w 9"/>
                <a:gd name="T13" fmla="*/ 117440304 h 9"/>
                <a:gd name="T14" fmla="*/ 83886076 w 9"/>
                <a:gd name="T15" fmla="*/ 67108868 h 9"/>
                <a:gd name="T16" fmla="*/ 83886076 w 9"/>
                <a:gd name="T17" fmla="*/ 33554432 h 9"/>
                <a:gd name="T18" fmla="*/ 83886076 w 9"/>
                <a:gd name="T19" fmla="*/ 0 h 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
                <a:gd name="T31" fmla="*/ 0 h 9"/>
                <a:gd name="T32" fmla="*/ 9 w 9"/>
                <a:gd name="T33" fmla="*/ 9 h 9"/>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 h="9">
                  <a:moveTo>
                    <a:pt x="5" y="0"/>
                  </a:moveTo>
                  <a:cubicBezTo>
                    <a:pt x="5" y="0"/>
                    <a:pt x="4" y="2"/>
                    <a:pt x="3" y="3"/>
                  </a:cubicBezTo>
                  <a:cubicBezTo>
                    <a:pt x="2" y="3"/>
                    <a:pt x="0" y="5"/>
                    <a:pt x="2" y="6"/>
                  </a:cubicBezTo>
                  <a:cubicBezTo>
                    <a:pt x="3" y="8"/>
                    <a:pt x="4" y="7"/>
                    <a:pt x="4" y="7"/>
                  </a:cubicBezTo>
                  <a:cubicBezTo>
                    <a:pt x="5" y="7"/>
                    <a:pt x="5" y="7"/>
                    <a:pt x="7" y="8"/>
                  </a:cubicBezTo>
                  <a:cubicBezTo>
                    <a:pt x="8" y="9"/>
                    <a:pt x="9" y="9"/>
                    <a:pt x="9" y="9"/>
                  </a:cubicBezTo>
                  <a:cubicBezTo>
                    <a:pt x="8" y="8"/>
                    <a:pt x="9" y="7"/>
                    <a:pt x="7" y="7"/>
                  </a:cubicBezTo>
                  <a:cubicBezTo>
                    <a:pt x="6" y="6"/>
                    <a:pt x="7" y="4"/>
                    <a:pt x="5" y="4"/>
                  </a:cubicBezTo>
                  <a:cubicBezTo>
                    <a:pt x="3" y="4"/>
                    <a:pt x="5" y="3"/>
                    <a:pt x="5" y="2"/>
                  </a:cubicBezTo>
                  <a:cubicBezTo>
                    <a:pt x="5" y="2"/>
                    <a:pt x="5" y="0"/>
                    <a:pt x="5" y="0"/>
                  </a:cubicBezTo>
                  <a:close/>
                </a:path>
              </a:pathLst>
            </a:custGeom>
            <a:solidFill>
              <a:srgbClr val="965C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7" name="Freeform 98"/>
            <p:cNvSpPr>
              <a:spLocks noChangeAspect="1"/>
            </p:cNvSpPr>
            <p:nvPr/>
          </p:nvSpPr>
          <p:spPr bwMode="auto">
            <a:xfrm>
              <a:off x="-785" y="84"/>
              <a:ext cx="8" cy="16"/>
            </a:xfrm>
            <a:custGeom>
              <a:avLst/>
              <a:gdLst>
                <a:gd name="T0" fmla="*/ 0 w 4"/>
                <a:gd name="T1" fmla="*/ 16777216 h 8"/>
                <a:gd name="T2" fmla="*/ 33554432 w 4"/>
                <a:gd name="T3" fmla="*/ 16777216 h 8"/>
                <a:gd name="T4" fmla="*/ 50331608 w 4"/>
                <a:gd name="T5" fmla="*/ 50331608 h 8"/>
                <a:gd name="T6" fmla="*/ 33554432 w 4"/>
                <a:gd name="T7" fmla="*/ 117440296 h 8"/>
                <a:gd name="T8" fmla="*/ 33554432 w 4"/>
                <a:gd name="T9" fmla="*/ 134217728 h 8"/>
                <a:gd name="T10" fmla="*/ 67108864 w 4"/>
                <a:gd name="T11" fmla="*/ 50331608 h 8"/>
                <a:gd name="T12" fmla="*/ 33554432 w 4"/>
                <a:gd name="T13" fmla="*/ 16777216 h 8"/>
                <a:gd name="T14" fmla="*/ 0 w 4"/>
                <a:gd name="T15" fmla="*/ 0 h 8"/>
                <a:gd name="T16" fmla="*/ 0 w 4"/>
                <a:gd name="T17" fmla="*/ 16777216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
                <a:gd name="T28" fmla="*/ 0 h 8"/>
                <a:gd name="T29" fmla="*/ 4 w 4"/>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 h="8">
                  <a:moveTo>
                    <a:pt x="0" y="1"/>
                  </a:moveTo>
                  <a:cubicBezTo>
                    <a:pt x="2" y="1"/>
                    <a:pt x="2" y="1"/>
                    <a:pt x="2" y="1"/>
                  </a:cubicBezTo>
                  <a:cubicBezTo>
                    <a:pt x="2" y="2"/>
                    <a:pt x="3" y="2"/>
                    <a:pt x="3" y="3"/>
                  </a:cubicBezTo>
                  <a:cubicBezTo>
                    <a:pt x="3" y="6"/>
                    <a:pt x="2" y="7"/>
                    <a:pt x="2" y="7"/>
                  </a:cubicBezTo>
                  <a:cubicBezTo>
                    <a:pt x="2" y="8"/>
                    <a:pt x="2" y="8"/>
                    <a:pt x="2" y="8"/>
                  </a:cubicBezTo>
                  <a:cubicBezTo>
                    <a:pt x="2" y="8"/>
                    <a:pt x="4" y="7"/>
                    <a:pt x="4" y="3"/>
                  </a:cubicBezTo>
                  <a:cubicBezTo>
                    <a:pt x="3" y="2"/>
                    <a:pt x="3" y="1"/>
                    <a:pt x="2" y="1"/>
                  </a:cubicBezTo>
                  <a:cubicBezTo>
                    <a:pt x="0" y="0"/>
                    <a:pt x="0" y="0"/>
                    <a:pt x="0" y="0"/>
                  </a:cubicBezTo>
                  <a:lnTo>
                    <a:pt x="0" y="1"/>
                  </a:lnTo>
                  <a:close/>
                </a:path>
              </a:pathLst>
            </a:custGeom>
            <a:solidFill>
              <a:srgbClr val="C49A6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8" name="Freeform 99"/>
            <p:cNvSpPr>
              <a:spLocks noChangeAspect="1"/>
            </p:cNvSpPr>
            <p:nvPr/>
          </p:nvSpPr>
          <p:spPr bwMode="auto">
            <a:xfrm>
              <a:off x="-731" y="80"/>
              <a:ext cx="34" cy="8"/>
            </a:xfrm>
            <a:custGeom>
              <a:avLst/>
              <a:gdLst>
                <a:gd name="T0" fmla="*/ 285212672 w 17"/>
                <a:gd name="T1" fmla="*/ 16777216 h 4"/>
                <a:gd name="T2" fmla="*/ 201326180 w 17"/>
                <a:gd name="T3" fmla="*/ 16777216 h 4"/>
                <a:gd name="T4" fmla="*/ 50331608 w 17"/>
                <a:gd name="T5" fmla="*/ 16777216 h 4"/>
                <a:gd name="T6" fmla="*/ 67108864 w 17"/>
                <a:gd name="T7" fmla="*/ 16777216 h 4"/>
                <a:gd name="T8" fmla="*/ 33554432 w 17"/>
                <a:gd name="T9" fmla="*/ 33554432 h 4"/>
                <a:gd name="T10" fmla="*/ 33554432 w 17"/>
                <a:gd name="T11" fmla="*/ 33554432 h 4"/>
                <a:gd name="T12" fmla="*/ 16777216 w 17"/>
                <a:gd name="T13" fmla="*/ 50331608 h 4"/>
                <a:gd name="T14" fmla="*/ 0 w 17"/>
                <a:gd name="T15" fmla="*/ 67108864 h 4"/>
                <a:gd name="T16" fmla="*/ 33554432 w 17"/>
                <a:gd name="T17" fmla="*/ 50331608 h 4"/>
                <a:gd name="T18" fmla="*/ 50331608 w 17"/>
                <a:gd name="T19" fmla="*/ 50331608 h 4"/>
                <a:gd name="T20" fmla="*/ 83886012 w 17"/>
                <a:gd name="T21" fmla="*/ 33554432 h 4"/>
                <a:gd name="T22" fmla="*/ 117440300 w 17"/>
                <a:gd name="T23" fmla="*/ 33554432 h 4"/>
                <a:gd name="T24" fmla="*/ 184548972 w 17"/>
                <a:gd name="T25" fmla="*/ 33554432 h 4"/>
                <a:gd name="T26" fmla="*/ 251657680 w 17"/>
                <a:gd name="T27" fmla="*/ 50331608 h 4"/>
                <a:gd name="T28" fmla="*/ 285212672 w 17"/>
                <a:gd name="T29" fmla="*/ 16777216 h 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7"/>
                <a:gd name="T46" fmla="*/ 0 h 4"/>
                <a:gd name="T47" fmla="*/ 17 w 17"/>
                <a:gd name="T48" fmla="*/ 4 h 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7" h="4">
                  <a:moveTo>
                    <a:pt x="17" y="1"/>
                  </a:moveTo>
                  <a:cubicBezTo>
                    <a:pt x="17" y="1"/>
                    <a:pt x="15" y="1"/>
                    <a:pt x="12" y="1"/>
                  </a:cubicBezTo>
                  <a:cubicBezTo>
                    <a:pt x="7" y="0"/>
                    <a:pt x="5" y="0"/>
                    <a:pt x="3" y="1"/>
                  </a:cubicBezTo>
                  <a:cubicBezTo>
                    <a:pt x="3" y="1"/>
                    <a:pt x="4" y="1"/>
                    <a:pt x="4" y="1"/>
                  </a:cubicBezTo>
                  <a:cubicBezTo>
                    <a:pt x="4" y="1"/>
                    <a:pt x="3" y="2"/>
                    <a:pt x="2" y="2"/>
                  </a:cubicBezTo>
                  <a:cubicBezTo>
                    <a:pt x="2" y="2"/>
                    <a:pt x="2" y="2"/>
                    <a:pt x="2" y="2"/>
                  </a:cubicBezTo>
                  <a:cubicBezTo>
                    <a:pt x="2" y="2"/>
                    <a:pt x="1" y="2"/>
                    <a:pt x="1" y="3"/>
                  </a:cubicBezTo>
                  <a:cubicBezTo>
                    <a:pt x="1" y="3"/>
                    <a:pt x="0" y="3"/>
                    <a:pt x="0" y="4"/>
                  </a:cubicBezTo>
                  <a:cubicBezTo>
                    <a:pt x="0" y="4"/>
                    <a:pt x="1" y="3"/>
                    <a:pt x="2" y="3"/>
                  </a:cubicBezTo>
                  <a:cubicBezTo>
                    <a:pt x="3" y="3"/>
                    <a:pt x="3" y="3"/>
                    <a:pt x="3" y="3"/>
                  </a:cubicBezTo>
                  <a:cubicBezTo>
                    <a:pt x="3" y="3"/>
                    <a:pt x="4" y="3"/>
                    <a:pt x="5" y="2"/>
                  </a:cubicBezTo>
                  <a:cubicBezTo>
                    <a:pt x="7" y="2"/>
                    <a:pt x="7" y="2"/>
                    <a:pt x="7" y="2"/>
                  </a:cubicBezTo>
                  <a:cubicBezTo>
                    <a:pt x="7" y="2"/>
                    <a:pt x="9" y="2"/>
                    <a:pt x="11" y="2"/>
                  </a:cubicBezTo>
                  <a:cubicBezTo>
                    <a:pt x="13" y="3"/>
                    <a:pt x="14" y="4"/>
                    <a:pt x="15" y="3"/>
                  </a:cubicBezTo>
                  <a:cubicBezTo>
                    <a:pt x="16" y="3"/>
                    <a:pt x="17" y="2"/>
                    <a:pt x="17" y="1"/>
                  </a:cubicBezTo>
                  <a:close/>
                </a:path>
              </a:pathLst>
            </a:custGeom>
            <a:solidFill>
              <a:srgbClr val="572E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99" name="Freeform 100"/>
            <p:cNvSpPr>
              <a:spLocks noChangeAspect="1"/>
            </p:cNvSpPr>
            <p:nvPr/>
          </p:nvSpPr>
          <p:spPr bwMode="auto">
            <a:xfrm>
              <a:off x="-717" y="90"/>
              <a:ext cx="8" cy="6"/>
            </a:xfrm>
            <a:custGeom>
              <a:avLst/>
              <a:gdLst>
                <a:gd name="T0" fmla="*/ 0 w 4"/>
                <a:gd name="T1" fmla="*/ 0 h 3"/>
                <a:gd name="T2" fmla="*/ 0 w 4"/>
                <a:gd name="T3" fmla="*/ 33554436 h 3"/>
                <a:gd name="T4" fmla="*/ 50331608 w 4"/>
                <a:gd name="T5" fmla="*/ 50331648 h 3"/>
                <a:gd name="T6" fmla="*/ 67108864 w 4"/>
                <a:gd name="T7" fmla="*/ 0 h 3"/>
                <a:gd name="T8" fmla="*/ 0 w 4"/>
                <a:gd name="T9" fmla="*/ 0 h 3"/>
                <a:gd name="T10" fmla="*/ 0 60000 65536"/>
                <a:gd name="T11" fmla="*/ 0 60000 65536"/>
                <a:gd name="T12" fmla="*/ 0 60000 65536"/>
                <a:gd name="T13" fmla="*/ 0 60000 65536"/>
                <a:gd name="T14" fmla="*/ 0 60000 65536"/>
                <a:gd name="T15" fmla="*/ 0 w 4"/>
                <a:gd name="T16" fmla="*/ 0 h 3"/>
                <a:gd name="T17" fmla="*/ 4 w 4"/>
                <a:gd name="T18" fmla="*/ 3 h 3"/>
              </a:gdLst>
              <a:ahLst/>
              <a:cxnLst>
                <a:cxn ang="T10">
                  <a:pos x="T0" y="T1"/>
                </a:cxn>
                <a:cxn ang="T11">
                  <a:pos x="T2" y="T3"/>
                </a:cxn>
                <a:cxn ang="T12">
                  <a:pos x="T4" y="T5"/>
                </a:cxn>
                <a:cxn ang="T13">
                  <a:pos x="T6" y="T7"/>
                </a:cxn>
                <a:cxn ang="T14">
                  <a:pos x="T8" y="T9"/>
                </a:cxn>
              </a:cxnLst>
              <a:rect l="T15" t="T16" r="T17" b="T18"/>
              <a:pathLst>
                <a:path w="4" h="3">
                  <a:moveTo>
                    <a:pt x="0" y="0"/>
                  </a:moveTo>
                  <a:cubicBezTo>
                    <a:pt x="0" y="0"/>
                    <a:pt x="0" y="1"/>
                    <a:pt x="0" y="2"/>
                  </a:cubicBezTo>
                  <a:cubicBezTo>
                    <a:pt x="1" y="3"/>
                    <a:pt x="2" y="3"/>
                    <a:pt x="3" y="3"/>
                  </a:cubicBezTo>
                  <a:cubicBezTo>
                    <a:pt x="4" y="2"/>
                    <a:pt x="4" y="1"/>
                    <a:pt x="4" y="0"/>
                  </a:cubicBezTo>
                  <a:cubicBezTo>
                    <a:pt x="3" y="0"/>
                    <a:pt x="0" y="0"/>
                    <a:pt x="0" y="0"/>
                  </a:cubicBezTo>
                  <a:close/>
                </a:path>
              </a:pathLst>
            </a:custGeom>
            <a:solidFill>
              <a:srgbClr val="7F7E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600" name="Oval 101"/>
            <p:cNvSpPr>
              <a:spLocks noChangeAspect="1" noChangeArrowheads="1"/>
            </p:cNvSpPr>
            <p:nvPr/>
          </p:nvSpPr>
          <p:spPr bwMode="auto">
            <a:xfrm>
              <a:off x="-715" y="90"/>
              <a:ext cx="4" cy="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lang="zh-CN" altLang="en-US">
                <a:latin typeface="+mn-lt"/>
                <a:ea typeface="+mn-ea"/>
                <a:cs typeface="+mn-ea"/>
                <a:sym typeface="+mn-lt"/>
              </a:endParaRPr>
            </a:p>
          </p:txBody>
        </p:sp>
        <p:sp>
          <p:nvSpPr>
            <p:cNvPr id="61601" name="Oval 102"/>
            <p:cNvSpPr>
              <a:spLocks noChangeAspect="1" noChangeArrowheads="1"/>
            </p:cNvSpPr>
            <p:nvPr/>
          </p:nvSpPr>
          <p:spPr bwMode="auto">
            <a:xfrm>
              <a:off x="-713" y="90"/>
              <a:ext cx="2" cy="4"/>
            </a:xfrm>
            <a:prstGeom prst="ellipse">
              <a:avLst/>
            </a:prstGeom>
            <a:solidFill>
              <a:srgbClr val="D3D3D4"/>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lang="zh-CN" altLang="en-US">
                <a:latin typeface="+mn-lt"/>
                <a:ea typeface="+mn-ea"/>
                <a:cs typeface="+mn-ea"/>
                <a:sym typeface="+mn-lt"/>
              </a:endParaRPr>
            </a:p>
          </p:txBody>
        </p:sp>
        <p:sp>
          <p:nvSpPr>
            <p:cNvPr id="61602" name="Freeform 103"/>
            <p:cNvSpPr>
              <a:spLocks noChangeAspect="1"/>
            </p:cNvSpPr>
            <p:nvPr/>
          </p:nvSpPr>
          <p:spPr bwMode="auto">
            <a:xfrm>
              <a:off x="-779" y="124"/>
              <a:ext cx="38" cy="44"/>
            </a:xfrm>
            <a:custGeom>
              <a:avLst/>
              <a:gdLst>
                <a:gd name="T0" fmla="*/ 33554436 w 19"/>
                <a:gd name="T1" fmla="*/ 0 h 22"/>
                <a:gd name="T2" fmla="*/ 134217740 w 19"/>
                <a:gd name="T3" fmla="*/ 251657832 h 22"/>
                <a:gd name="T4" fmla="*/ 318767104 w 19"/>
                <a:gd name="T5" fmla="*/ 369098752 h 22"/>
                <a:gd name="T6" fmla="*/ 100663160 w 19"/>
                <a:gd name="T7" fmla="*/ 167772164 h 22"/>
                <a:gd name="T8" fmla="*/ 33554436 w 19"/>
                <a:gd name="T9" fmla="*/ 0 h 22"/>
                <a:gd name="T10" fmla="*/ 0 60000 65536"/>
                <a:gd name="T11" fmla="*/ 0 60000 65536"/>
                <a:gd name="T12" fmla="*/ 0 60000 65536"/>
                <a:gd name="T13" fmla="*/ 0 60000 65536"/>
                <a:gd name="T14" fmla="*/ 0 60000 65536"/>
                <a:gd name="T15" fmla="*/ 0 w 19"/>
                <a:gd name="T16" fmla="*/ 0 h 22"/>
                <a:gd name="T17" fmla="*/ 19 w 19"/>
                <a:gd name="T18" fmla="*/ 22 h 22"/>
              </a:gdLst>
              <a:ahLst/>
              <a:cxnLst>
                <a:cxn ang="T10">
                  <a:pos x="T0" y="T1"/>
                </a:cxn>
                <a:cxn ang="T11">
                  <a:pos x="T2" y="T3"/>
                </a:cxn>
                <a:cxn ang="T12">
                  <a:pos x="T4" y="T5"/>
                </a:cxn>
                <a:cxn ang="T13">
                  <a:pos x="T6" y="T7"/>
                </a:cxn>
                <a:cxn ang="T14">
                  <a:pos x="T8" y="T9"/>
                </a:cxn>
              </a:cxnLst>
              <a:rect l="T15" t="T16" r="T17" b="T18"/>
              <a:pathLst>
                <a:path w="19" h="22">
                  <a:moveTo>
                    <a:pt x="2" y="0"/>
                  </a:moveTo>
                  <a:cubicBezTo>
                    <a:pt x="2" y="0"/>
                    <a:pt x="0" y="9"/>
                    <a:pt x="8" y="15"/>
                  </a:cubicBezTo>
                  <a:cubicBezTo>
                    <a:pt x="16" y="21"/>
                    <a:pt x="19" y="22"/>
                    <a:pt x="19" y="22"/>
                  </a:cubicBezTo>
                  <a:cubicBezTo>
                    <a:pt x="19" y="22"/>
                    <a:pt x="9" y="14"/>
                    <a:pt x="6" y="10"/>
                  </a:cubicBezTo>
                  <a:cubicBezTo>
                    <a:pt x="5" y="7"/>
                    <a:pt x="5" y="7"/>
                    <a:pt x="2" y="0"/>
                  </a:cubicBezTo>
                  <a:close/>
                </a:path>
              </a:pathLst>
            </a:custGeom>
            <a:solidFill>
              <a:srgbClr val="DCA07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603" name="Freeform 104"/>
            <p:cNvSpPr>
              <a:spLocks noChangeAspect="1"/>
            </p:cNvSpPr>
            <p:nvPr/>
          </p:nvSpPr>
          <p:spPr bwMode="auto">
            <a:xfrm>
              <a:off x="-835" y="20"/>
              <a:ext cx="26" cy="74"/>
            </a:xfrm>
            <a:custGeom>
              <a:avLst/>
              <a:gdLst>
                <a:gd name="T0" fmla="*/ 218103808 w 13"/>
                <a:gd name="T1" fmla="*/ 16777216 h 37"/>
                <a:gd name="T2" fmla="*/ 100663300 w 13"/>
                <a:gd name="T3" fmla="*/ 620756992 h 37"/>
                <a:gd name="T4" fmla="*/ 218103808 w 13"/>
                <a:gd name="T5" fmla="*/ 16777216 h 37"/>
                <a:gd name="T6" fmla="*/ 0 60000 65536"/>
                <a:gd name="T7" fmla="*/ 0 60000 65536"/>
                <a:gd name="T8" fmla="*/ 0 60000 65536"/>
                <a:gd name="T9" fmla="*/ 0 w 13"/>
                <a:gd name="T10" fmla="*/ 0 h 37"/>
                <a:gd name="T11" fmla="*/ 13 w 13"/>
                <a:gd name="T12" fmla="*/ 37 h 37"/>
              </a:gdLst>
              <a:ahLst/>
              <a:cxnLst>
                <a:cxn ang="T6">
                  <a:pos x="T0" y="T1"/>
                </a:cxn>
                <a:cxn ang="T7">
                  <a:pos x="T2" y="T3"/>
                </a:cxn>
                <a:cxn ang="T8">
                  <a:pos x="T4" y="T5"/>
                </a:cxn>
              </a:cxnLst>
              <a:rect l="T9" t="T10" r="T11" b="T12"/>
              <a:pathLst>
                <a:path w="13" h="37">
                  <a:moveTo>
                    <a:pt x="13" y="1"/>
                  </a:moveTo>
                  <a:cubicBezTo>
                    <a:pt x="13" y="1"/>
                    <a:pt x="0" y="0"/>
                    <a:pt x="6" y="37"/>
                  </a:cubicBezTo>
                  <a:cubicBezTo>
                    <a:pt x="4" y="15"/>
                    <a:pt x="6" y="6"/>
                    <a:pt x="13" y="1"/>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604" name="Freeform 105"/>
            <p:cNvSpPr>
              <a:spLocks noChangeAspect="1"/>
            </p:cNvSpPr>
            <p:nvPr/>
          </p:nvSpPr>
          <p:spPr bwMode="auto">
            <a:xfrm>
              <a:off x="-829" y="150"/>
              <a:ext cx="92" cy="60"/>
            </a:xfrm>
            <a:custGeom>
              <a:avLst/>
              <a:gdLst>
                <a:gd name="T0" fmla="*/ 50331648 w 46"/>
                <a:gd name="T1" fmla="*/ 0 h 30"/>
                <a:gd name="T2" fmla="*/ 0 w 46"/>
                <a:gd name="T3" fmla="*/ 150994968 h 30"/>
                <a:gd name="T4" fmla="*/ 771751936 w 46"/>
                <a:gd name="T5" fmla="*/ 503316480 h 30"/>
                <a:gd name="T6" fmla="*/ 738197516 w 46"/>
                <a:gd name="T7" fmla="*/ 268435516 h 30"/>
                <a:gd name="T8" fmla="*/ 50331648 w 46"/>
                <a:gd name="T9" fmla="*/ 0 h 30"/>
                <a:gd name="T10" fmla="*/ 0 60000 65536"/>
                <a:gd name="T11" fmla="*/ 0 60000 65536"/>
                <a:gd name="T12" fmla="*/ 0 60000 65536"/>
                <a:gd name="T13" fmla="*/ 0 60000 65536"/>
                <a:gd name="T14" fmla="*/ 0 60000 65536"/>
                <a:gd name="T15" fmla="*/ 0 w 46"/>
                <a:gd name="T16" fmla="*/ 0 h 30"/>
                <a:gd name="T17" fmla="*/ 46 w 46"/>
                <a:gd name="T18" fmla="*/ 30 h 30"/>
              </a:gdLst>
              <a:ahLst/>
              <a:cxnLst>
                <a:cxn ang="T10">
                  <a:pos x="T0" y="T1"/>
                </a:cxn>
                <a:cxn ang="T11">
                  <a:pos x="T2" y="T3"/>
                </a:cxn>
                <a:cxn ang="T12">
                  <a:pos x="T4" y="T5"/>
                </a:cxn>
                <a:cxn ang="T13">
                  <a:pos x="T6" y="T7"/>
                </a:cxn>
                <a:cxn ang="T14">
                  <a:pos x="T8" y="T9"/>
                </a:cxn>
              </a:cxnLst>
              <a:rect l="T15" t="T16" r="T17" b="T18"/>
              <a:pathLst>
                <a:path w="46" h="30">
                  <a:moveTo>
                    <a:pt x="3" y="0"/>
                  </a:moveTo>
                  <a:cubicBezTo>
                    <a:pt x="3" y="0"/>
                    <a:pt x="2" y="6"/>
                    <a:pt x="0" y="9"/>
                  </a:cubicBezTo>
                  <a:cubicBezTo>
                    <a:pt x="4" y="14"/>
                    <a:pt x="31" y="28"/>
                    <a:pt x="46" y="30"/>
                  </a:cubicBezTo>
                  <a:cubicBezTo>
                    <a:pt x="45" y="25"/>
                    <a:pt x="45" y="21"/>
                    <a:pt x="44" y="16"/>
                  </a:cubicBezTo>
                  <a:cubicBezTo>
                    <a:pt x="33" y="13"/>
                    <a:pt x="3" y="2"/>
                    <a:pt x="3" y="0"/>
                  </a:cubicBezTo>
                  <a:close/>
                </a:path>
              </a:pathLst>
            </a:custGeom>
            <a:solidFill>
              <a:srgbClr val="EEE8E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605" name="Oval 106"/>
            <p:cNvSpPr>
              <a:spLocks noChangeAspect="1" noChangeArrowheads="1"/>
            </p:cNvSpPr>
            <p:nvPr/>
          </p:nvSpPr>
          <p:spPr bwMode="auto">
            <a:xfrm>
              <a:off x="-701" y="148"/>
              <a:ext cx="8" cy="8"/>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lang="zh-CN" altLang="en-US">
                <a:latin typeface="+mn-lt"/>
                <a:ea typeface="+mn-ea"/>
                <a:cs typeface="+mn-ea"/>
                <a:sym typeface="+mn-lt"/>
              </a:endParaRPr>
            </a:p>
          </p:txBody>
        </p:sp>
        <p:sp>
          <p:nvSpPr>
            <p:cNvPr id="61606" name="Freeform 107"/>
            <p:cNvSpPr>
              <a:spLocks noChangeAspect="1"/>
            </p:cNvSpPr>
            <p:nvPr/>
          </p:nvSpPr>
          <p:spPr bwMode="auto">
            <a:xfrm>
              <a:off x="-785" y="102"/>
              <a:ext cx="88" cy="52"/>
            </a:xfrm>
            <a:custGeom>
              <a:avLst/>
              <a:gdLst>
                <a:gd name="T0" fmla="*/ 738197504 w 44"/>
                <a:gd name="T1" fmla="*/ 402653192 h 26"/>
                <a:gd name="T2" fmla="*/ 721420292 w 44"/>
                <a:gd name="T3" fmla="*/ 419430404 h 26"/>
                <a:gd name="T4" fmla="*/ 0 w 44"/>
                <a:gd name="T5" fmla="*/ 16777220 h 26"/>
                <a:gd name="T6" fmla="*/ 33554436 w 44"/>
                <a:gd name="T7" fmla="*/ 0 h 26"/>
                <a:gd name="T8" fmla="*/ 738197504 w 44"/>
                <a:gd name="T9" fmla="*/ 402653192 h 26"/>
                <a:gd name="T10" fmla="*/ 0 60000 65536"/>
                <a:gd name="T11" fmla="*/ 0 60000 65536"/>
                <a:gd name="T12" fmla="*/ 0 60000 65536"/>
                <a:gd name="T13" fmla="*/ 0 60000 65536"/>
                <a:gd name="T14" fmla="*/ 0 60000 65536"/>
                <a:gd name="T15" fmla="*/ 0 w 44"/>
                <a:gd name="T16" fmla="*/ 0 h 26"/>
                <a:gd name="T17" fmla="*/ 44 w 44"/>
                <a:gd name="T18" fmla="*/ 26 h 26"/>
              </a:gdLst>
              <a:ahLst/>
              <a:cxnLst>
                <a:cxn ang="T10">
                  <a:pos x="T0" y="T1"/>
                </a:cxn>
                <a:cxn ang="T11">
                  <a:pos x="T2" y="T3"/>
                </a:cxn>
                <a:cxn ang="T12">
                  <a:pos x="T4" y="T5"/>
                </a:cxn>
                <a:cxn ang="T13">
                  <a:pos x="T6" y="T7"/>
                </a:cxn>
                <a:cxn ang="T14">
                  <a:pos x="T8" y="T9"/>
                </a:cxn>
              </a:cxnLst>
              <a:rect l="T15" t="T16" r="T17" b="T18"/>
              <a:pathLst>
                <a:path w="44" h="26">
                  <a:moveTo>
                    <a:pt x="44" y="24"/>
                  </a:moveTo>
                  <a:cubicBezTo>
                    <a:pt x="44" y="24"/>
                    <a:pt x="44" y="26"/>
                    <a:pt x="43" y="25"/>
                  </a:cubicBezTo>
                  <a:cubicBezTo>
                    <a:pt x="12" y="23"/>
                    <a:pt x="0" y="1"/>
                    <a:pt x="0" y="1"/>
                  </a:cubicBezTo>
                  <a:cubicBezTo>
                    <a:pt x="2" y="0"/>
                    <a:pt x="2" y="0"/>
                    <a:pt x="2" y="0"/>
                  </a:cubicBezTo>
                  <a:cubicBezTo>
                    <a:pt x="2" y="0"/>
                    <a:pt x="12" y="21"/>
                    <a:pt x="44" y="24"/>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607" name="Freeform 108"/>
            <p:cNvSpPr>
              <a:spLocks noChangeAspect="1"/>
            </p:cNvSpPr>
            <p:nvPr/>
          </p:nvSpPr>
          <p:spPr bwMode="auto">
            <a:xfrm>
              <a:off x="-791" y="94"/>
              <a:ext cx="18" cy="14"/>
            </a:xfrm>
            <a:custGeom>
              <a:avLst/>
              <a:gdLst>
                <a:gd name="T0" fmla="*/ 0 w 9"/>
                <a:gd name="T1" fmla="*/ 50331652 h 7"/>
                <a:gd name="T2" fmla="*/ 67108868 w 9"/>
                <a:gd name="T3" fmla="*/ 117440512 h 7"/>
                <a:gd name="T4" fmla="*/ 150994944 w 9"/>
                <a:gd name="T5" fmla="*/ 67108876 h 7"/>
                <a:gd name="T6" fmla="*/ 67108868 w 9"/>
                <a:gd name="T7" fmla="*/ 0 h 7"/>
                <a:gd name="T8" fmla="*/ 0 w 9"/>
                <a:gd name="T9" fmla="*/ 50331652 h 7"/>
                <a:gd name="T10" fmla="*/ 0 60000 65536"/>
                <a:gd name="T11" fmla="*/ 0 60000 65536"/>
                <a:gd name="T12" fmla="*/ 0 60000 65536"/>
                <a:gd name="T13" fmla="*/ 0 60000 65536"/>
                <a:gd name="T14" fmla="*/ 0 60000 65536"/>
                <a:gd name="T15" fmla="*/ 0 w 9"/>
                <a:gd name="T16" fmla="*/ 0 h 7"/>
                <a:gd name="T17" fmla="*/ 9 w 9"/>
                <a:gd name="T18" fmla="*/ 7 h 7"/>
              </a:gdLst>
              <a:ahLst/>
              <a:cxnLst>
                <a:cxn ang="T10">
                  <a:pos x="T0" y="T1"/>
                </a:cxn>
                <a:cxn ang="T11">
                  <a:pos x="T2" y="T3"/>
                </a:cxn>
                <a:cxn ang="T12">
                  <a:pos x="T4" y="T5"/>
                </a:cxn>
                <a:cxn ang="T13">
                  <a:pos x="T6" y="T7"/>
                </a:cxn>
                <a:cxn ang="T14">
                  <a:pos x="T8" y="T9"/>
                </a:cxn>
              </a:cxnLst>
              <a:rect l="T15" t="T16" r="T17" b="T18"/>
              <a:pathLst>
                <a:path w="9" h="7">
                  <a:moveTo>
                    <a:pt x="0" y="3"/>
                  </a:moveTo>
                  <a:cubicBezTo>
                    <a:pt x="0" y="6"/>
                    <a:pt x="2" y="7"/>
                    <a:pt x="4" y="7"/>
                  </a:cubicBezTo>
                  <a:cubicBezTo>
                    <a:pt x="7" y="7"/>
                    <a:pt x="9" y="6"/>
                    <a:pt x="9" y="4"/>
                  </a:cubicBezTo>
                  <a:cubicBezTo>
                    <a:pt x="9" y="1"/>
                    <a:pt x="7" y="0"/>
                    <a:pt x="4" y="0"/>
                  </a:cubicBezTo>
                  <a:cubicBezTo>
                    <a:pt x="2" y="0"/>
                    <a:pt x="0" y="1"/>
                    <a:pt x="0" y="3"/>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grpSp>
      <p:grpSp>
        <p:nvGrpSpPr>
          <p:cNvPr id="5" name="Group 114"/>
          <p:cNvGrpSpPr>
            <a:grpSpLocks noChangeAspect="1"/>
          </p:cNvGrpSpPr>
          <p:nvPr/>
        </p:nvGrpSpPr>
        <p:grpSpPr bwMode="auto">
          <a:xfrm>
            <a:off x="6804025" y="5226249"/>
            <a:ext cx="1081088" cy="977900"/>
            <a:chOff x="5181" y="210"/>
            <a:chExt cx="581" cy="526"/>
          </a:xfrm>
        </p:grpSpPr>
        <p:sp>
          <p:nvSpPr>
            <p:cNvPr id="61455" name="Freeform 115"/>
            <p:cNvSpPr>
              <a:spLocks noChangeAspect="1"/>
            </p:cNvSpPr>
            <p:nvPr/>
          </p:nvSpPr>
          <p:spPr bwMode="auto">
            <a:xfrm>
              <a:off x="5263" y="462"/>
              <a:ext cx="208" cy="102"/>
            </a:xfrm>
            <a:custGeom>
              <a:avLst/>
              <a:gdLst>
                <a:gd name="T0" fmla="*/ 208 w 208"/>
                <a:gd name="T1" fmla="*/ 0 h 102"/>
                <a:gd name="T2" fmla="*/ 0 w 208"/>
                <a:gd name="T3" fmla="*/ 56 h 102"/>
                <a:gd name="T4" fmla="*/ 0 w 208"/>
                <a:gd name="T5" fmla="*/ 102 h 102"/>
                <a:gd name="T6" fmla="*/ 208 w 208"/>
                <a:gd name="T7" fmla="*/ 42 h 102"/>
                <a:gd name="T8" fmla="*/ 208 w 208"/>
                <a:gd name="T9" fmla="*/ 0 h 102"/>
                <a:gd name="T10" fmla="*/ 0 60000 65536"/>
                <a:gd name="T11" fmla="*/ 0 60000 65536"/>
                <a:gd name="T12" fmla="*/ 0 60000 65536"/>
                <a:gd name="T13" fmla="*/ 0 60000 65536"/>
                <a:gd name="T14" fmla="*/ 0 60000 65536"/>
                <a:gd name="T15" fmla="*/ 0 w 208"/>
                <a:gd name="T16" fmla="*/ 0 h 102"/>
                <a:gd name="T17" fmla="*/ 208 w 208"/>
                <a:gd name="T18" fmla="*/ 102 h 102"/>
              </a:gdLst>
              <a:ahLst/>
              <a:cxnLst>
                <a:cxn ang="T10">
                  <a:pos x="T0" y="T1"/>
                </a:cxn>
                <a:cxn ang="T11">
                  <a:pos x="T2" y="T3"/>
                </a:cxn>
                <a:cxn ang="T12">
                  <a:pos x="T4" y="T5"/>
                </a:cxn>
                <a:cxn ang="T13">
                  <a:pos x="T6" y="T7"/>
                </a:cxn>
                <a:cxn ang="T14">
                  <a:pos x="T8" y="T9"/>
                </a:cxn>
              </a:cxnLst>
              <a:rect l="T15" t="T16" r="T17" b="T18"/>
              <a:pathLst>
                <a:path w="208" h="102">
                  <a:moveTo>
                    <a:pt x="208" y="0"/>
                  </a:moveTo>
                  <a:lnTo>
                    <a:pt x="0" y="56"/>
                  </a:lnTo>
                  <a:lnTo>
                    <a:pt x="0" y="102"/>
                  </a:lnTo>
                  <a:lnTo>
                    <a:pt x="208" y="42"/>
                  </a:lnTo>
                  <a:lnTo>
                    <a:pt x="208" y="0"/>
                  </a:ln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56" name="Freeform 116"/>
            <p:cNvSpPr>
              <a:spLocks noChangeAspect="1"/>
            </p:cNvSpPr>
            <p:nvPr/>
          </p:nvSpPr>
          <p:spPr bwMode="auto">
            <a:xfrm>
              <a:off x="5181" y="452"/>
              <a:ext cx="82" cy="112"/>
            </a:xfrm>
            <a:custGeom>
              <a:avLst/>
              <a:gdLst>
                <a:gd name="T0" fmla="*/ 0 w 82"/>
                <a:gd name="T1" fmla="*/ 0 h 112"/>
                <a:gd name="T2" fmla="*/ 82 w 82"/>
                <a:gd name="T3" fmla="*/ 66 h 112"/>
                <a:gd name="T4" fmla="*/ 82 w 82"/>
                <a:gd name="T5" fmla="*/ 112 h 112"/>
                <a:gd name="T6" fmla="*/ 0 w 82"/>
                <a:gd name="T7" fmla="*/ 42 h 112"/>
                <a:gd name="T8" fmla="*/ 0 w 82"/>
                <a:gd name="T9" fmla="*/ 0 h 112"/>
                <a:gd name="T10" fmla="*/ 0 60000 65536"/>
                <a:gd name="T11" fmla="*/ 0 60000 65536"/>
                <a:gd name="T12" fmla="*/ 0 60000 65536"/>
                <a:gd name="T13" fmla="*/ 0 60000 65536"/>
                <a:gd name="T14" fmla="*/ 0 60000 65536"/>
                <a:gd name="T15" fmla="*/ 0 w 82"/>
                <a:gd name="T16" fmla="*/ 0 h 112"/>
                <a:gd name="T17" fmla="*/ 82 w 82"/>
                <a:gd name="T18" fmla="*/ 112 h 112"/>
              </a:gdLst>
              <a:ahLst/>
              <a:cxnLst>
                <a:cxn ang="T10">
                  <a:pos x="T0" y="T1"/>
                </a:cxn>
                <a:cxn ang="T11">
                  <a:pos x="T2" y="T3"/>
                </a:cxn>
                <a:cxn ang="T12">
                  <a:pos x="T4" y="T5"/>
                </a:cxn>
                <a:cxn ang="T13">
                  <a:pos x="T6" y="T7"/>
                </a:cxn>
                <a:cxn ang="T14">
                  <a:pos x="T8" y="T9"/>
                </a:cxn>
              </a:cxnLst>
              <a:rect l="T15" t="T16" r="T17" b="T18"/>
              <a:pathLst>
                <a:path w="82" h="112">
                  <a:moveTo>
                    <a:pt x="0" y="0"/>
                  </a:moveTo>
                  <a:lnTo>
                    <a:pt x="82" y="66"/>
                  </a:lnTo>
                  <a:lnTo>
                    <a:pt x="82" y="112"/>
                  </a:lnTo>
                  <a:lnTo>
                    <a:pt x="0" y="42"/>
                  </a:lnTo>
                  <a:lnTo>
                    <a:pt x="0"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57" name="Freeform 117"/>
            <p:cNvSpPr>
              <a:spLocks noChangeAspect="1"/>
            </p:cNvSpPr>
            <p:nvPr/>
          </p:nvSpPr>
          <p:spPr bwMode="auto">
            <a:xfrm>
              <a:off x="5181" y="452"/>
              <a:ext cx="82" cy="112"/>
            </a:xfrm>
            <a:custGeom>
              <a:avLst/>
              <a:gdLst>
                <a:gd name="T0" fmla="*/ 0 w 82"/>
                <a:gd name="T1" fmla="*/ 0 h 112"/>
                <a:gd name="T2" fmla="*/ 82 w 82"/>
                <a:gd name="T3" fmla="*/ 66 h 112"/>
                <a:gd name="T4" fmla="*/ 82 w 82"/>
                <a:gd name="T5" fmla="*/ 112 h 112"/>
                <a:gd name="T6" fmla="*/ 0 w 82"/>
                <a:gd name="T7" fmla="*/ 42 h 112"/>
                <a:gd name="T8" fmla="*/ 0 w 82"/>
                <a:gd name="T9" fmla="*/ 0 h 112"/>
                <a:gd name="T10" fmla="*/ 0 60000 65536"/>
                <a:gd name="T11" fmla="*/ 0 60000 65536"/>
                <a:gd name="T12" fmla="*/ 0 60000 65536"/>
                <a:gd name="T13" fmla="*/ 0 60000 65536"/>
                <a:gd name="T14" fmla="*/ 0 60000 65536"/>
                <a:gd name="T15" fmla="*/ 0 w 82"/>
                <a:gd name="T16" fmla="*/ 0 h 112"/>
                <a:gd name="T17" fmla="*/ 82 w 82"/>
                <a:gd name="T18" fmla="*/ 112 h 112"/>
              </a:gdLst>
              <a:ahLst/>
              <a:cxnLst>
                <a:cxn ang="T10">
                  <a:pos x="T0" y="T1"/>
                </a:cxn>
                <a:cxn ang="T11">
                  <a:pos x="T2" y="T3"/>
                </a:cxn>
                <a:cxn ang="T12">
                  <a:pos x="T4" y="T5"/>
                </a:cxn>
                <a:cxn ang="T13">
                  <a:pos x="T6" y="T7"/>
                </a:cxn>
                <a:cxn ang="T14">
                  <a:pos x="T8" y="T9"/>
                </a:cxn>
              </a:cxnLst>
              <a:rect l="T15" t="T16" r="T17" b="T18"/>
              <a:pathLst>
                <a:path w="82" h="112">
                  <a:moveTo>
                    <a:pt x="0" y="0"/>
                  </a:moveTo>
                  <a:lnTo>
                    <a:pt x="82" y="66"/>
                  </a:lnTo>
                  <a:lnTo>
                    <a:pt x="82" y="112"/>
                  </a:lnTo>
                  <a:lnTo>
                    <a:pt x="0" y="4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58" name="Freeform 118"/>
            <p:cNvSpPr>
              <a:spLocks noChangeAspect="1"/>
            </p:cNvSpPr>
            <p:nvPr/>
          </p:nvSpPr>
          <p:spPr bwMode="auto">
            <a:xfrm>
              <a:off x="5261" y="514"/>
              <a:ext cx="6" cy="50"/>
            </a:xfrm>
            <a:custGeom>
              <a:avLst/>
              <a:gdLst>
                <a:gd name="T0" fmla="*/ 0 w 6"/>
                <a:gd name="T1" fmla="*/ 40 h 50"/>
                <a:gd name="T2" fmla="*/ 2 w 6"/>
                <a:gd name="T3" fmla="*/ 50 h 50"/>
                <a:gd name="T4" fmla="*/ 4 w 6"/>
                <a:gd name="T5" fmla="*/ 42 h 50"/>
                <a:gd name="T6" fmla="*/ 6 w 6"/>
                <a:gd name="T7" fmla="*/ 2 h 50"/>
                <a:gd name="T8" fmla="*/ 0 w 6"/>
                <a:gd name="T9" fmla="*/ 0 h 50"/>
                <a:gd name="T10" fmla="*/ 0 w 6"/>
                <a:gd name="T11" fmla="*/ 40 h 50"/>
                <a:gd name="T12" fmla="*/ 0 60000 65536"/>
                <a:gd name="T13" fmla="*/ 0 60000 65536"/>
                <a:gd name="T14" fmla="*/ 0 60000 65536"/>
                <a:gd name="T15" fmla="*/ 0 60000 65536"/>
                <a:gd name="T16" fmla="*/ 0 60000 65536"/>
                <a:gd name="T17" fmla="*/ 0 60000 65536"/>
                <a:gd name="T18" fmla="*/ 0 w 6"/>
                <a:gd name="T19" fmla="*/ 0 h 50"/>
                <a:gd name="T20" fmla="*/ 6 w 6"/>
                <a:gd name="T21" fmla="*/ 50 h 50"/>
              </a:gdLst>
              <a:ahLst/>
              <a:cxnLst>
                <a:cxn ang="T12">
                  <a:pos x="T0" y="T1"/>
                </a:cxn>
                <a:cxn ang="T13">
                  <a:pos x="T2" y="T3"/>
                </a:cxn>
                <a:cxn ang="T14">
                  <a:pos x="T4" y="T5"/>
                </a:cxn>
                <a:cxn ang="T15">
                  <a:pos x="T6" y="T7"/>
                </a:cxn>
                <a:cxn ang="T16">
                  <a:pos x="T8" y="T9"/>
                </a:cxn>
                <a:cxn ang="T17">
                  <a:pos x="T10" y="T11"/>
                </a:cxn>
              </a:cxnLst>
              <a:rect l="T18" t="T19" r="T20" b="T21"/>
              <a:pathLst>
                <a:path w="6" h="50">
                  <a:moveTo>
                    <a:pt x="0" y="40"/>
                  </a:moveTo>
                  <a:lnTo>
                    <a:pt x="2" y="50"/>
                  </a:lnTo>
                  <a:lnTo>
                    <a:pt x="4" y="42"/>
                  </a:lnTo>
                  <a:lnTo>
                    <a:pt x="6" y="2"/>
                  </a:lnTo>
                  <a:lnTo>
                    <a:pt x="0" y="0"/>
                  </a:lnTo>
                  <a:lnTo>
                    <a:pt x="0" y="40"/>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59" name="Freeform 119"/>
            <p:cNvSpPr>
              <a:spLocks noChangeAspect="1"/>
            </p:cNvSpPr>
            <p:nvPr/>
          </p:nvSpPr>
          <p:spPr bwMode="auto">
            <a:xfrm>
              <a:off x="5181" y="404"/>
              <a:ext cx="290" cy="114"/>
            </a:xfrm>
            <a:custGeom>
              <a:avLst/>
              <a:gdLst>
                <a:gd name="T0" fmla="*/ 192 w 290"/>
                <a:gd name="T1" fmla="*/ 0 h 114"/>
                <a:gd name="T2" fmla="*/ 0 w 290"/>
                <a:gd name="T3" fmla="*/ 48 h 114"/>
                <a:gd name="T4" fmla="*/ 82 w 290"/>
                <a:gd name="T5" fmla="*/ 114 h 114"/>
                <a:gd name="T6" fmla="*/ 290 w 290"/>
                <a:gd name="T7" fmla="*/ 58 h 114"/>
                <a:gd name="T8" fmla="*/ 192 w 290"/>
                <a:gd name="T9" fmla="*/ 0 h 114"/>
                <a:gd name="T10" fmla="*/ 0 60000 65536"/>
                <a:gd name="T11" fmla="*/ 0 60000 65536"/>
                <a:gd name="T12" fmla="*/ 0 60000 65536"/>
                <a:gd name="T13" fmla="*/ 0 60000 65536"/>
                <a:gd name="T14" fmla="*/ 0 60000 65536"/>
                <a:gd name="T15" fmla="*/ 0 w 290"/>
                <a:gd name="T16" fmla="*/ 0 h 114"/>
                <a:gd name="T17" fmla="*/ 290 w 290"/>
                <a:gd name="T18" fmla="*/ 114 h 114"/>
              </a:gdLst>
              <a:ahLst/>
              <a:cxnLst>
                <a:cxn ang="T10">
                  <a:pos x="T0" y="T1"/>
                </a:cxn>
                <a:cxn ang="T11">
                  <a:pos x="T2" y="T3"/>
                </a:cxn>
                <a:cxn ang="T12">
                  <a:pos x="T4" y="T5"/>
                </a:cxn>
                <a:cxn ang="T13">
                  <a:pos x="T6" y="T7"/>
                </a:cxn>
                <a:cxn ang="T14">
                  <a:pos x="T8" y="T9"/>
                </a:cxn>
              </a:cxnLst>
              <a:rect l="T15" t="T16" r="T17" b="T18"/>
              <a:pathLst>
                <a:path w="290" h="114">
                  <a:moveTo>
                    <a:pt x="192" y="0"/>
                  </a:moveTo>
                  <a:lnTo>
                    <a:pt x="0" y="48"/>
                  </a:lnTo>
                  <a:lnTo>
                    <a:pt x="82" y="114"/>
                  </a:lnTo>
                  <a:lnTo>
                    <a:pt x="290" y="58"/>
                  </a:lnTo>
                  <a:lnTo>
                    <a:pt x="192" y="0"/>
                  </a:lnTo>
                  <a:close/>
                </a:path>
              </a:pathLst>
            </a:custGeom>
            <a:solidFill>
              <a:srgbClr val="456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0" name="Freeform 120"/>
            <p:cNvSpPr>
              <a:spLocks noChangeAspect="1"/>
            </p:cNvSpPr>
            <p:nvPr/>
          </p:nvSpPr>
          <p:spPr bwMode="auto">
            <a:xfrm>
              <a:off x="5181" y="452"/>
              <a:ext cx="290" cy="66"/>
            </a:xfrm>
            <a:custGeom>
              <a:avLst/>
              <a:gdLst>
                <a:gd name="T0" fmla="*/ 82 w 290"/>
                <a:gd name="T1" fmla="*/ 62 h 66"/>
                <a:gd name="T2" fmla="*/ 282 w 290"/>
                <a:gd name="T3" fmla="*/ 10 h 66"/>
                <a:gd name="T4" fmla="*/ 290 w 290"/>
                <a:gd name="T5" fmla="*/ 10 h 66"/>
                <a:gd name="T6" fmla="*/ 82 w 290"/>
                <a:gd name="T7" fmla="*/ 66 h 66"/>
                <a:gd name="T8" fmla="*/ 0 w 290"/>
                <a:gd name="T9" fmla="*/ 0 h 66"/>
                <a:gd name="T10" fmla="*/ 4 w 290"/>
                <a:gd name="T11" fmla="*/ 2 h 66"/>
                <a:gd name="T12" fmla="*/ 82 w 290"/>
                <a:gd name="T13" fmla="*/ 62 h 66"/>
                <a:gd name="T14" fmla="*/ 0 60000 65536"/>
                <a:gd name="T15" fmla="*/ 0 60000 65536"/>
                <a:gd name="T16" fmla="*/ 0 60000 65536"/>
                <a:gd name="T17" fmla="*/ 0 60000 65536"/>
                <a:gd name="T18" fmla="*/ 0 60000 65536"/>
                <a:gd name="T19" fmla="*/ 0 60000 65536"/>
                <a:gd name="T20" fmla="*/ 0 60000 65536"/>
                <a:gd name="T21" fmla="*/ 0 w 290"/>
                <a:gd name="T22" fmla="*/ 0 h 66"/>
                <a:gd name="T23" fmla="*/ 290 w 290"/>
                <a:gd name="T24" fmla="*/ 66 h 6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90" h="66">
                  <a:moveTo>
                    <a:pt x="82" y="62"/>
                  </a:moveTo>
                  <a:lnTo>
                    <a:pt x="282" y="10"/>
                  </a:lnTo>
                  <a:lnTo>
                    <a:pt x="290" y="10"/>
                  </a:lnTo>
                  <a:lnTo>
                    <a:pt x="82" y="66"/>
                  </a:lnTo>
                  <a:lnTo>
                    <a:pt x="0" y="0"/>
                  </a:lnTo>
                  <a:lnTo>
                    <a:pt x="4" y="2"/>
                  </a:lnTo>
                  <a:lnTo>
                    <a:pt x="82" y="62"/>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1" name="Freeform 121"/>
            <p:cNvSpPr>
              <a:spLocks noChangeAspect="1"/>
            </p:cNvSpPr>
            <p:nvPr/>
          </p:nvSpPr>
          <p:spPr bwMode="auto">
            <a:xfrm>
              <a:off x="5239" y="432"/>
              <a:ext cx="48" cy="64"/>
            </a:xfrm>
            <a:custGeom>
              <a:avLst/>
              <a:gdLst>
                <a:gd name="T0" fmla="*/ 6 w 48"/>
                <a:gd name="T1" fmla="*/ 10 h 64"/>
                <a:gd name="T2" fmla="*/ 48 w 48"/>
                <a:gd name="T3" fmla="*/ 46 h 64"/>
                <a:gd name="T4" fmla="*/ 48 w 48"/>
                <a:gd name="T5" fmla="*/ 64 h 64"/>
                <a:gd name="T6" fmla="*/ 0 w 48"/>
                <a:gd name="T7" fmla="*/ 22 h 64"/>
                <a:gd name="T8" fmla="*/ 6 w 48"/>
                <a:gd name="T9" fmla="*/ 0 h 64"/>
                <a:gd name="T10" fmla="*/ 6 w 48"/>
                <a:gd name="T11" fmla="*/ 10 h 64"/>
                <a:gd name="T12" fmla="*/ 0 60000 65536"/>
                <a:gd name="T13" fmla="*/ 0 60000 65536"/>
                <a:gd name="T14" fmla="*/ 0 60000 65536"/>
                <a:gd name="T15" fmla="*/ 0 60000 65536"/>
                <a:gd name="T16" fmla="*/ 0 60000 65536"/>
                <a:gd name="T17" fmla="*/ 0 60000 65536"/>
                <a:gd name="T18" fmla="*/ 0 w 48"/>
                <a:gd name="T19" fmla="*/ 0 h 64"/>
                <a:gd name="T20" fmla="*/ 48 w 48"/>
                <a:gd name="T21" fmla="*/ 64 h 64"/>
              </a:gdLst>
              <a:ahLst/>
              <a:cxnLst>
                <a:cxn ang="T12">
                  <a:pos x="T0" y="T1"/>
                </a:cxn>
                <a:cxn ang="T13">
                  <a:pos x="T2" y="T3"/>
                </a:cxn>
                <a:cxn ang="T14">
                  <a:pos x="T4" y="T5"/>
                </a:cxn>
                <a:cxn ang="T15">
                  <a:pos x="T6" y="T7"/>
                </a:cxn>
                <a:cxn ang="T16">
                  <a:pos x="T8" y="T9"/>
                </a:cxn>
                <a:cxn ang="T17">
                  <a:pos x="T10" y="T11"/>
                </a:cxn>
              </a:cxnLst>
              <a:rect l="T18" t="T19" r="T20" b="T21"/>
              <a:pathLst>
                <a:path w="48" h="64">
                  <a:moveTo>
                    <a:pt x="6" y="10"/>
                  </a:moveTo>
                  <a:lnTo>
                    <a:pt x="48" y="46"/>
                  </a:lnTo>
                  <a:lnTo>
                    <a:pt x="48" y="64"/>
                  </a:lnTo>
                  <a:lnTo>
                    <a:pt x="0" y="22"/>
                  </a:lnTo>
                  <a:lnTo>
                    <a:pt x="6" y="0"/>
                  </a:lnTo>
                  <a:lnTo>
                    <a:pt x="6" y="1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2" name="Freeform 122"/>
            <p:cNvSpPr>
              <a:spLocks noChangeAspect="1"/>
            </p:cNvSpPr>
            <p:nvPr/>
          </p:nvSpPr>
          <p:spPr bwMode="auto">
            <a:xfrm>
              <a:off x="5239" y="432"/>
              <a:ext cx="48" cy="64"/>
            </a:xfrm>
            <a:custGeom>
              <a:avLst/>
              <a:gdLst>
                <a:gd name="T0" fmla="*/ 6 w 48"/>
                <a:gd name="T1" fmla="*/ 10 h 64"/>
                <a:gd name="T2" fmla="*/ 48 w 48"/>
                <a:gd name="T3" fmla="*/ 46 h 64"/>
                <a:gd name="T4" fmla="*/ 48 w 48"/>
                <a:gd name="T5" fmla="*/ 64 h 64"/>
                <a:gd name="T6" fmla="*/ 0 w 48"/>
                <a:gd name="T7" fmla="*/ 22 h 64"/>
                <a:gd name="T8" fmla="*/ 6 w 48"/>
                <a:gd name="T9" fmla="*/ 0 h 64"/>
                <a:gd name="T10" fmla="*/ 0 60000 65536"/>
                <a:gd name="T11" fmla="*/ 0 60000 65536"/>
                <a:gd name="T12" fmla="*/ 0 60000 65536"/>
                <a:gd name="T13" fmla="*/ 0 60000 65536"/>
                <a:gd name="T14" fmla="*/ 0 60000 65536"/>
                <a:gd name="T15" fmla="*/ 0 w 48"/>
                <a:gd name="T16" fmla="*/ 0 h 64"/>
                <a:gd name="T17" fmla="*/ 48 w 48"/>
                <a:gd name="T18" fmla="*/ 64 h 64"/>
              </a:gdLst>
              <a:ahLst/>
              <a:cxnLst>
                <a:cxn ang="T10">
                  <a:pos x="T0" y="T1"/>
                </a:cxn>
                <a:cxn ang="T11">
                  <a:pos x="T2" y="T3"/>
                </a:cxn>
                <a:cxn ang="T12">
                  <a:pos x="T4" y="T5"/>
                </a:cxn>
                <a:cxn ang="T13">
                  <a:pos x="T6" y="T7"/>
                </a:cxn>
                <a:cxn ang="T14">
                  <a:pos x="T8" y="T9"/>
                </a:cxn>
              </a:cxnLst>
              <a:rect l="T15" t="T16" r="T17" b="T18"/>
              <a:pathLst>
                <a:path w="48" h="64">
                  <a:moveTo>
                    <a:pt x="6" y="10"/>
                  </a:moveTo>
                  <a:lnTo>
                    <a:pt x="48" y="46"/>
                  </a:lnTo>
                  <a:lnTo>
                    <a:pt x="48" y="64"/>
                  </a:lnTo>
                  <a:lnTo>
                    <a:pt x="0" y="22"/>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3" name="Freeform 123"/>
            <p:cNvSpPr>
              <a:spLocks noChangeAspect="1"/>
            </p:cNvSpPr>
            <p:nvPr/>
          </p:nvSpPr>
          <p:spPr bwMode="auto">
            <a:xfrm>
              <a:off x="5287" y="444"/>
              <a:ext cx="128" cy="52"/>
            </a:xfrm>
            <a:custGeom>
              <a:avLst/>
              <a:gdLst>
                <a:gd name="T0" fmla="*/ 128 w 128"/>
                <a:gd name="T1" fmla="*/ 0 h 52"/>
                <a:gd name="T2" fmla="*/ 0 w 128"/>
                <a:gd name="T3" fmla="*/ 34 h 52"/>
                <a:gd name="T4" fmla="*/ 0 w 128"/>
                <a:gd name="T5" fmla="*/ 52 h 52"/>
                <a:gd name="T6" fmla="*/ 128 w 128"/>
                <a:gd name="T7" fmla="*/ 18 h 52"/>
                <a:gd name="T8" fmla="*/ 128 w 128"/>
                <a:gd name="T9" fmla="*/ 0 h 52"/>
                <a:gd name="T10" fmla="*/ 0 60000 65536"/>
                <a:gd name="T11" fmla="*/ 0 60000 65536"/>
                <a:gd name="T12" fmla="*/ 0 60000 65536"/>
                <a:gd name="T13" fmla="*/ 0 60000 65536"/>
                <a:gd name="T14" fmla="*/ 0 60000 65536"/>
                <a:gd name="T15" fmla="*/ 0 w 128"/>
                <a:gd name="T16" fmla="*/ 0 h 52"/>
                <a:gd name="T17" fmla="*/ 128 w 128"/>
                <a:gd name="T18" fmla="*/ 52 h 52"/>
              </a:gdLst>
              <a:ahLst/>
              <a:cxnLst>
                <a:cxn ang="T10">
                  <a:pos x="T0" y="T1"/>
                </a:cxn>
                <a:cxn ang="T11">
                  <a:pos x="T2" y="T3"/>
                </a:cxn>
                <a:cxn ang="T12">
                  <a:pos x="T4" y="T5"/>
                </a:cxn>
                <a:cxn ang="T13">
                  <a:pos x="T6" y="T7"/>
                </a:cxn>
                <a:cxn ang="T14">
                  <a:pos x="T8" y="T9"/>
                </a:cxn>
              </a:cxnLst>
              <a:rect l="T15" t="T16" r="T17" b="T18"/>
              <a:pathLst>
                <a:path w="128" h="52">
                  <a:moveTo>
                    <a:pt x="128" y="0"/>
                  </a:moveTo>
                  <a:lnTo>
                    <a:pt x="0" y="34"/>
                  </a:lnTo>
                  <a:lnTo>
                    <a:pt x="0" y="52"/>
                  </a:lnTo>
                  <a:lnTo>
                    <a:pt x="128" y="18"/>
                  </a:lnTo>
                  <a:lnTo>
                    <a:pt x="128" y="0"/>
                  </a:ln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4" name="Freeform 124"/>
            <p:cNvSpPr>
              <a:spLocks noChangeAspect="1"/>
            </p:cNvSpPr>
            <p:nvPr/>
          </p:nvSpPr>
          <p:spPr bwMode="auto">
            <a:xfrm>
              <a:off x="5287" y="444"/>
              <a:ext cx="128" cy="52"/>
            </a:xfrm>
            <a:custGeom>
              <a:avLst/>
              <a:gdLst>
                <a:gd name="T0" fmla="*/ 128 w 128"/>
                <a:gd name="T1" fmla="*/ 0 h 52"/>
                <a:gd name="T2" fmla="*/ 0 w 128"/>
                <a:gd name="T3" fmla="*/ 34 h 52"/>
                <a:gd name="T4" fmla="*/ 0 w 128"/>
                <a:gd name="T5" fmla="*/ 52 h 52"/>
                <a:gd name="T6" fmla="*/ 128 w 128"/>
                <a:gd name="T7" fmla="*/ 18 h 52"/>
                <a:gd name="T8" fmla="*/ 128 w 128"/>
                <a:gd name="T9" fmla="*/ 0 h 52"/>
                <a:gd name="T10" fmla="*/ 0 60000 65536"/>
                <a:gd name="T11" fmla="*/ 0 60000 65536"/>
                <a:gd name="T12" fmla="*/ 0 60000 65536"/>
                <a:gd name="T13" fmla="*/ 0 60000 65536"/>
                <a:gd name="T14" fmla="*/ 0 60000 65536"/>
                <a:gd name="T15" fmla="*/ 0 w 128"/>
                <a:gd name="T16" fmla="*/ 0 h 52"/>
                <a:gd name="T17" fmla="*/ 128 w 128"/>
                <a:gd name="T18" fmla="*/ 52 h 52"/>
              </a:gdLst>
              <a:ahLst/>
              <a:cxnLst>
                <a:cxn ang="T10">
                  <a:pos x="T0" y="T1"/>
                </a:cxn>
                <a:cxn ang="T11">
                  <a:pos x="T2" y="T3"/>
                </a:cxn>
                <a:cxn ang="T12">
                  <a:pos x="T4" y="T5"/>
                </a:cxn>
                <a:cxn ang="T13">
                  <a:pos x="T6" y="T7"/>
                </a:cxn>
                <a:cxn ang="T14">
                  <a:pos x="T8" y="T9"/>
                </a:cxn>
              </a:cxnLst>
              <a:rect l="T15" t="T16" r="T17" b="T18"/>
              <a:pathLst>
                <a:path w="128" h="52">
                  <a:moveTo>
                    <a:pt x="128" y="0"/>
                  </a:moveTo>
                  <a:lnTo>
                    <a:pt x="0" y="34"/>
                  </a:lnTo>
                  <a:lnTo>
                    <a:pt x="0" y="52"/>
                  </a:lnTo>
                  <a:lnTo>
                    <a:pt x="128" y="18"/>
                  </a:lnTo>
                  <a:lnTo>
                    <a:pt x="12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5" name="Freeform 125"/>
            <p:cNvSpPr>
              <a:spLocks noChangeAspect="1"/>
            </p:cNvSpPr>
            <p:nvPr/>
          </p:nvSpPr>
          <p:spPr bwMode="auto">
            <a:xfrm>
              <a:off x="5269" y="434"/>
              <a:ext cx="146" cy="46"/>
            </a:xfrm>
            <a:custGeom>
              <a:avLst/>
              <a:gdLst>
                <a:gd name="T0" fmla="*/ 146 w 146"/>
                <a:gd name="T1" fmla="*/ 10 h 46"/>
                <a:gd name="T2" fmla="*/ 18 w 146"/>
                <a:gd name="T3" fmla="*/ 46 h 46"/>
                <a:gd name="T4" fmla="*/ 0 w 146"/>
                <a:gd name="T5" fmla="*/ 34 h 46"/>
                <a:gd name="T6" fmla="*/ 122 w 146"/>
                <a:gd name="T7" fmla="*/ 0 h 46"/>
                <a:gd name="T8" fmla="*/ 146 w 146"/>
                <a:gd name="T9" fmla="*/ 10 h 46"/>
                <a:gd name="T10" fmla="*/ 0 60000 65536"/>
                <a:gd name="T11" fmla="*/ 0 60000 65536"/>
                <a:gd name="T12" fmla="*/ 0 60000 65536"/>
                <a:gd name="T13" fmla="*/ 0 60000 65536"/>
                <a:gd name="T14" fmla="*/ 0 60000 65536"/>
                <a:gd name="T15" fmla="*/ 0 w 146"/>
                <a:gd name="T16" fmla="*/ 0 h 46"/>
                <a:gd name="T17" fmla="*/ 146 w 146"/>
                <a:gd name="T18" fmla="*/ 46 h 46"/>
              </a:gdLst>
              <a:ahLst/>
              <a:cxnLst>
                <a:cxn ang="T10">
                  <a:pos x="T0" y="T1"/>
                </a:cxn>
                <a:cxn ang="T11">
                  <a:pos x="T2" y="T3"/>
                </a:cxn>
                <a:cxn ang="T12">
                  <a:pos x="T4" y="T5"/>
                </a:cxn>
                <a:cxn ang="T13">
                  <a:pos x="T6" y="T7"/>
                </a:cxn>
                <a:cxn ang="T14">
                  <a:pos x="T8" y="T9"/>
                </a:cxn>
              </a:cxnLst>
              <a:rect l="T15" t="T16" r="T17" b="T18"/>
              <a:pathLst>
                <a:path w="146" h="46">
                  <a:moveTo>
                    <a:pt x="146" y="10"/>
                  </a:moveTo>
                  <a:lnTo>
                    <a:pt x="18" y="46"/>
                  </a:lnTo>
                  <a:lnTo>
                    <a:pt x="0" y="34"/>
                  </a:lnTo>
                  <a:lnTo>
                    <a:pt x="122" y="0"/>
                  </a:lnTo>
                  <a:lnTo>
                    <a:pt x="146" y="10"/>
                  </a:lnTo>
                  <a:close/>
                </a:path>
              </a:pathLst>
            </a:custGeom>
            <a:solidFill>
              <a:srgbClr val="809A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6" name="Freeform 126"/>
            <p:cNvSpPr>
              <a:spLocks noChangeAspect="1"/>
            </p:cNvSpPr>
            <p:nvPr/>
          </p:nvSpPr>
          <p:spPr bwMode="auto">
            <a:xfrm>
              <a:off x="5431" y="484"/>
              <a:ext cx="18" cy="14"/>
            </a:xfrm>
            <a:custGeom>
              <a:avLst/>
              <a:gdLst>
                <a:gd name="T0" fmla="*/ 18 w 18"/>
                <a:gd name="T1" fmla="*/ 0 h 14"/>
                <a:gd name="T2" fmla="*/ 0 w 18"/>
                <a:gd name="T3" fmla="*/ 6 h 14"/>
                <a:gd name="T4" fmla="*/ 0 w 18"/>
                <a:gd name="T5" fmla="*/ 14 h 14"/>
                <a:gd name="T6" fmla="*/ 18 w 18"/>
                <a:gd name="T7" fmla="*/ 6 h 14"/>
                <a:gd name="T8" fmla="*/ 18 w 18"/>
                <a:gd name="T9" fmla="*/ 0 h 14"/>
                <a:gd name="T10" fmla="*/ 0 60000 65536"/>
                <a:gd name="T11" fmla="*/ 0 60000 65536"/>
                <a:gd name="T12" fmla="*/ 0 60000 65536"/>
                <a:gd name="T13" fmla="*/ 0 60000 65536"/>
                <a:gd name="T14" fmla="*/ 0 60000 65536"/>
                <a:gd name="T15" fmla="*/ 0 w 18"/>
                <a:gd name="T16" fmla="*/ 0 h 14"/>
                <a:gd name="T17" fmla="*/ 18 w 18"/>
                <a:gd name="T18" fmla="*/ 14 h 14"/>
              </a:gdLst>
              <a:ahLst/>
              <a:cxnLst>
                <a:cxn ang="T10">
                  <a:pos x="T0" y="T1"/>
                </a:cxn>
                <a:cxn ang="T11">
                  <a:pos x="T2" y="T3"/>
                </a:cxn>
                <a:cxn ang="T12">
                  <a:pos x="T4" y="T5"/>
                </a:cxn>
                <a:cxn ang="T13">
                  <a:pos x="T6" y="T7"/>
                </a:cxn>
                <a:cxn ang="T14">
                  <a:pos x="T8" y="T9"/>
                </a:cxn>
              </a:cxnLst>
              <a:rect l="T15" t="T16" r="T17" b="T18"/>
              <a:pathLst>
                <a:path w="18" h="14">
                  <a:moveTo>
                    <a:pt x="18" y="0"/>
                  </a:moveTo>
                  <a:lnTo>
                    <a:pt x="0" y="6"/>
                  </a:lnTo>
                  <a:lnTo>
                    <a:pt x="0" y="14"/>
                  </a:lnTo>
                  <a:lnTo>
                    <a:pt x="18" y="6"/>
                  </a:lnTo>
                  <a:lnTo>
                    <a:pt x="18"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7" name="Freeform 127"/>
            <p:cNvSpPr>
              <a:spLocks noChangeAspect="1"/>
            </p:cNvSpPr>
            <p:nvPr/>
          </p:nvSpPr>
          <p:spPr bwMode="auto">
            <a:xfrm>
              <a:off x="5431" y="484"/>
              <a:ext cx="18" cy="14"/>
            </a:xfrm>
            <a:custGeom>
              <a:avLst/>
              <a:gdLst>
                <a:gd name="T0" fmla="*/ 18 w 18"/>
                <a:gd name="T1" fmla="*/ 6 h 14"/>
                <a:gd name="T2" fmla="*/ 18 w 18"/>
                <a:gd name="T3" fmla="*/ 0 h 14"/>
                <a:gd name="T4" fmla="*/ 18 w 18"/>
                <a:gd name="T5" fmla="*/ 0 h 14"/>
                <a:gd name="T6" fmla="*/ 18 w 18"/>
                <a:gd name="T7" fmla="*/ 6 h 14"/>
                <a:gd name="T8" fmla="*/ 0 w 18"/>
                <a:gd name="T9" fmla="*/ 14 h 14"/>
                <a:gd name="T10" fmla="*/ 0 w 18"/>
                <a:gd name="T11" fmla="*/ 12 h 14"/>
                <a:gd name="T12" fmla="*/ 18 w 18"/>
                <a:gd name="T13" fmla="*/ 6 h 14"/>
                <a:gd name="T14" fmla="*/ 0 60000 65536"/>
                <a:gd name="T15" fmla="*/ 0 60000 65536"/>
                <a:gd name="T16" fmla="*/ 0 60000 65536"/>
                <a:gd name="T17" fmla="*/ 0 60000 65536"/>
                <a:gd name="T18" fmla="*/ 0 60000 65536"/>
                <a:gd name="T19" fmla="*/ 0 60000 65536"/>
                <a:gd name="T20" fmla="*/ 0 60000 65536"/>
                <a:gd name="T21" fmla="*/ 0 w 18"/>
                <a:gd name="T22" fmla="*/ 0 h 14"/>
                <a:gd name="T23" fmla="*/ 18 w 18"/>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 h="14">
                  <a:moveTo>
                    <a:pt x="18" y="6"/>
                  </a:moveTo>
                  <a:lnTo>
                    <a:pt x="18" y="0"/>
                  </a:lnTo>
                  <a:lnTo>
                    <a:pt x="18" y="6"/>
                  </a:lnTo>
                  <a:lnTo>
                    <a:pt x="0" y="14"/>
                  </a:lnTo>
                  <a:lnTo>
                    <a:pt x="0" y="12"/>
                  </a:lnTo>
                  <a:lnTo>
                    <a:pt x="18" y="6"/>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8" name="Freeform 128"/>
            <p:cNvSpPr>
              <a:spLocks noChangeAspect="1"/>
            </p:cNvSpPr>
            <p:nvPr/>
          </p:nvSpPr>
          <p:spPr bwMode="auto">
            <a:xfrm>
              <a:off x="5287" y="514"/>
              <a:ext cx="18" cy="14"/>
            </a:xfrm>
            <a:custGeom>
              <a:avLst/>
              <a:gdLst>
                <a:gd name="T0" fmla="*/ 18 w 18"/>
                <a:gd name="T1" fmla="*/ 0 h 14"/>
                <a:gd name="T2" fmla="*/ 0 w 18"/>
                <a:gd name="T3" fmla="*/ 6 h 14"/>
                <a:gd name="T4" fmla="*/ 0 w 18"/>
                <a:gd name="T5" fmla="*/ 14 h 14"/>
                <a:gd name="T6" fmla="*/ 18 w 18"/>
                <a:gd name="T7" fmla="*/ 8 h 14"/>
                <a:gd name="T8" fmla="*/ 18 w 18"/>
                <a:gd name="T9" fmla="*/ 0 h 14"/>
                <a:gd name="T10" fmla="*/ 0 60000 65536"/>
                <a:gd name="T11" fmla="*/ 0 60000 65536"/>
                <a:gd name="T12" fmla="*/ 0 60000 65536"/>
                <a:gd name="T13" fmla="*/ 0 60000 65536"/>
                <a:gd name="T14" fmla="*/ 0 60000 65536"/>
                <a:gd name="T15" fmla="*/ 0 w 18"/>
                <a:gd name="T16" fmla="*/ 0 h 14"/>
                <a:gd name="T17" fmla="*/ 18 w 18"/>
                <a:gd name="T18" fmla="*/ 14 h 14"/>
              </a:gdLst>
              <a:ahLst/>
              <a:cxnLst>
                <a:cxn ang="T10">
                  <a:pos x="T0" y="T1"/>
                </a:cxn>
                <a:cxn ang="T11">
                  <a:pos x="T2" y="T3"/>
                </a:cxn>
                <a:cxn ang="T12">
                  <a:pos x="T4" y="T5"/>
                </a:cxn>
                <a:cxn ang="T13">
                  <a:pos x="T6" y="T7"/>
                </a:cxn>
                <a:cxn ang="T14">
                  <a:pos x="T8" y="T9"/>
                </a:cxn>
              </a:cxnLst>
              <a:rect l="T15" t="T16" r="T17" b="T18"/>
              <a:pathLst>
                <a:path w="18" h="14">
                  <a:moveTo>
                    <a:pt x="18" y="0"/>
                  </a:moveTo>
                  <a:lnTo>
                    <a:pt x="0" y="6"/>
                  </a:lnTo>
                  <a:lnTo>
                    <a:pt x="0" y="14"/>
                  </a:lnTo>
                  <a:lnTo>
                    <a:pt x="18" y="8"/>
                  </a:lnTo>
                  <a:lnTo>
                    <a:pt x="18"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69" name="Freeform 129"/>
            <p:cNvSpPr>
              <a:spLocks noChangeAspect="1"/>
            </p:cNvSpPr>
            <p:nvPr/>
          </p:nvSpPr>
          <p:spPr bwMode="auto">
            <a:xfrm>
              <a:off x="5287" y="514"/>
              <a:ext cx="20" cy="14"/>
            </a:xfrm>
            <a:custGeom>
              <a:avLst/>
              <a:gdLst>
                <a:gd name="T0" fmla="*/ 18 w 20"/>
                <a:gd name="T1" fmla="*/ 6 h 14"/>
                <a:gd name="T2" fmla="*/ 18 w 20"/>
                <a:gd name="T3" fmla="*/ 0 h 14"/>
                <a:gd name="T4" fmla="*/ 20 w 20"/>
                <a:gd name="T5" fmla="*/ 0 h 14"/>
                <a:gd name="T6" fmla="*/ 20 w 20"/>
                <a:gd name="T7" fmla="*/ 8 h 14"/>
                <a:gd name="T8" fmla="*/ 0 w 20"/>
                <a:gd name="T9" fmla="*/ 14 h 14"/>
                <a:gd name="T10" fmla="*/ 0 w 20"/>
                <a:gd name="T11" fmla="*/ 14 h 14"/>
                <a:gd name="T12" fmla="*/ 18 w 20"/>
                <a:gd name="T13" fmla="*/ 6 h 14"/>
                <a:gd name="T14" fmla="*/ 0 60000 65536"/>
                <a:gd name="T15" fmla="*/ 0 60000 65536"/>
                <a:gd name="T16" fmla="*/ 0 60000 65536"/>
                <a:gd name="T17" fmla="*/ 0 60000 65536"/>
                <a:gd name="T18" fmla="*/ 0 60000 65536"/>
                <a:gd name="T19" fmla="*/ 0 60000 65536"/>
                <a:gd name="T20" fmla="*/ 0 60000 65536"/>
                <a:gd name="T21" fmla="*/ 0 w 20"/>
                <a:gd name="T22" fmla="*/ 0 h 14"/>
                <a:gd name="T23" fmla="*/ 20 w 20"/>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4">
                  <a:moveTo>
                    <a:pt x="18" y="6"/>
                  </a:moveTo>
                  <a:lnTo>
                    <a:pt x="18" y="0"/>
                  </a:lnTo>
                  <a:lnTo>
                    <a:pt x="20" y="0"/>
                  </a:lnTo>
                  <a:lnTo>
                    <a:pt x="20" y="8"/>
                  </a:lnTo>
                  <a:lnTo>
                    <a:pt x="0" y="14"/>
                  </a:lnTo>
                  <a:lnTo>
                    <a:pt x="18" y="6"/>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0" name="Freeform 130"/>
            <p:cNvSpPr>
              <a:spLocks noChangeAspect="1"/>
            </p:cNvSpPr>
            <p:nvPr/>
          </p:nvSpPr>
          <p:spPr bwMode="auto">
            <a:xfrm>
              <a:off x="5287" y="526"/>
              <a:ext cx="18" cy="14"/>
            </a:xfrm>
            <a:custGeom>
              <a:avLst/>
              <a:gdLst>
                <a:gd name="T0" fmla="*/ 18 w 18"/>
                <a:gd name="T1" fmla="*/ 0 h 14"/>
                <a:gd name="T2" fmla="*/ 0 w 18"/>
                <a:gd name="T3" fmla="*/ 6 h 14"/>
                <a:gd name="T4" fmla="*/ 0 w 18"/>
                <a:gd name="T5" fmla="*/ 14 h 14"/>
                <a:gd name="T6" fmla="*/ 18 w 18"/>
                <a:gd name="T7" fmla="*/ 6 h 14"/>
                <a:gd name="T8" fmla="*/ 18 w 18"/>
                <a:gd name="T9" fmla="*/ 0 h 14"/>
                <a:gd name="T10" fmla="*/ 0 60000 65536"/>
                <a:gd name="T11" fmla="*/ 0 60000 65536"/>
                <a:gd name="T12" fmla="*/ 0 60000 65536"/>
                <a:gd name="T13" fmla="*/ 0 60000 65536"/>
                <a:gd name="T14" fmla="*/ 0 60000 65536"/>
                <a:gd name="T15" fmla="*/ 0 w 18"/>
                <a:gd name="T16" fmla="*/ 0 h 14"/>
                <a:gd name="T17" fmla="*/ 18 w 18"/>
                <a:gd name="T18" fmla="*/ 14 h 14"/>
              </a:gdLst>
              <a:ahLst/>
              <a:cxnLst>
                <a:cxn ang="T10">
                  <a:pos x="T0" y="T1"/>
                </a:cxn>
                <a:cxn ang="T11">
                  <a:pos x="T2" y="T3"/>
                </a:cxn>
                <a:cxn ang="T12">
                  <a:pos x="T4" y="T5"/>
                </a:cxn>
                <a:cxn ang="T13">
                  <a:pos x="T6" y="T7"/>
                </a:cxn>
                <a:cxn ang="T14">
                  <a:pos x="T8" y="T9"/>
                </a:cxn>
              </a:cxnLst>
              <a:rect l="T15" t="T16" r="T17" b="T18"/>
              <a:pathLst>
                <a:path w="18" h="14">
                  <a:moveTo>
                    <a:pt x="18" y="0"/>
                  </a:moveTo>
                  <a:lnTo>
                    <a:pt x="0" y="6"/>
                  </a:lnTo>
                  <a:lnTo>
                    <a:pt x="0" y="14"/>
                  </a:lnTo>
                  <a:lnTo>
                    <a:pt x="18" y="6"/>
                  </a:lnTo>
                  <a:lnTo>
                    <a:pt x="18"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1" name="Freeform 131"/>
            <p:cNvSpPr>
              <a:spLocks noChangeAspect="1"/>
            </p:cNvSpPr>
            <p:nvPr/>
          </p:nvSpPr>
          <p:spPr bwMode="auto">
            <a:xfrm>
              <a:off x="5287" y="526"/>
              <a:ext cx="20" cy="14"/>
            </a:xfrm>
            <a:custGeom>
              <a:avLst/>
              <a:gdLst>
                <a:gd name="T0" fmla="*/ 18 w 20"/>
                <a:gd name="T1" fmla="*/ 6 h 14"/>
                <a:gd name="T2" fmla="*/ 18 w 20"/>
                <a:gd name="T3" fmla="*/ 0 h 14"/>
                <a:gd name="T4" fmla="*/ 20 w 20"/>
                <a:gd name="T5" fmla="*/ 0 h 14"/>
                <a:gd name="T6" fmla="*/ 20 w 20"/>
                <a:gd name="T7" fmla="*/ 6 h 14"/>
                <a:gd name="T8" fmla="*/ 0 w 20"/>
                <a:gd name="T9" fmla="*/ 14 h 14"/>
                <a:gd name="T10" fmla="*/ 0 w 20"/>
                <a:gd name="T11" fmla="*/ 12 h 14"/>
                <a:gd name="T12" fmla="*/ 18 w 20"/>
                <a:gd name="T13" fmla="*/ 6 h 14"/>
                <a:gd name="T14" fmla="*/ 0 60000 65536"/>
                <a:gd name="T15" fmla="*/ 0 60000 65536"/>
                <a:gd name="T16" fmla="*/ 0 60000 65536"/>
                <a:gd name="T17" fmla="*/ 0 60000 65536"/>
                <a:gd name="T18" fmla="*/ 0 60000 65536"/>
                <a:gd name="T19" fmla="*/ 0 60000 65536"/>
                <a:gd name="T20" fmla="*/ 0 60000 65536"/>
                <a:gd name="T21" fmla="*/ 0 w 20"/>
                <a:gd name="T22" fmla="*/ 0 h 14"/>
                <a:gd name="T23" fmla="*/ 20 w 20"/>
                <a:gd name="T24" fmla="*/ 14 h 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4">
                  <a:moveTo>
                    <a:pt x="18" y="6"/>
                  </a:moveTo>
                  <a:lnTo>
                    <a:pt x="18" y="0"/>
                  </a:lnTo>
                  <a:lnTo>
                    <a:pt x="20" y="0"/>
                  </a:lnTo>
                  <a:lnTo>
                    <a:pt x="20" y="6"/>
                  </a:lnTo>
                  <a:lnTo>
                    <a:pt x="0" y="14"/>
                  </a:lnTo>
                  <a:lnTo>
                    <a:pt x="0" y="12"/>
                  </a:lnTo>
                  <a:lnTo>
                    <a:pt x="18" y="6"/>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2" name="Freeform 132"/>
            <p:cNvSpPr>
              <a:spLocks noChangeAspect="1"/>
            </p:cNvSpPr>
            <p:nvPr/>
          </p:nvSpPr>
          <p:spPr bwMode="auto">
            <a:xfrm>
              <a:off x="5287" y="538"/>
              <a:ext cx="18" cy="12"/>
            </a:xfrm>
            <a:custGeom>
              <a:avLst/>
              <a:gdLst>
                <a:gd name="T0" fmla="*/ 18 w 18"/>
                <a:gd name="T1" fmla="*/ 0 h 12"/>
                <a:gd name="T2" fmla="*/ 0 w 18"/>
                <a:gd name="T3" fmla="*/ 6 h 12"/>
                <a:gd name="T4" fmla="*/ 0 w 18"/>
                <a:gd name="T5" fmla="*/ 12 h 12"/>
                <a:gd name="T6" fmla="*/ 18 w 18"/>
                <a:gd name="T7" fmla="*/ 6 h 12"/>
                <a:gd name="T8" fmla="*/ 18 w 18"/>
                <a:gd name="T9" fmla="*/ 0 h 12"/>
                <a:gd name="T10" fmla="*/ 0 60000 65536"/>
                <a:gd name="T11" fmla="*/ 0 60000 65536"/>
                <a:gd name="T12" fmla="*/ 0 60000 65536"/>
                <a:gd name="T13" fmla="*/ 0 60000 65536"/>
                <a:gd name="T14" fmla="*/ 0 60000 65536"/>
                <a:gd name="T15" fmla="*/ 0 w 18"/>
                <a:gd name="T16" fmla="*/ 0 h 12"/>
                <a:gd name="T17" fmla="*/ 18 w 18"/>
                <a:gd name="T18" fmla="*/ 12 h 12"/>
              </a:gdLst>
              <a:ahLst/>
              <a:cxnLst>
                <a:cxn ang="T10">
                  <a:pos x="T0" y="T1"/>
                </a:cxn>
                <a:cxn ang="T11">
                  <a:pos x="T2" y="T3"/>
                </a:cxn>
                <a:cxn ang="T12">
                  <a:pos x="T4" y="T5"/>
                </a:cxn>
                <a:cxn ang="T13">
                  <a:pos x="T6" y="T7"/>
                </a:cxn>
                <a:cxn ang="T14">
                  <a:pos x="T8" y="T9"/>
                </a:cxn>
              </a:cxnLst>
              <a:rect l="T15" t="T16" r="T17" b="T18"/>
              <a:pathLst>
                <a:path w="18" h="12">
                  <a:moveTo>
                    <a:pt x="18" y="0"/>
                  </a:moveTo>
                  <a:lnTo>
                    <a:pt x="0" y="6"/>
                  </a:lnTo>
                  <a:lnTo>
                    <a:pt x="0" y="12"/>
                  </a:lnTo>
                  <a:lnTo>
                    <a:pt x="18" y="6"/>
                  </a:lnTo>
                  <a:lnTo>
                    <a:pt x="18" y="0"/>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3" name="Freeform 133"/>
            <p:cNvSpPr>
              <a:spLocks noChangeAspect="1"/>
            </p:cNvSpPr>
            <p:nvPr/>
          </p:nvSpPr>
          <p:spPr bwMode="auto">
            <a:xfrm>
              <a:off x="5287" y="536"/>
              <a:ext cx="20" cy="16"/>
            </a:xfrm>
            <a:custGeom>
              <a:avLst/>
              <a:gdLst>
                <a:gd name="T0" fmla="*/ 18 w 20"/>
                <a:gd name="T1" fmla="*/ 8 h 16"/>
                <a:gd name="T2" fmla="*/ 18 w 20"/>
                <a:gd name="T3" fmla="*/ 2 h 16"/>
                <a:gd name="T4" fmla="*/ 20 w 20"/>
                <a:gd name="T5" fmla="*/ 0 h 16"/>
                <a:gd name="T6" fmla="*/ 20 w 20"/>
                <a:gd name="T7" fmla="*/ 8 h 16"/>
                <a:gd name="T8" fmla="*/ 0 w 20"/>
                <a:gd name="T9" fmla="*/ 16 h 16"/>
                <a:gd name="T10" fmla="*/ 0 w 20"/>
                <a:gd name="T11" fmla="*/ 14 h 16"/>
                <a:gd name="T12" fmla="*/ 18 w 20"/>
                <a:gd name="T13" fmla="*/ 8 h 16"/>
                <a:gd name="T14" fmla="*/ 0 60000 65536"/>
                <a:gd name="T15" fmla="*/ 0 60000 65536"/>
                <a:gd name="T16" fmla="*/ 0 60000 65536"/>
                <a:gd name="T17" fmla="*/ 0 60000 65536"/>
                <a:gd name="T18" fmla="*/ 0 60000 65536"/>
                <a:gd name="T19" fmla="*/ 0 60000 65536"/>
                <a:gd name="T20" fmla="*/ 0 60000 65536"/>
                <a:gd name="T21" fmla="*/ 0 w 20"/>
                <a:gd name="T22" fmla="*/ 0 h 16"/>
                <a:gd name="T23" fmla="*/ 20 w 20"/>
                <a:gd name="T24" fmla="*/ 16 h 1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 h="16">
                  <a:moveTo>
                    <a:pt x="18" y="8"/>
                  </a:moveTo>
                  <a:lnTo>
                    <a:pt x="18" y="2"/>
                  </a:lnTo>
                  <a:lnTo>
                    <a:pt x="20" y="0"/>
                  </a:lnTo>
                  <a:lnTo>
                    <a:pt x="20" y="8"/>
                  </a:lnTo>
                  <a:lnTo>
                    <a:pt x="0" y="16"/>
                  </a:lnTo>
                  <a:lnTo>
                    <a:pt x="0" y="14"/>
                  </a:lnTo>
                  <a:lnTo>
                    <a:pt x="18" y="8"/>
                  </a:ln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4" name="Freeform 134"/>
            <p:cNvSpPr>
              <a:spLocks noChangeAspect="1"/>
            </p:cNvSpPr>
            <p:nvPr/>
          </p:nvSpPr>
          <p:spPr bwMode="auto">
            <a:xfrm>
              <a:off x="5277" y="542"/>
              <a:ext cx="80" cy="74"/>
            </a:xfrm>
            <a:custGeom>
              <a:avLst/>
              <a:gdLst>
                <a:gd name="T0" fmla="*/ 0 w 80"/>
                <a:gd name="T1" fmla="*/ 0 h 74"/>
                <a:gd name="T2" fmla="*/ 0 w 80"/>
                <a:gd name="T3" fmla="*/ 8 h 74"/>
                <a:gd name="T4" fmla="*/ 80 w 80"/>
                <a:gd name="T5" fmla="*/ 74 h 74"/>
                <a:gd name="T6" fmla="*/ 80 w 80"/>
                <a:gd name="T7" fmla="*/ 68 h 74"/>
                <a:gd name="T8" fmla="*/ 0 w 80"/>
                <a:gd name="T9" fmla="*/ 0 h 74"/>
                <a:gd name="T10" fmla="*/ 0 60000 65536"/>
                <a:gd name="T11" fmla="*/ 0 60000 65536"/>
                <a:gd name="T12" fmla="*/ 0 60000 65536"/>
                <a:gd name="T13" fmla="*/ 0 60000 65536"/>
                <a:gd name="T14" fmla="*/ 0 60000 65536"/>
                <a:gd name="T15" fmla="*/ 0 w 80"/>
                <a:gd name="T16" fmla="*/ 0 h 74"/>
                <a:gd name="T17" fmla="*/ 80 w 80"/>
                <a:gd name="T18" fmla="*/ 74 h 74"/>
              </a:gdLst>
              <a:ahLst/>
              <a:cxnLst>
                <a:cxn ang="T10">
                  <a:pos x="T0" y="T1"/>
                </a:cxn>
                <a:cxn ang="T11">
                  <a:pos x="T2" y="T3"/>
                </a:cxn>
                <a:cxn ang="T12">
                  <a:pos x="T4" y="T5"/>
                </a:cxn>
                <a:cxn ang="T13">
                  <a:pos x="T6" y="T7"/>
                </a:cxn>
                <a:cxn ang="T14">
                  <a:pos x="T8" y="T9"/>
                </a:cxn>
              </a:cxnLst>
              <a:rect l="T15" t="T16" r="T17" b="T18"/>
              <a:pathLst>
                <a:path w="80" h="74">
                  <a:moveTo>
                    <a:pt x="0" y="0"/>
                  </a:moveTo>
                  <a:lnTo>
                    <a:pt x="0" y="8"/>
                  </a:lnTo>
                  <a:lnTo>
                    <a:pt x="80" y="74"/>
                  </a:lnTo>
                  <a:lnTo>
                    <a:pt x="80" y="68"/>
                  </a:lnTo>
                  <a:lnTo>
                    <a:pt x="0" y="0"/>
                  </a:lnTo>
                  <a:close/>
                </a:path>
              </a:pathLst>
            </a:custGeom>
            <a:solidFill>
              <a:srgbClr val="697F9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5" name="Freeform 135"/>
            <p:cNvSpPr>
              <a:spLocks noChangeAspect="1"/>
            </p:cNvSpPr>
            <p:nvPr/>
          </p:nvSpPr>
          <p:spPr bwMode="auto">
            <a:xfrm>
              <a:off x="5357" y="548"/>
              <a:ext cx="186" cy="68"/>
            </a:xfrm>
            <a:custGeom>
              <a:avLst/>
              <a:gdLst>
                <a:gd name="T0" fmla="*/ 0 w 186"/>
                <a:gd name="T1" fmla="*/ 62 h 68"/>
                <a:gd name="T2" fmla="*/ 186 w 186"/>
                <a:gd name="T3" fmla="*/ 0 h 68"/>
                <a:gd name="T4" fmla="*/ 186 w 186"/>
                <a:gd name="T5" fmla="*/ 4 h 68"/>
                <a:gd name="T6" fmla="*/ 0 w 186"/>
                <a:gd name="T7" fmla="*/ 68 h 68"/>
                <a:gd name="T8" fmla="*/ 0 w 186"/>
                <a:gd name="T9" fmla="*/ 62 h 68"/>
                <a:gd name="T10" fmla="*/ 0 60000 65536"/>
                <a:gd name="T11" fmla="*/ 0 60000 65536"/>
                <a:gd name="T12" fmla="*/ 0 60000 65536"/>
                <a:gd name="T13" fmla="*/ 0 60000 65536"/>
                <a:gd name="T14" fmla="*/ 0 60000 65536"/>
                <a:gd name="T15" fmla="*/ 0 w 186"/>
                <a:gd name="T16" fmla="*/ 0 h 68"/>
                <a:gd name="T17" fmla="*/ 186 w 186"/>
                <a:gd name="T18" fmla="*/ 68 h 68"/>
              </a:gdLst>
              <a:ahLst/>
              <a:cxnLst>
                <a:cxn ang="T10">
                  <a:pos x="T0" y="T1"/>
                </a:cxn>
                <a:cxn ang="T11">
                  <a:pos x="T2" y="T3"/>
                </a:cxn>
                <a:cxn ang="T12">
                  <a:pos x="T4" y="T5"/>
                </a:cxn>
                <a:cxn ang="T13">
                  <a:pos x="T6" y="T7"/>
                </a:cxn>
                <a:cxn ang="T14">
                  <a:pos x="T8" y="T9"/>
                </a:cxn>
              </a:cxnLst>
              <a:rect l="T15" t="T16" r="T17" b="T18"/>
              <a:pathLst>
                <a:path w="186" h="68">
                  <a:moveTo>
                    <a:pt x="0" y="62"/>
                  </a:moveTo>
                  <a:lnTo>
                    <a:pt x="186" y="0"/>
                  </a:lnTo>
                  <a:lnTo>
                    <a:pt x="186" y="4"/>
                  </a:lnTo>
                  <a:lnTo>
                    <a:pt x="0" y="68"/>
                  </a:lnTo>
                  <a:lnTo>
                    <a:pt x="0" y="62"/>
                  </a:lnTo>
                  <a:close/>
                </a:path>
              </a:pathLst>
            </a:custGeom>
            <a:solidFill>
              <a:srgbClr val="BDC9D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6" name="Freeform 136"/>
            <p:cNvSpPr>
              <a:spLocks noChangeAspect="1"/>
            </p:cNvSpPr>
            <p:nvPr/>
          </p:nvSpPr>
          <p:spPr bwMode="auto">
            <a:xfrm>
              <a:off x="5277" y="492"/>
              <a:ext cx="266" cy="118"/>
            </a:xfrm>
            <a:custGeom>
              <a:avLst/>
              <a:gdLst>
                <a:gd name="T0" fmla="*/ 180 w 266"/>
                <a:gd name="T1" fmla="*/ 0 h 118"/>
                <a:gd name="T2" fmla="*/ 0 w 266"/>
                <a:gd name="T3" fmla="*/ 50 h 118"/>
                <a:gd name="T4" fmla="*/ 80 w 266"/>
                <a:gd name="T5" fmla="*/ 118 h 118"/>
                <a:gd name="T6" fmla="*/ 266 w 266"/>
                <a:gd name="T7" fmla="*/ 56 h 118"/>
                <a:gd name="T8" fmla="*/ 180 w 266"/>
                <a:gd name="T9" fmla="*/ 0 h 118"/>
                <a:gd name="T10" fmla="*/ 0 60000 65536"/>
                <a:gd name="T11" fmla="*/ 0 60000 65536"/>
                <a:gd name="T12" fmla="*/ 0 60000 65536"/>
                <a:gd name="T13" fmla="*/ 0 60000 65536"/>
                <a:gd name="T14" fmla="*/ 0 60000 65536"/>
                <a:gd name="T15" fmla="*/ 0 w 266"/>
                <a:gd name="T16" fmla="*/ 0 h 118"/>
                <a:gd name="T17" fmla="*/ 266 w 266"/>
                <a:gd name="T18" fmla="*/ 118 h 118"/>
              </a:gdLst>
              <a:ahLst/>
              <a:cxnLst>
                <a:cxn ang="T10">
                  <a:pos x="T0" y="T1"/>
                </a:cxn>
                <a:cxn ang="T11">
                  <a:pos x="T2" y="T3"/>
                </a:cxn>
                <a:cxn ang="T12">
                  <a:pos x="T4" y="T5"/>
                </a:cxn>
                <a:cxn ang="T13">
                  <a:pos x="T6" y="T7"/>
                </a:cxn>
                <a:cxn ang="T14">
                  <a:pos x="T8" y="T9"/>
                </a:cxn>
              </a:cxnLst>
              <a:rect l="T15" t="T16" r="T17" b="T18"/>
              <a:pathLst>
                <a:path w="266" h="118">
                  <a:moveTo>
                    <a:pt x="180" y="0"/>
                  </a:moveTo>
                  <a:lnTo>
                    <a:pt x="0" y="50"/>
                  </a:lnTo>
                  <a:lnTo>
                    <a:pt x="80" y="118"/>
                  </a:lnTo>
                  <a:lnTo>
                    <a:pt x="266" y="56"/>
                  </a:lnTo>
                  <a:lnTo>
                    <a:pt x="180" y="0"/>
                  </a:ln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7" name="Freeform 137"/>
            <p:cNvSpPr>
              <a:spLocks noChangeAspect="1"/>
            </p:cNvSpPr>
            <p:nvPr/>
          </p:nvSpPr>
          <p:spPr bwMode="auto">
            <a:xfrm>
              <a:off x="5195" y="268"/>
              <a:ext cx="152" cy="176"/>
            </a:xfrm>
            <a:custGeom>
              <a:avLst/>
              <a:gdLst>
                <a:gd name="T0" fmla="*/ 369097964 w 76"/>
                <a:gd name="T1" fmla="*/ 1476395008 h 88"/>
                <a:gd name="T2" fmla="*/ 50331612 w 76"/>
                <a:gd name="T3" fmla="*/ 1191182436 h 88"/>
                <a:gd name="T4" fmla="*/ 50331612 w 76"/>
                <a:gd name="T5" fmla="*/ 520092620 h 88"/>
                <a:gd name="T6" fmla="*/ 117440368 w 76"/>
                <a:gd name="T7" fmla="*/ 0 h 88"/>
                <a:gd name="T8" fmla="*/ 838858160 w 76"/>
                <a:gd name="T9" fmla="*/ 33554436 h 88"/>
                <a:gd name="T10" fmla="*/ 1275068416 w 76"/>
                <a:gd name="T11" fmla="*/ 100663292 h 88"/>
                <a:gd name="T12" fmla="*/ 838858160 w 76"/>
                <a:gd name="T13" fmla="*/ 1426063376 h 88"/>
                <a:gd name="T14" fmla="*/ 369097964 w 76"/>
                <a:gd name="T15" fmla="*/ 1476395008 h 88"/>
                <a:gd name="T16" fmla="*/ 0 60000 65536"/>
                <a:gd name="T17" fmla="*/ 0 60000 65536"/>
                <a:gd name="T18" fmla="*/ 0 60000 65536"/>
                <a:gd name="T19" fmla="*/ 0 60000 65536"/>
                <a:gd name="T20" fmla="*/ 0 60000 65536"/>
                <a:gd name="T21" fmla="*/ 0 60000 65536"/>
                <a:gd name="T22" fmla="*/ 0 60000 65536"/>
                <a:gd name="T23" fmla="*/ 0 60000 65536"/>
                <a:gd name="T24" fmla="*/ 0 w 76"/>
                <a:gd name="T25" fmla="*/ 0 h 88"/>
                <a:gd name="T26" fmla="*/ 76 w 76"/>
                <a:gd name="T27" fmla="*/ 88 h 8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76" h="88">
                  <a:moveTo>
                    <a:pt x="22" y="88"/>
                  </a:moveTo>
                  <a:cubicBezTo>
                    <a:pt x="3" y="71"/>
                    <a:pt x="3" y="71"/>
                    <a:pt x="3" y="71"/>
                  </a:cubicBezTo>
                  <a:cubicBezTo>
                    <a:pt x="0" y="55"/>
                    <a:pt x="0" y="44"/>
                    <a:pt x="3" y="31"/>
                  </a:cubicBezTo>
                  <a:cubicBezTo>
                    <a:pt x="6" y="17"/>
                    <a:pt x="7" y="0"/>
                    <a:pt x="7" y="0"/>
                  </a:cubicBezTo>
                  <a:cubicBezTo>
                    <a:pt x="50" y="2"/>
                    <a:pt x="50" y="2"/>
                    <a:pt x="50" y="2"/>
                  </a:cubicBezTo>
                  <a:cubicBezTo>
                    <a:pt x="76" y="6"/>
                    <a:pt x="76" y="6"/>
                    <a:pt x="76" y="6"/>
                  </a:cubicBezTo>
                  <a:cubicBezTo>
                    <a:pt x="50" y="85"/>
                    <a:pt x="50" y="85"/>
                    <a:pt x="50" y="85"/>
                  </a:cubicBezTo>
                  <a:lnTo>
                    <a:pt x="22" y="88"/>
                  </a:lnTo>
                  <a:close/>
                </a:path>
              </a:pathLst>
            </a:custGeom>
            <a:solidFill>
              <a:srgbClr val="004F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8" name="Freeform 138"/>
            <p:cNvSpPr>
              <a:spLocks noChangeAspect="1"/>
            </p:cNvSpPr>
            <p:nvPr/>
          </p:nvSpPr>
          <p:spPr bwMode="auto">
            <a:xfrm>
              <a:off x="5209" y="258"/>
              <a:ext cx="138" cy="36"/>
            </a:xfrm>
            <a:custGeom>
              <a:avLst/>
              <a:gdLst>
                <a:gd name="T0" fmla="*/ 34 w 138"/>
                <a:gd name="T1" fmla="*/ 32 h 36"/>
                <a:gd name="T2" fmla="*/ 0 w 138"/>
                <a:gd name="T3" fmla="*/ 10 h 36"/>
                <a:gd name="T4" fmla="*/ 78 w 138"/>
                <a:gd name="T5" fmla="*/ 0 h 36"/>
                <a:gd name="T6" fmla="*/ 138 w 138"/>
                <a:gd name="T7" fmla="*/ 16 h 36"/>
                <a:gd name="T8" fmla="*/ 44 w 138"/>
                <a:gd name="T9" fmla="*/ 36 h 36"/>
                <a:gd name="T10" fmla="*/ 34 w 138"/>
                <a:gd name="T11" fmla="*/ 32 h 36"/>
                <a:gd name="T12" fmla="*/ 0 60000 65536"/>
                <a:gd name="T13" fmla="*/ 0 60000 65536"/>
                <a:gd name="T14" fmla="*/ 0 60000 65536"/>
                <a:gd name="T15" fmla="*/ 0 60000 65536"/>
                <a:gd name="T16" fmla="*/ 0 60000 65536"/>
                <a:gd name="T17" fmla="*/ 0 60000 65536"/>
                <a:gd name="T18" fmla="*/ 0 w 138"/>
                <a:gd name="T19" fmla="*/ 0 h 36"/>
                <a:gd name="T20" fmla="*/ 138 w 138"/>
                <a:gd name="T21" fmla="*/ 36 h 36"/>
              </a:gdLst>
              <a:ahLst/>
              <a:cxnLst>
                <a:cxn ang="T12">
                  <a:pos x="T0" y="T1"/>
                </a:cxn>
                <a:cxn ang="T13">
                  <a:pos x="T2" y="T3"/>
                </a:cxn>
                <a:cxn ang="T14">
                  <a:pos x="T4" y="T5"/>
                </a:cxn>
                <a:cxn ang="T15">
                  <a:pos x="T6" y="T7"/>
                </a:cxn>
                <a:cxn ang="T16">
                  <a:pos x="T8" y="T9"/>
                </a:cxn>
                <a:cxn ang="T17">
                  <a:pos x="T10" y="T11"/>
                </a:cxn>
              </a:cxnLst>
              <a:rect l="T18" t="T19" r="T20" b="T21"/>
              <a:pathLst>
                <a:path w="138" h="36">
                  <a:moveTo>
                    <a:pt x="34" y="32"/>
                  </a:moveTo>
                  <a:lnTo>
                    <a:pt x="0" y="10"/>
                  </a:lnTo>
                  <a:lnTo>
                    <a:pt x="78" y="0"/>
                  </a:lnTo>
                  <a:lnTo>
                    <a:pt x="138" y="16"/>
                  </a:lnTo>
                  <a:lnTo>
                    <a:pt x="44" y="36"/>
                  </a:lnTo>
                  <a:lnTo>
                    <a:pt x="34" y="32"/>
                  </a:lnTo>
                  <a:close/>
                </a:path>
              </a:pathLst>
            </a:custGeom>
            <a:solidFill>
              <a:srgbClr val="305A7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79" name="Freeform 139"/>
            <p:cNvSpPr>
              <a:spLocks noChangeAspect="1"/>
            </p:cNvSpPr>
            <p:nvPr/>
          </p:nvSpPr>
          <p:spPr bwMode="auto">
            <a:xfrm>
              <a:off x="5237" y="274"/>
              <a:ext cx="188" cy="208"/>
            </a:xfrm>
            <a:custGeom>
              <a:avLst/>
              <a:gdLst>
                <a:gd name="T0" fmla="*/ 1526726672 w 94"/>
                <a:gd name="T1" fmla="*/ 100663300 h 104"/>
                <a:gd name="T2" fmla="*/ 1392508988 w 94"/>
                <a:gd name="T3" fmla="*/ 0 h 104"/>
                <a:gd name="T4" fmla="*/ 16777220 w 94"/>
                <a:gd name="T5" fmla="*/ 150994964 h 104"/>
                <a:gd name="T6" fmla="*/ 0 w 94"/>
                <a:gd name="T7" fmla="*/ 184549384 h 104"/>
                <a:gd name="T8" fmla="*/ 0 w 94"/>
                <a:gd name="T9" fmla="*/ 1560281144 h 104"/>
                <a:gd name="T10" fmla="*/ 16777220 w 94"/>
                <a:gd name="T11" fmla="*/ 1593835564 h 104"/>
                <a:gd name="T12" fmla="*/ 167772168 w 94"/>
                <a:gd name="T13" fmla="*/ 1728053252 h 104"/>
                <a:gd name="T14" fmla="*/ 234880756 w 94"/>
                <a:gd name="T15" fmla="*/ 1728053252 h 104"/>
                <a:gd name="T16" fmla="*/ 1577058304 w 94"/>
                <a:gd name="T17" fmla="*/ 1308622976 h 104"/>
                <a:gd name="T18" fmla="*/ 1526726672 w 94"/>
                <a:gd name="T19" fmla="*/ 100663300 h 10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04"/>
                <a:gd name="T32" fmla="*/ 94 w 94"/>
                <a:gd name="T33" fmla="*/ 104 h 10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04">
                  <a:moveTo>
                    <a:pt x="91" y="6"/>
                  </a:moveTo>
                  <a:cubicBezTo>
                    <a:pt x="83" y="0"/>
                    <a:pt x="83" y="0"/>
                    <a:pt x="83" y="0"/>
                  </a:cubicBezTo>
                  <a:cubicBezTo>
                    <a:pt x="1" y="9"/>
                    <a:pt x="1" y="9"/>
                    <a:pt x="1" y="9"/>
                  </a:cubicBezTo>
                  <a:cubicBezTo>
                    <a:pt x="1" y="9"/>
                    <a:pt x="0" y="10"/>
                    <a:pt x="0" y="11"/>
                  </a:cubicBezTo>
                  <a:cubicBezTo>
                    <a:pt x="0" y="12"/>
                    <a:pt x="0" y="80"/>
                    <a:pt x="0" y="93"/>
                  </a:cubicBezTo>
                  <a:cubicBezTo>
                    <a:pt x="0" y="95"/>
                    <a:pt x="1" y="95"/>
                    <a:pt x="1" y="95"/>
                  </a:cubicBezTo>
                  <a:cubicBezTo>
                    <a:pt x="1" y="95"/>
                    <a:pt x="8" y="101"/>
                    <a:pt x="10" y="103"/>
                  </a:cubicBezTo>
                  <a:cubicBezTo>
                    <a:pt x="12" y="104"/>
                    <a:pt x="14" y="103"/>
                    <a:pt x="14" y="103"/>
                  </a:cubicBezTo>
                  <a:cubicBezTo>
                    <a:pt x="94" y="78"/>
                    <a:pt x="94" y="78"/>
                    <a:pt x="94" y="78"/>
                  </a:cubicBezTo>
                  <a:lnTo>
                    <a:pt x="91" y="6"/>
                  </a:lnTo>
                  <a:close/>
                </a:path>
              </a:pathLst>
            </a:custGeom>
            <a:solidFill>
              <a:srgbClr val="0B3C6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0" name="Freeform 140"/>
            <p:cNvSpPr>
              <a:spLocks noChangeAspect="1"/>
            </p:cNvSpPr>
            <p:nvPr/>
          </p:nvSpPr>
          <p:spPr bwMode="auto">
            <a:xfrm>
              <a:off x="5239" y="266"/>
              <a:ext cx="188" cy="200"/>
            </a:xfrm>
            <a:custGeom>
              <a:avLst/>
              <a:gdLst>
                <a:gd name="T0" fmla="*/ 1358954568 w 94"/>
                <a:gd name="T1" fmla="*/ 16777220 h 100"/>
                <a:gd name="T2" fmla="*/ 1291845724 w 94"/>
                <a:gd name="T3" fmla="*/ 16777220 h 100"/>
                <a:gd name="T4" fmla="*/ 16777220 w 94"/>
                <a:gd name="T5" fmla="*/ 201326596 h 100"/>
                <a:gd name="T6" fmla="*/ 0 w 94"/>
                <a:gd name="T7" fmla="*/ 218103804 h 100"/>
                <a:gd name="T8" fmla="*/ 201326592 w 94"/>
                <a:gd name="T9" fmla="*/ 352321556 h 100"/>
                <a:gd name="T10" fmla="*/ 704643100 w 94"/>
                <a:gd name="T11" fmla="*/ 1308622960 h 100"/>
                <a:gd name="T12" fmla="*/ 520092632 w 94"/>
                <a:gd name="T13" fmla="*/ 1677721600 h 100"/>
                <a:gd name="T14" fmla="*/ 1560281092 w 94"/>
                <a:gd name="T15" fmla="*/ 1375731804 h 100"/>
                <a:gd name="T16" fmla="*/ 1577058304 w 94"/>
                <a:gd name="T17" fmla="*/ 117440508 h 100"/>
                <a:gd name="T18" fmla="*/ 1358954568 w 94"/>
                <a:gd name="T19" fmla="*/ 16777220 h 10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94"/>
                <a:gd name="T31" fmla="*/ 0 h 100"/>
                <a:gd name="T32" fmla="*/ 94 w 94"/>
                <a:gd name="T33" fmla="*/ 100 h 100"/>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94" h="100">
                  <a:moveTo>
                    <a:pt x="81" y="1"/>
                  </a:moveTo>
                  <a:cubicBezTo>
                    <a:pt x="79" y="0"/>
                    <a:pt x="77" y="1"/>
                    <a:pt x="77" y="1"/>
                  </a:cubicBezTo>
                  <a:cubicBezTo>
                    <a:pt x="77" y="1"/>
                    <a:pt x="2" y="12"/>
                    <a:pt x="1" y="12"/>
                  </a:cubicBezTo>
                  <a:cubicBezTo>
                    <a:pt x="0" y="13"/>
                    <a:pt x="0" y="13"/>
                    <a:pt x="0" y="13"/>
                  </a:cubicBezTo>
                  <a:cubicBezTo>
                    <a:pt x="12" y="21"/>
                    <a:pt x="12" y="21"/>
                    <a:pt x="12" y="21"/>
                  </a:cubicBezTo>
                  <a:cubicBezTo>
                    <a:pt x="12" y="21"/>
                    <a:pt x="42" y="75"/>
                    <a:pt x="42" y="78"/>
                  </a:cubicBezTo>
                  <a:cubicBezTo>
                    <a:pt x="42" y="80"/>
                    <a:pt x="36" y="91"/>
                    <a:pt x="31" y="100"/>
                  </a:cubicBezTo>
                  <a:cubicBezTo>
                    <a:pt x="93" y="82"/>
                    <a:pt x="93" y="82"/>
                    <a:pt x="93" y="82"/>
                  </a:cubicBezTo>
                  <a:cubicBezTo>
                    <a:pt x="94" y="7"/>
                    <a:pt x="94" y="7"/>
                    <a:pt x="94" y="7"/>
                  </a:cubicBezTo>
                  <a:cubicBezTo>
                    <a:pt x="94" y="7"/>
                    <a:pt x="83" y="2"/>
                    <a:pt x="81" y="1"/>
                  </a:cubicBezTo>
                  <a:close/>
                </a:path>
              </a:pathLst>
            </a:custGeom>
            <a:solidFill>
              <a:srgbClr val="45648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1" name="Freeform 141"/>
            <p:cNvSpPr>
              <a:spLocks noChangeAspect="1"/>
            </p:cNvSpPr>
            <p:nvPr/>
          </p:nvSpPr>
          <p:spPr bwMode="auto">
            <a:xfrm>
              <a:off x="5237" y="292"/>
              <a:ext cx="28" cy="20"/>
            </a:xfrm>
            <a:custGeom>
              <a:avLst/>
              <a:gdLst>
                <a:gd name="T0" fmla="*/ 16777220 w 14"/>
                <a:gd name="T1" fmla="*/ 0 h 10"/>
                <a:gd name="T2" fmla="*/ 0 w 14"/>
                <a:gd name="T3" fmla="*/ 33554436 h 10"/>
                <a:gd name="T4" fmla="*/ 201326600 w 14"/>
                <a:gd name="T5" fmla="*/ 167772160 h 10"/>
                <a:gd name="T6" fmla="*/ 234881024 w 14"/>
                <a:gd name="T7" fmla="*/ 134217740 h 10"/>
                <a:gd name="T8" fmla="*/ 16777220 w 14"/>
                <a:gd name="T9" fmla="*/ 0 h 10"/>
                <a:gd name="T10" fmla="*/ 0 60000 65536"/>
                <a:gd name="T11" fmla="*/ 0 60000 65536"/>
                <a:gd name="T12" fmla="*/ 0 60000 65536"/>
                <a:gd name="T13" fmla="*/ 0 60000 65536"/>
                <a:gd name="T14" fmla="*/ 0 60000 65536"/>
                <a:gd name="T15" fmla="*/ 0 w 14"/>
                <a:gd name="T16" fmla="*/ 0 h 10"/>
                <a:gd name="T17" fmla="*/ 14 w 14"/>
                <a:gd name="T18" fmla="*/ 10 h 10"/>
              </a:gdLst>
              <a:ahLst/>
              <a:cxnLst>
                <a:cxn ang="T10">
                  <a:pos x="T0" y="T1"/>
                </a:cxn>
                <a:cxn ang="T11">
                  <a:pos x="T2" y="T3"/>
                </a:cxn>
                <a:cxn ang="T12">
                  <a:pos x="T4" y="T5"/>
                </a:cxn>
                <a:cxn ang="T13">
                  <a:pos x="T6" y="T7"/>
                </a:cxn>
                <a:cxn ang="T14">
                  <a:pos x="T8" y="T9"/>
                </a:cxn>
              </a:cxnLst>
              <a:rect l="T15" t="T16" r="T17" b="T18"/>
              <a:pathLst>
                <a:path w="14" h="10">
                  <a:moveTo>
                    <a:pt x="1" y="0"/>
                  </a:moveTo>
                  <a:cubicBezTo>
                    <a:pt x="0" y="0"/>
                    <a:pt x="0" y="2"/>
                    <a:pt x="0" y="2"/>
                  </a:cubicBezTo>
                  <a:cubicBezTo>
                    <a:pt x="12" y="10"/>
                    <a:pt x="12" y="10"/>
                    <a:pt x="12" y="10"/>
                  </a:cubicBezTo>
                  <a:cubicBezTo>
                    <a:pt x="14" y="8"/>
                    <a:pt x="14" y="8"/>
                    <a:pt x="14" y="8"/>
                  </a:cubicBezTo>
                  <a:cubicBezTo>
                    <a:pt x="14" y="8"/>
                    <a:pt x="2" y="0"/>
                    <a:pt x="1" y="0"/>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2" name="Freeform 142"/>
            <p:cNvSpPr>
              <a:spLocks noChangeAspect="1"/>
            </p:cNvSpPr>
            <p:nvPr/>
          </p:nvSpPr>
          <p:spPr bwMode="auto">
            <a:xfrm>
              <a:off x="5261" y="278"/>
              <a:ext cx="168" cy="206"/>
            </a:xfrm>
            <a:custGeom>
              <a:avLst/>
              <a:gdLst>
                <a:gd name="T0" fmla="*/ 1409286144 w 84"/>
                <a:gd name="T1" fmla="*/ 67108876 h 103"/>
                <a:gd name="T2" fmla="*/ 1409286144 w 84"/>
                <a:gd name="T3" fmla="*/ 1258291340 h 103"/>
                <a:gd name="T4" fmla="*/ 1342177304 w 84"/>
                <a:gd name="T5" fmla="*/ 1342177396 h 103"/>
                <a:gd name="T6" fmla="*/ 50331644 w 84"/>
                <a:gd name="T7" fmla="*/ 1694498824 h 103"/>
                <a:gd name="T8" fmla="*/ 0 w 84"/>
                <a:gd name="T9" fmla="*/ 1660944404 h 103"/>
                <a:gd name="T10" fmla="*/ 0 w 84"/>
                <a:gd name="T11" fmla="*/ 285212716 h 103"/>
                <a:gd name="T12" fmla="*/ 50331644 w 84"/>
                <a:gd name="T13" fmla="*/ 234880892 h 103"/>
                <a:gd name="T14" fmla="*/ 1342177304 w 84"/>
                <a:gd name="T15" fmla="*/ 16777220 h 103"/>
                <a:gd name="T16" fmla="*/ 1409286144 w 84"/>
                <a:gd name="T17" fmla="*/ 67108876 h 10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84"/>
                <a:gd name="T28" fmla="*/ 0 h 103"/>
                <a:gd name="T29" fmla="*/ 84 w 84"/>
                <a:gd name="T30" fmla="*/ 103 h 10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84" h="103">
                  <a:moveTo>
                    <a:pt x="84" y="4"/>
                  </a:moveTo>
                  <a:cubicBezTo>
                    <a:pt x="84" y="8"/>
                    <a:pt x="84" y="63"/>
                    <a:pt x="84" y="75"/>
                  </a:cubicBezTo>
                  <a:cubicBezTo>
                    <a:pt x="84" y="78"/>
                    <a:pt x="80" y="80"/>
                    <a:pt x="80" y="80"/>
                  </a:cubicBezTo>
                  <a:cubicBezTo>
                    <a:pt x="3" y="101"/>
                    <a:pt x="3" y="101"/>
                    <a:pt x="3" y="101"/>
                  </a:cubicBezTo>
                  <a:cubicBezTo>
                    <a:pt x="3" y="101"/>
                    <a:pt x="0" y="103"/>
                    <a:pt x="0" y="99"/>
                  </a:cubicBezTo>
                  <a:cubicBezTo>
                    <a:pt x="0" y="95"/>
                    <a:pt x="0" y="17"/>
                    <a:pt x="0" y="17"/>
                  </a:cubicBezTo>
                  <a:cubicBezTo>
                    <a:pt x="0" y="17"/>
                    <a:pt x="0" y="15"/>
                    <a:pt x="3" y="14"/>
                  </a:cubicBezTo>
                  <a:cubicBezTo>
                    <a:pt x="7" y="13"/>
                    <a:pt x="80" y="1"/>
                    <a:pt x="80" y="1"/>
                  </a:cubicBezTo>
                  <a:cubicBezTo>
                    <a:pt x="80" y="1"/>
                    <a:pt x="84" y="0"/>
                    <a:pt x="84" y="4"/>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3" name="Freeform 143"/>
            <p:cNvSpPr>
              <a:spLocks noChangeAspect="1"/>
            </p:cNvSpPr>
            <p:nvPr/>
          </p:nvSpPr>
          <p:spPr bwMode="auto">
            <a:xfrm>
              <a:off x="5279" y="298"/>
              <a:ext cx="132" cy="158"/>
            </a:xfrm>
            <a:custGeom>
              <a:avLst/>
              <a:gdLst>
                <a:gd name="T0" fmla="*/ 33554432 w 66"/>
                <a:gd name="T1" fmla="*/ 167772160 h 79"/>
                <a:gd name="T2" fmla="*/ 1073741840 w 66"/>
                <a:gd name="T3" fmla="*/ 0 h 79"/>
                <a:gd name="T4" fmla="*/ 1107296256 w 66"/>
                <a:gd name="T5" fmla="*/ 16777216 h 79"/>
                <a:gd name="T6" fmla="*/ 1107296256 w 66"/>
                <a:gd name="T7" fmla="*/ 989853056 h 79"/>
                <a:gd name="T8" fmla="*/ 1073741840 w 66"/>
                <a:gd name="T9" fmla="*/ 1056961384 h 79"/>
                <a:gd name="T10" fmla="*/ 67108864 w 66"/>
                <a:gd name="T11" fmla="*/ 1325400064 h 79"/>
                <a:gd name="T12" fmla="*/ 0 w 66"/>
                <a:gd name="T13" fmla="*/ 1275068436 h 79"/>
                <a:gd name="T14" fmla="*/ 16777216 w 66"/>
                <a:gd name="T15" fmla="*/ 218103404 h 79"/>
                <a:gd name="T16" fmla="*/ 33554432 w 66"/>
                <a:gd name="T17" fmla="*/ 167772160 h 7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
                <a:gd name="T28" fmla="*/ 0 h 79"/>
                <a:gd name="T29" fmla="*/ 66 w 66"/>
                <a:gd name="T30" fmla="*/ 79 h 7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 h="79">
                  <a:moveTo>
                    <a:pt x="2" y="10"/>
                  </a:moveTo>
                  <a:cubicBezTo>
                    <a:pt x="38" y="5"/>
                    <a:pt x="61" y="1"/>
                    <a:pt x="64" y="0"/>
                  </a:cubicBezTo>
                  <a:cubicBezTo>
                    <a:pt x="66" y="0"/>
                    <a:pt x="66" y="1"/>
                    <a:pt x="66" y="1"/>
                  </a:cubicBezTo>
                  <a:cubicBezTo>
                    <a:pt x="66" y="1"/>
                    <a:pt x="66" y="56"/>
                    <a:pt x="66" y="59"/>
                  </a:cubicBezTo>
                  <a:cubicBezTo>
                    <a:pt x="66" y="63"/>
                    <a:pt x="66" y="63"/>
                    <a:pt x="64" y="63"/>
                  </a:cubicBezTo>
                  <a:cubicBezTo>
                    <a:pt x="63" y="64"/>
                    <a:pt x="15" y="76"/>
                    <a:pt x="4" y="79"/>
                  </a:cubicBezTo>
                  <a:cubicBezTo>
                    <a:pt x="1" y="79"/>
                    <a:pt x="0" y="76"/>
                    <a:pt x="0" y="76"/>
                  </a:cubicBezTo>
                  <a:cubicBezTo>
                    <a:pt x="0" y="76"/>
                    <a:pt x="1" y="15"/>
                    <a:pt x="1" y="13"/>
                  </a:cubicBezTo>
                  <a:cubicBezTo>
                    <a:pt x="1" y="12"/>
                    <a:pt x="2" y="11"/>
                    <a:pt x="2" y="10"/>
                  </a:cubicBezTo>
                  <a:close/>
                </a:path>
              </a:pathLst>
            </a:custGeom>
            <a:solidFill>
              <a:srgbClr val="2B4F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4" name="Freeform 144"/>
            <p:cNvSpPr>
              <a:spLocks noChangeAspect="1"/>
            </p:cNvSpPr>
            <p:nvPr/>
          </p:nvSpPr>
          <p:spPr bwMode="auto">
            <a:xfrm>
              <a:off x="5285" y="302"/>
              <a:ext cx="122" cy="148"/>
            </a:xfrm>
            <a:custGeom>
              <a:avLst/>
              <a:gdLst>
                <a:gd name="T0" fmla="*/ 33554440 w 61"/>
                <a:gd name="T1" fmla="*/ 167772028 h 74"/>
                <a:gd name="T2" fmla="*/ 989855752 w 61"/>
                <a:gd name="T3" fmla="*/ 0 h 74"/>
                <a:gd name="T4" fmla="*/ 1023410176 w 61"/>
                <a:gd name="T5" fmla="*/ 16777216 h 74"/>
                <a:gd name="T6" fmla="*/ 1023410176 w 61"/>
                <a:gd name="T7" fmla="*/ 922744196 h 74"/>
                <a:gd name="T8" fmla="*/ 989855752 w 61"/>
                <a:gd name="T9" fmla="*/ 989852520 h 74"/>
                <a:gd name="T10" fmla="*/ 50331652 w 61"/>
                <a:gd name="T11" fmla="*/ 1224736776 h 74"/>
                <a:gd name="T12" fmla="*/ 0 w 61"/>
                <a:gd name="T13" fmla="*/ 1191182356 h 74"/>
                <a:gd name="T14" fmla="*/ 0 w 61"/>
                <a:gd name="T15" fmla="*/ 218103400 h 74"/>
                <a:gd name="T16" fmla="*/ 33554440 w 61"/>
                <a:gd name="T17" fmla="*/ 167772028 h 7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1"/>
                <a:gd name="T28" fmla="*/ 0 h 74"/>
                <a:gd name="T29" fmla="*/ 61 w 61"/>
                <a:gd name="T30" fmla="*/ 74 h 7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1" h="74">
                  <a:moveTo>
                    <a:pt x="2" y="10"/>
                  </a:moveTo>
                  <a:cubicBezTo>
                    <a:pt x="35" y="4"/>
                    <a:pt x="56" y="1"/>
                    <a:pt x="59" y="0"/>
                  </a:cubicBezTo>
                  <a:cubicBezTo>
                    <a:pt x="61" y="0"/>
                    <a:pt x="61" y="1"/>
                    <a:pt x="61" y="1"/>
                  </a:cubicBezTo>
                  <a:cubicBezTo>
                    <a:pt x="61" y="1"/>
                    <a:pt x="61" y="52"/>
                    <a:pt x="61" y="55"/>
                  </a:cubicBezTo>
                  <a:cubicBezTo>
                    <a:pt x="61" y="59"/>
                    <a:pt x="61" y="59"/>
                    <a:pt x="59" y="59"/>
                  </a:cubicBezTo>
                  <a:cubicBezTo>
                    <a:pt x="58" y="60"/>
                    <a:pt x="14" y="71"/>
                    <a:pt x="3" y="73"/>
                  </a:cubicBezTo>
                  <a:cubicBezTo>
                    <a:pt x="1" y="74"/>
                    <a:pt x="0" y="71"/>
                    <a:pt x="0" y="71"/>
                  </a:cubicBezTo>
                  <a:cubicBezTo>
                    <a:pt x="0" y="71"/>
                    <a:pt x="0" y="14"/>
                    <a:pt x="0" y="13"/>
                  </a:cubicBezTo>
                  <a:cubicBezTo>
                    <a:pt x="0" y="11"/>
                    <a:pt x="1" y="10"/>
                    <a:pt x="2" y="10"/>
                  </a:cubicBez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5" name="Freeform 145"/>
            <p:cNvSpPr>
              <a:spLocks noChangeAspect="1" noEditPoints="1"/>
            </p:cNvSpPr>
            <p:nvPr/>
          </p:nvSpPr>
          <p:spPr bwMode="auto">
            <a:xfrm>
              <a:off x="5285" y="300"/>
              <a:ext cx="124" cy="152"/>
            </a:xfrm>
            <a:custGeom>
              <a:avLst/>
              <a:gdLst>
                <a:gd name="T0" fmla="*/ 989855756 w 62"/>
                <a:gd name="T1" fmla="*/ 16777216 h 76"/>
                <a:gd name="T2" fmla="*/ 33554440 w 62"/>
                <a:gd name="T3" fmla="*/ 167772156 h 76"/>
                <a:gd name="T4" fmla="*/ 33554440 w 62"/>
                <a:gd name="T5" fmla="*/ 167772156 h 76"/>
                <a:gd name="T6" fmla="*/ 0 w 62"/>
                <a:gd name="T7" fmla="*/ 234880608 h 76"/>
                <a:gd name="T8" fmla="*/ 0 w 62"/>
                <a:gd name="T9" fmla="*/ 1207959580 h 76"/>
                <a:gd name="T10" fmla="*/ 67108880 w 62"/>
                <a:gd name="T11" fmla="*/ 1258291208 h 76"/>
                <a:gd name="T12" fmla="*/ 989855756 w 62"/>
                <a:gd name="T13" fmla="*/ 1023406948 h 76"/>
                <a:gd name="T14" fmla="*/ 1040187392 w 62"/>
                <a:gd name="T15" fmla="*/ 939521416 h 76"/>
                <a:gd name="T16" fmla="*/ 1040187392 w 62"/>
                <a:gd name="T17" fmla="*/ 33554436 h 76"/>
                <a:gd name="T18" fmla="*/ 1023410180 w 62"/>
                <a:gd name="T19" fmla="*/ 16777216 h 76"/>
                <a:gd name="T20" fmla="*/ 989855756 w 62"/>
                <a:gd name="T21" fmla="*/ 16777216 h 76"/>
                <a:gd name="T22" fmla="*/ 1023410180 w 62"/>
                <a:gd name="T23" fmla="*/ 33554436 h 76"/>
                <a:gd name="T24" fmla="*/ 1023410180 w 62"/>
                <a:gd name="T25" fmla="*/ 956298624 h 76"/>
                <a:gd name="T26" fmla="*/ 989855756 w 62"/>
                <a:gd name="T27" fmla="*/ 1006629740 h 76"/>
                <a:gd name="T28" fmla="*/ 50331652 w 62"/>
                <a:gd name="T29" fmla="*/ 1241513996 h 76"/>
                <a:gd name="T30" fmla="*/ 16777220 w 62"/>
                <a:gd name="T31" fmla="*/ 1207959580 h 76"/>
                <a:gd name="T32" fmla="*/ 16777220 w 62"/>
                <a:gd name="T33" fmla="*/ 234880608 h 76"/>
                <a:gd name="T34" fmla="*/ 33554440 w 62"/>
                <a:gd name="T35" fmla="*/ 201326192 h 76"/>
                <a:gd name="T36" fmla="*/ 989855756 w 62"/>
                <a:gd name="T37" fmla="*/ 33554436 h 76"/>
                <a:gd name="T38" fmla="*/ 1006632968 w 62"/>
                <a:gd name="T39" fmla="*/ 33554436 h 76"/>
                <a:gd name="T40" fmla="*/ 1023410180 w 62"/>
                <a:gd name="T41" fmla="*/ 33554436 h 7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2"/>
                <a:gd name="T64" fmla="*/ 0 h 76"/>
                <a:gd name="T65" fmla="*/ 62 w 62"/>
                <a:gd name="T66" fmla="*/ 76 h 7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2" h="76">
                  <a:moveTo>
                    <a:pt x="59" y="1"/>
                  </a:moveTo>
                  <a:cubicBezTo>
                    <a:pt x="2" y="10"/>
                    <a:pt x="2" y="10"/>
                    <a:pt x="2" y="10"/>
                  </a:cubicBezTo>
                  <a:cubicBezTo>
                    <a:pt x="2" y="10"/>
                    <a:pt x="2" y="10"/>
                    <a:pt x="2" y="10"/>
                  </a:cubicBezTo>
                  <a:cubicBezTo>
                    <a:pt x="0" y="11"/>
                    <a:pt x="0" y="13"/>
                    <a:pt x="0" y="14"/>
                  </a:cubicBezTo>
                  <a:cubicBezTo>
                    <a:pt x="0" y="14"/>
                    <a:pt x="0" y="72"/>
                    <a:pt x="0" y="72"/>
                  </a:cubicBezTo>
                  <a:cubicBezTo>
                    <a:pt x="0" y="74"/>
                    <a:pt x="1" y="76"/>
                    <a:pt x="4" y="75"/>
                  </a:cubicBezTo>
                  <a:cubicBezTo>
                    <a:pt x="14" y="73"/>
                    <a:pt x="59" y="61"/>
                    <a:pt x="59" y="61"/>
                  </a:cubicBezTo>
                  <a:cubicBezTo>
                    <a:pt x="61" y="60"/>
                    <a:pt x="62" y="60"/>
                    <a:pt x="62" y="56"/>
                  </a:cubicBezTo>
                  <a:cubicBezTo>
                    <a:pt x="62" y="56"/>
                    <a:pt x="62" y="2"/>
                    <a:pt x="62" y="2"/>
                  </a:cubicBezTo>
                  <a:cubicBezTo>
                    <a:pt x="62" y="2"/>
                    <a:pt x="62" y="2"/>
                    <a:pt x="61" y="1"/>
                  </a:cubicBezTo>
                  <a:cubicBezTo>
                    <a:pt x="61" y="1"/>
                    <a:pt x="60" y="0"/>
                    <a:pt x="59" y="1"/>
                  </a:cubicBezTo>
                  <a:close/>
                  <a:moveTo>
                    <a:pt x="61" y="2"/>
                  </a:moveTo>
                  <a:cubicBezTo>
                    <a:pt x="61" y="2"/>
                    <a:pt x="61" y="56"/>
                    <a:pt x="61" y="57"/>
                  </a:cubicBezTo>
                  <a:cubicBezTo>
                    <a:pt x="61" y="59"/>
                    <a:pt x="60" y="59"/>
                    <a:pt x="59" y="60"/>
                  </a:cubicBezTo>
                  <a:cubicBezTo>
                    <a:pt x="59" y="60"/>
                    <a:pt x="14" y="72"/>
                    <a:pt x="3" y="74"/>
                  </a:cubicBezTo>
                  <a:cubicBezTo>
                    <a:pt x="1" y="74"/>
                    <a:pt x="1" y="72"/>
                    <a:pt x="1" y="72"/>
                  </a:cubicBezTo>
                  <a:cubicBezTo>
                    <a:pt x="1" y="14"/>
                    <a:pt x="1" y="14"/>
                    <a:pt x="1" y="14"/>
                  </a:cubicBezTo>
                  <a:cubicBezTo>
                    <a:pt x="1" y="12"/>
                    <a:pt x="1" y="12"/>
                    <a:pt x="2" y="12"/>
                  </a:cubicBezTo>
                  <a:cubicBezTo>
                    <a:pt x="59" y="2"/>
                    <a:pt x="59" y="2"/>
                    <a:pt x="59" y="2"/>
                  </a:cubicBezTo>
                  <a:cubicBezTo>
                    <a:pt x="60" y="2"/>
                    <a:pt x="60" y="2"/>
                    <a:pt x="60" y="2"/>
                  </a:cubicBezTo>
                  <a:cubicBezTo>
                    <a:pt x="61" y="2"/>
                    <a:pt x="61" y="2"/>
                    <a:pt x="61" y="2"/>
                  </a:cubicBezTo>
                  <a:close/>
                </a:path>
              </a:pathLst>
            </a:custGeom>
            <a:solidFill>
              <a:srgbClr val="8BA6B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6" name="Freeform 146"/>
            <p:cNvSpPr>
              <a:spLocks noChangeAspect="1"/>
            </p:cNvSpPr>
            <p:nvPr/>
          </p:nvSpPr>
          <p:spPr bwMode="auto">
            <a:xfrm>
              <a:off x="5513" y="228"/>
              <a:ext cx="125" cy="162"/>
            </a:xfrm>
            <a:custGeom>
              <a:avLst/>
              <a:gdLst>
                <a:gd name="T0" fmla="*/ 280820244 w 62"/>
                <a:gd name="T1" fmla="*/ 50331644 h 81"/>
                <a:gd name="T2" fmla="*/ 139286933 w 62"/>
                <a:gd name="T3" fmla="*/ 318767112 h 81"/>
                <a:gd name="T4" fmla="*/ 139286933 w 62"/>
                <a:gd name="T5" fmla="*/ 536870964 h 81"/>
                <a:gd name="T6" fmla="*/ 59325869 w 62"/>
                <a:gd name="T7" fmla="*/ 637534224 h 81"/>
                <a:gd name="T8" fmla="*/ 79952000 w 62"/>
                <a:gd name="T9" fmla="*/ 738195944 h 81"/>
                <a:gd name="T10" fmla="*/ 79952000 w 62"/>
                <a:gd name="T11" fmla="*/ 822081484 h 81"/>
                <a:gd name="T12" fmla="*/ 139286933 w 62"/>
                <a:gd name="T13" fmla="*/ 872412600 h 81"/>
                <a:gd name="T14" fmla="*/ 139286933 w 62"/>
                <a:gd name="T15" fmla="*/ 939521440 h 81"/>
                <a:gd name="T16" fmla="*/ 180864996 w 62"/>
                <a:gd name="T17" fmla="*/ 1006630276 h 81"/>
                <a:gd name="T18" fmla="*/ 344995704 w 62"/>
                <a:gd name="T19" fmla="*/ 1107296352 h 81"/>
                <a:gd name="T20" fmla="*/ 566169960 w 62"/>
                <a:gd name="T21" fmla="*/ 1157627980 h 81"/>
                <a:gd name="T22" fmla="*/ 674876212 w 62"/>
                <a:gd name="T23" fmla="*/ 1358954496 h 81"/>
                <a:gd name="T24" fmla="*/ 1079998988 w 62"/>
                <a:gd name="T25" fmla="*/ 1006630276 h 81"/>
                <a:gd name="T26" fmla="*/ 1261008153 w 62"/>
                <a:gd name="T27" fmla="*/ 922744228 h 81"/>
                <a:gd name="T28" fmla="*/ 1141471242 w 62"/>
                <a:gd name="T29" fmla="*/ 503315396 h 81"/>
                <a:gd name="T30" fmla="*/ 695555692 w 62"/>
                <a:gd name="T31" fmla="*/ 402652392 h 81"/>
                <a:gd name="T32" fmla="*/ 280820244 w 62"/>
                <a:gd name="T33" fmla="*/ 50331644 h 8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2"/>
                <a:gd name="T52" fmla="*/ 0 h 81"/>
                <a:gd name="T53" fmla="*/ 62 w 62"/>
                <a:gd name="T54" fmla="*/ 81 h 8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2" h="81">
                  <a:moveTo>
                    <a:pt x="14" y="3"/>
                  </a:moveTo>
                  <a:cubicBezTo>
                    <a:pt x="14" y="3"/>
                    <a:pt x="7" y="7"/>
                    <a:pt x="7" y="19"/>
                  </a:cubicBezTo>
                  <a:cubicBezTo>
                    <a:pt x="7" y="25"/>
                    <a:pt x="9" y="29"/>
                    <a:pt x="7" y="32"/>
                  </a:cubicBezTo>
                  <a:cubicBezTo>
                    <a:pt x="6" y="34"/>
                    <a:pt x="5" y="36"/>
                    <a:pt x="3" y="38"/>
                  </a:cubicBezTo>
                  <a:cubicBezTo>
                    <a:pt x="1" y="40"/>
                    <a:pt x="0" y="41"/>
                    <a:pt x="4" y="44"/>
                  </a:cubicBezTo>
                  <a:cubicBezTo>
                    <a:pt x="5" y="45"/>
                    <a:pt x="4" y="47"/>
                    <a:pt x="4" y="49"/>
                  </a:cubicBezTo>
                  <a:cubicBezTo>
                    <a:pt x="5" y="51"/>
                    <a:pt x="7" y="52"/>
                    <a:pt x="7" y="52"/>
                  </a:cubicBezTo>
                  <a:cubicBezTo>
                    <a:pt x="7" y="52"/>
                    <a:pt x="5" y="54"/>
                    <a:pt x="7" y="56"/>
                  </a:cubicBezTo>
                  <a:cubicBezTo>
                    <a:pt x="8" y="57"/>
                    <a:pt x="9" y="57"/>
                    <a:pt x="9" y="60"/>
                  </a:cubicBezTo>
                  <a:cubicBezTo>
                    <a:pt x="9" y="63"/>
                    <a:pt x="11" y="66"/>
                    <a:pt x="17" y="66"/>
                  </a:cubicBezTo>
                  <a:cubicBezTo>
                    <a:pt x="24" y="66"/>
                    <a:pt x="27" y="65"/>
                    <a:pt x="28" y="69"/>
                  </a:cubicBezTo>
                  <a:cubicBezTo>
                    <a:pt x="28" y="73"/>
                    <a:pt x="33" y="81"/>
                    <a:pt x="33" y="81"/>
                  </a:cubicBezTo>
                  <a:cubicBezTo>
                    <a:pt x="33" y="81"/>
                    <a:pt x="40" y="65"/>
                    <a:pt x="53" y="60"/>
                  </a:cubicBezTo>
                  <a:cubicBezTo>
                    <a:pt x="60" y="57"/>
                    <a:pt x="62" y="55"/>
                    <a:pt x="62" y="55"/>
                  </a:cubicBezTo>
                  <a:cubicBezTo>
                    <a:pt x="56" y="30"/>
                    <a:pt x="56" y="30"/>
                    <a:pt x="56" y="30"/>
                  </a:cubicBezTo>
                  <a:cubicBezTo>
                    <a:pt x="56" y="30"/>
                    <a:pt x="41" y="23"/>
                    <a:pt x="34" y="24"/>
                  </a:cubicBezTo>
                  <a:cubicBezTo>
                    <a:pt x="28" y="25"/>
                    <a:pt x="20" y="0"/>
                    <a:pt x="14" y="3"/>
                  </a:cubicBez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7" name="Freeform 147"/>
            <p:cNvSpPr>
              <a:spLocks noChangeAspect="1"/>
            </p:cNvSpPr>
            <p:nvPr/>
          </p:nvSpPr>
          <p:spPr bwMode="auto">
            <a:xfrm>
              <a:off x="5554" y="322"/>
              <a:ext cx="44" cy="52"/>
            </a:xfrm>
            <a:custGeom>
              <a:avLst/>
              <a:gdLst>
                <a:gd name="T0" fmla="*/ 335544332 w 22"/>
                <a:gd name="T1" fmla="*/ 16777220 h 26"/>
                <a:gd name="T2" fmla="*/ 234880624 w 22"/>
                <a:gd name="T3" fmla="*/ 184549384 h 26"/>
                <a:gd name="T4" fmla="*/ 0 w 22"/>
                <a:gd name="T5" fmla="*/ 318767140 h 26"/>
                <a:gd name="T6" fmla="*/ 0 w 22"/>
                <a:gd name="T7" fmla="*/ 318767140 h 26"/>
                <a:gd name="T8" fmla="*/ 134217744 w 22"/>
                <a:gd name="T9" fmla="*/ 369098772 h 26"/>
                <a:gd name="T10" fmla="*/ 150994956 w 22"/>
                <a:gd name="T11" fmla="*/ 436207616 h 26"/>
                <a:gd name="T12" fmla="*/ 268435492 w 22"/>
                <a:gd name="T13" fmla="*/ 251657976 h 26"/>
                <a:gd name="T14" fmla="*/ 369098752 w 22"/>
                <a:gd name="T15" fmla="*/ 0 h 26"/>
                <a:gd name="T16" fmla="*/ 335544332 w 22"/>
                <a:gd name="T17" fmla="*/ 16777220 h 2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6"/>
                <a:gd name="T29" fmla="*/ 22 w 22"/>
                <a:gd name="T30" fmla="*/ 26 h 2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6">
                  <a:moveTo>
                    <a:pt x="20" y="1"/>
                  </a:moveTo>
                  <a:cubicBezTo>
                    <a:pt x="20" y="1"/>
                    <a:pt x="18" y="8"/>
                    <a:pt x="14" y="11"/>
                  </a:cubicBezTo>
                  <a:cubicBezTo>
                    <a:pt x="10" y="15"/>
                    <a:pt x="0" y="19"/>
                    <a:pt x="0" y="19"/>
                  </a:cubicBezTo>
                  <a:cubicBezTo>
                    <a:pt x="0" y="19"/>
                    <a:pt x="0" y="19"/>
                    <a:pt x="0" y="19"/>
                  </a:cubicBezTo>
                  <a:cubicBezTo>
                    <a:pt x="4" y="19"/>
                    <a:pt x="7" y="19"/>
                    <a:pt x="8" y="22"/>
                  </a:cubicBezTo>
                  <a:cubicBezTo>
                    <a:pt x="8" y="23"/>
                    <a:pt x="8" y="25"/>
                    <a:pt x="9" y="26"/>
                  </a:cubicBezTo>
                  <a:cubicBezTo>
                    <a:pt x="11" y="23"/>
                    <a:pt x="11" y="20"/>
                    <a:pt x="16" y="15"/>
                  </a:cubicBezTo>
                  <a:cubicBezTo>
                    <a:pt x="20" y="10"/>
                    <a:pt x="22" y="0"/>
                    <a:pt x="22" y="0"/>
                  </a:cubicBezTo>
                  <a:lnTo>
                    <a:pt x="20" y="1"/>
                  </a:lnTo>
                  <a:close/>
                </a:path>
              </a:pathLst>
            </a:custGeom>
            <a:solidFill>
              <a:srgbClr val="EFB5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8" name="Freeform 148"/>
            <p:cNvSpPr>
              <a:spLocks noChangeAspect="1"/>
            </p:cNvSpPr>
            <p:nvPr/>
          </p:nvSpPr>
          <p:spPr bwMode="auto">
            <a:xfrm>
              <a:off x="5531" y="210"/>
              <a:ext cx="135" cy="130"/>
            </a:xfrm>
            <a:custGeom>
              <a:avLst/>
              <a:gdLst>
                <a:gd name="T0" fmla="*/ 117818141 w 67"/>
                <a:gd name="T1" fmla="*/ 201326176 h 65"/>
                <a:gd name="T2" fmla="*/ 178631833 w 67"/>
                <a:gd name="T3" fmla="*/ 117440296 h 65"/>
                <a:gd name="T4" fmla="*/ 685962542 w 67"/>
                <a:gd name="T5" fmla="*/ 0 h 65"/>
                <a:gd name="T6" fmla="*/ 1205907947 w 67"/>
                <a:gd name="T7" fmla="*/ 251657672 h 65"/>
                <a:gd name="T8" fmla="*/ 1265561032 w 67"/>
                <a:gd name="T9" fmla="*/ 805303684 h 65"/>
                <a:gd name="T10" fmla="*/ 1323728281 w 67"/>
                <a:gd name="T11" fmla="*/ 989852464 h 65"/>
                <a:gd name="T12" fmla="*/ 1144763800 w 67"/>
                <a:gd name="T13" fmla="*/ 1090519040 h 65"/>
                <a:gd name="T14" fmla="*/ 845392394 w 67"/>
                <a:gd name="T15" fmla="*/ 1023406880 h 65"/>
                <a:gd name="T16" fmla="*/ 725230750 w 67"/>
                <a:gd name="T17" fmla="*/ 872412008 h 65"/>
                <a:gd name="T18" fmla="*/ 637768882 w 67"/>
                <a:gd name="T19" fmla="*/ 671086532 h 65"/>
                <a:gd name="T20" fmla="*/ 499873485 w 67"/>
                <a:gd name="T21" fmla="*/ 721417644 h 65"/>
                <a:gd name="T22" fmla="*/ 379719435 w 67"/>
                <a:gd name="T23" fmla="*/ 620754908 h 65"/>
                <a:gd name="T24" fmla="*/ 157089000 w 67"/>
                <a:gd name="T25" fmla="*/ 268435456 h 65"/>
                <a:gd name="T26" fmla="*/ 117818141 w 67"/>
                <a:gd name="T27" fmla="*/ 201326176 h 6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
                <a:gd name="T43" fmla="*/ 0 h 65"/>
                <a:gd name="T44" fmla="*/ 67 w 67"/>
                <a:gd name="T45" fmla="*/ 65 h 6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 h="65">
                  <a:moveTo>
                    <a:pt x="6" y="12"/>
                  </a:moveTo>
                  <a:cubicBezTo>
                    <a:pt x="6" y="12"/>
                    <a:pt x="0" y="12"/>
                    <a:pt x="9" y="7"/>
                  </a:cubicBezTo>
                  <a:cubicBezTo>
                    <a:pt x="15" y="4"/>
                    <a:pt x="22" y="1"/>
                    <a:pt x="34" y="0"/>
                  </a:cubicBezTo>
                  <a:cubicBezTo>
                    <a:pt x="42" y="0"/>
                    <a:pt x="57" y="4"/>
                    <a:pt x="60" y="15"/>
                  </a:cubicBezTo>
                  <a:cubicBezTo>
                    <a:pt x="60" y="20"/>
                    <a:pt x="63" y="34"/>
                    <a:pt x="63" y="48"/>
                  </a:cubicBezTo>
                  <a:cubicBezTo>
                    <a:pt x="64" y="51"/>
                    <a:pt x="67" y="54"/>
                    <a:pt x="66" y="59"/>
                  </a:cubicBezTo>
                  <a:cubicBezTo>
                    <a:pt x="65" y="62"/>
                    <a:pt x="61" y="65"/>
                    <a:pt x="57" y="65"/>
                  </a:cubicBezTo>
                  <a:cubicBezTo>
                    <a:pt x="54" y="65"/>
                    <a:pt x="47" y="65"/>
                    <a:pt x="42" y="61"/>
                  </a:cubicBezTo>
                  <a:cubicBezTo>
                    <a:pt x="36" y="57"/>
                    <a:pt x="37" y="55"/>
                    <a:pt x="36" y="52"/>
                  </a:cubicBezTo>
                  <a:cubicBezTo>
                    <a:pt x="36" y="49"/>
                    <a:pt x="35" y="41"/>
                    <a:pt x="32" y="40"/>
                  </a:cubicBezTo>
                  <a:cubicBezTo>
                    <a:pt x="30" y="39"/>
                    <a:pt x="27" y="43"/>
                    <a:pt x="25" y="43"/>
                  </a:cubicBezTo>
                  <a:cubicBezTo>
                    <a:pt x="22" y="44"/>
                    <a:pt x="21" y="42"/>
                    <a:pt x="19" y="37"/>
                  </a:cubicBezTo>
                  <a:cubicBezTo>
                    <a:pt x="16" y="32"/>
                    <a:pt x="9" y="18"/>
                    <a:pt x="8" y="16"/>
                  </a:cubicBezTo>
                  <a:cubicBezTo>
                    <a:pt x="7" y="13"/>
                    <a:pt x="5" y="13"/>
                    <a:pt x="6" y="12"/>
                  </a:cubicBezTo>
                  <a:close/>
                </a:path>
              </a:pathLst>
            </a:custGeom>
            <a:solidFill>
              <a:srgbClr val="6E41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89" name="Freeform 149"/>
            <p:cNvSpPr>
              <a:spLocks noChangeAspect="1"/>
            </p:cNvSpPr>
            <p:nvPr/>
          </p:nvSpPr>
          <p:spPr bwMode="auto">
            <a:xfrm>
              <a:off x="5654" y="250"/>
              <a:ext cx="16" cy="16"/>
            </a:xfrm>
            <a:custGeom>
              <a:avLst/>
              <a:gdLst>
                <a:gd name="T0" fmla="*/ 0 w 8"/>
                <a:gd name="T1" fmla="*/ 83886008 h 8"/>
                <a:gd name="T2" fmla="*/ 83886008 w 8"/>
                <a:gd name="T3" fmla="*/ 16777216 h 8"/>
                <a:gd name="T4" fmla="*/ 100663152 w 8"/>
                <a:gd name="T5" fmla="*/ 134217728 h 8"/>
                <a:gd name="T6" fmla="*/ 0 w 8"/>
                <a:gd name="T7" fmla="*/ 117440296 h 8"/>
                <a:gd name="T8" fmla="*/ 0 w 8"/>
                <a:gd name="T9" fmla="*/ 83886008 h 8"/>
                <a:gd name="T10" fmla="*/ 0 60000 65536"/>
                <a:gd name="T11" fmla="*/ 0 60000 65536"/>
                <a:gd name="T12" fmla="*/ 0 60000 65536"/>
                <a:gd name="T13" fmla="*/ 0 60000 65536"/>
                <a:gd name="T14" fmla="*/ 0 60000 65536"/>
                <a:gd name="T15" fmla="*/ 0 w 8"/>
                <a:gd name="T16" fmla="*/ 0 h 8"/>
                <a:gd name="T17" fmla="*/ 8 w 8"/>
                <a:gd name="T18" fmla="*/ 8 h 8"/>
              </a:gdLst>
              <a:ahLst/>
              <a:cxnLst>
                <a:cxn ang="T10">
                  <a:pos x="T0" y="T1"/>
                </a:cxn>
                <a:cxn ang="T11">
                  <a:pos x="T2" y="T3"/>
                </a:cxn>
                <a:cxn ang="T12">
                  <a:pos x="T4" y="T5"/>
                </a:cxn>
                <a:cxn ang="T13">
                  <a:pos x="T6" y="T7"/>
                </a:cxn>
                <a:cxn ang="T14">
                  <a:pos x="T8" y="T9"/>
                </a:cxn>
              </a:cxnLst>
              <a:rect l="T15" t="T16" r="T17" b="T18"/>
              <a:pathLst>
                <a:path w="8" h="8">
                  <a:moveTo>
                    <a:pt x="0" y="5"/>
                  </a:moveTo>
                  <a:cubicBezTo>
                    <a:pt x="0" y="5"/>
                    <a:pt x="2" y="0"/>
                    <a:pt x="5" y="1"/>
                  </a:cubicBezTo>
                  <a:cubicBezTo>
                    <a:pt x="8" y="2"/>
                    <a:pt x="7" y="4"/>
                    <a:pt x="6" y="8"/>
                  </a:cubicBezTo>
                  <a:cubicBezTo>
                    <a:pt x="5" y="5"/>
                    <a:pt x="2" y="3"/>
                    <a:pt x="0" y="7"/>
                  </a:cubicBezTo>
                  <a:cubicBezTo>
                    <a:pt x="0" y="6"/>
                    <a:pt x="0" y="5"/>
                    <a:pt x="0" y="5"/>
                  </a:cubicBezTo>
                  <a:close/>
                </a:path>
              </a:pathLst>
            </a:custGeom>
            <a:solidFill>
              <a:srgbClr val="6E415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0" name="Freeform 150"/>
            <p:cNvSpPr>
              <a:spLocks noChangeAspect="1"/>
            </p:cNvSpPr>
            <p:nvPr/>
          </p:nvSpPr>
          <p:spPr bwMode="auto">
            <a:xfrm>
              <a:off x="5648" y="232"/>
              <a:ext cx="20" cy="28"/>
            </a:xfrm>
            <a:custGeom>
              <a:avLst/>
              <a:gdLst>
                <a:gd name="T0" fmla="*/ 0 w 10"/>
                <a:gd name="T1" fmla="*/ 0 h 14"/>
                <a:gd name="T2" fmla="*/ 117440372 w 10"/>
                <a:gd name="T3" fmla="*/ 100663300 h 14"/>
                <a:gd name="T4" fmla="*/ 167772160 w 10"/>
                <a:gd name="T5" fmla="*/ 184549388 h 14"/>
                <a:gd name="T6" fmla="*/ 67108872 w 10"/>
                <a:gd name="T7" fmla="*/ 201326600 h 14"/>
                <a:gd name="T8" fmla="*/ 50331644 w 10"/>
                <a:gd name="T9" fmla="*/ 234881024 h 14"/>
                <a:gd name="T10" fmla="*/ 0 w 10"/>
                <a:gd name="T11" fmla="*/ 0 h 14"/>
                <a:gd name="T12" fmla="*/ 0 60000 65536"/>
                <a:gd name="T13" fmla="*/ 0 60000 65536"/>
                <a:gd name="T14" fmla="*/ 0 60000 65536"/>
                <a:gd name="T15" fmla="*/ 0 60000 65536"/>
                <a:gd name="T16" fmla="*/ 0 60000 65536"/>
                <a:gd name="T17" fmla="*/ 0 60000 65536"/>
                <a:gd name="T18" fmla="*/ 0 w 10"/>
                <a:gd name="T19" fmla="*/ 0 h 14"/>
                <a:gd name="T20" fmla="*/ 10 w 10"/>
                <a:gd name="T21" fmla="*/ 14 h 14"/>
              </a:gdLst>
              <a:ahLst/>
              <a:cxnLst>
                <a:cxn ang="T12">
                  <a:pos x="T0" y="T1"/>
                </a:cxn>
                <a:cxn ang="T13">
                  <a:pos x="T2" y="T3"/>
                </a:cxn>
                <a:cxn ang="T14">
                  <a:pos x="T4" y="T5"/>
                </a:cxn>
                <a:cxn ang="T15">
                  <a:pos x="T6" y="T7"/>
                </a:cxn>
                <a:cxn ang="T16">
                  <a:pos x="T8" y="T9"/>
                </a:cxn>
                <a:cxn ang="T17">
                  <a:pos x="T10" y="T11"/>
                </a:cxn>
              </a:cxnLst>
              <a:rect l="T18" t="T19" r="T20" b="T21"/>
              <a:pathLst>
                <a:path w="10" h="14">
                  <a:moveTo>
                    <a:pt x="0" y="0"/>
                  </a:moveTo>
                  <a:cubicBezTo>
                    <a:pt x="0" y="0"/>
                    <a:pt x="5" y="3"/>
                    <a:pt x="7" y="6"/>
                  </a:cubicBezTo>
                  <a:cubicBezTo>
                    <a:pt x="9" y="9"/>
                    <a:pt x="10" y="10"/>
                    <a:pt x="10" y="11"/>
                  </a:cubicBezTo>
                  <a:cubicBezTo>
                    <a:pt x="8" y="9"/>
                    <a:pt x="7" y="9"/>
                    <a:pt x="4" y="12"/>
                  </a:cubicBezTo>
                  <a:cubicBezTo>
                    <a:pt x="3" y="14"/>
                    <a:pt x="3" y="14"/>
                    <a:pt x="3" y="14"/>
                  </a:cubicBezTo>
                  <a:cubicBezTo>
                    <a:pt x="3" y="14"/>
                    <a:pt x="2" y="6"/>
                    <a:pt x="0" y="0"/>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1" name="Freeform 151"/>
            <p:cNvSpPr>
              <a:spLocks noChangeAspect="1"/>
            </p:cNvSpPr>
            <p:nvPr/>
          </p:nvSpPr>
          <p:spPr bwMode="auto">
            <a:xfrm>
              <a:off x="5654" y="254"/>
              <a:ext cx="14" cy="60"/>
            </a:xfrm>
            <a:custGeom>
              <a:avLst/>
              <a:gdLst>
                <a:gd name="T0" fmla="*/ 100663300 w 7"/>
                <a:gd name="T1" fmla="*/ 83886092 h 30"/>
                <a:gd name="T2" fmla="*/ 100663300 w 7"/>
                <a:gd name="T3" fmla="*/ 134217756 h 30"/>
                <a:gd name="T4" fmla="*/ 83886088 w 7"/>
                <a:gd name="T5" fmla="*/ 318767152 h 30"/>
                <a:gd name="T6" fmla="*/ 83886088 w 7"/>
                <a:gd name="T7" fmla="*/ 503316480 h 30"/>
                <a:gd name="T8" fmla="*/ 67108876 w 7"/>
                <a:gd name="T9" fmla="*/ 402653208 h 30"/>
                <a:gd name="T10" fmla="*/ 50331652 w 7"/>
                <a:gd name="T11" fmla="*/ 486539268 h 30"/>
                <a:gd name="T12" fmla="*/ 33554440 w 7"/>
                <a:gd name="T13" fmla="*/ 369098788 h 30"/>
                <a:gd name="T14" fmla="*/ 16777220 w 7"/>
                <a:gd name="T15" fmla="*/ 67108880 h 30"/>
                <a:gd name="T16" fmla="*/ 100663300 w 7"/>
                <a:gd name="T17" fmla="*/ 83886092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7"/>
                <a:gd name="T28" fmla="*/ 0 h 30"/>
                <a:gd name="T29" fmla="*/ 7 w 7"/>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7" h="30">
                  <a:moveTo>
                    <a:pt x="6" y="5"/>
                  </a:moveTo>
                  <a:cubicBezTo>
                    <a:pt x="6" y="5"/>
                    <a:pt x="7" y="6"/>
                    <a:pt x="6" y="8"/>
                  </a:cubicBezTo>
                  <a:cubicBezTo>
                    <a:pt x="5" y="11"/>
                    <a:pt x="4" y="15"/>
                    <a:pt x="5" y="19"/>
                  </a:cubicBezTo>
                  <a:cubicBezTo>
                    <a:pt x="6" y="23"/>
                    <a:pt x="5" y="27"/>
                    <a:pt x="5" y="30"/>
                  </a:cubicBezTo>
                  <a:cubicBezTo>
                    <a:pt x="4" y="28"/>
                    <a:pt x="4" y="24"/>
                    <a:pt x="4" y="24"/>
                  </a:cubicBezTo>
                  <a:cubicBezTo>
                    <a:pt x="4" y="24"/>
                    <a:pt x="3" y="27"/>
                    <a:pt x="3" y="29"/>
                  </a:cubicBezTo>
                  <a:cubicBezTo>
                    <a:pt x="2" y="27"/>
                    <a:pt x="2" y="27"/>
                    <a:pt x="2" y="22"/>
                  </a:cubicBezTo>
                  <a:cubicBezTo>
                    <a:pt x="2" y="17"/>
                    <a:pt x="0" y="6"/>
                    <a:pt x="1" y="4"/>
                  </a:cubicBezTo>
                  <a:cubicBezTo>
                    <a:pt x="1" y="3"/>
                    <a:pt x="3" y="0"/>
                    <a:pt x="6" y="5"/>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2" name="Freeform 152"/>
            <p:cNvSpPr>
              <a:spLocks noChangeAspect="1"/>
            </p:cNvSpPr>
            <p:nvPr/>
          </p:nvSpPr>
          <p:spPr bwMode="auto">
            <a:xfrm>
              <a:off x="5658" y="266"/>
              <a:ext cx="10" cy="26"/>
            </a:xfrm>
            <a:custGeom>
              <a:avLst/>
              <a:gdLst>
                <a:gd name="T0" fmla="*/ 67108872 w 5"/>
                <a:gd name="T1" fmla="*/ 0 h 13"/>
                <a:gd name="T2" fmla="*/ 33554436 w 5"/>
                <a:gd name="T3" fmla="*/ 83886088 h 13"/>
                <a:gd name="T4" fmla="*/ 33554436 w 5"/>
                <a:gd name="T5" fmla="*/ 167772176 h 13"/>
                <a:gd name="T6" fmla="*/ 50331644 w 5"/>
                <a:gd name="T7" fmla="*/ 218103808 h 13"/>
                <a:gd name="T8" fmla="*/ 83886080 w 5"/>
                <a:gd name="T9" fmla="*/ 67108876 h 13"/>
                <a:gd name="T10" fmla="*/ 67108872 w 5"/>
                <a:gd name="T11" fmla="*/ 0 h 13"/>
                <a:gd name="T12" fmla="*/ 0 60000 65536"/>
                <a:gd name="T13" fmla="*/ 0 60000 65536"/>
                <a:gd name="T14" fmla="*/ 0 60000 65536"/>
                <a:gd name="T15" fmla="*/ 0 60000 65536"/>
                <a:gd name="T16" fmla="*/ 0 60000 65536"/>
                <a:gd name="T17" fmla="*/ 0 60000 65536"/>
                <a:gd name="T18" fmla="*/ 0 w 5"/>
                <a:gd name="T19" fmla="*/ 0 h 13"/>
                <a:gd name="T20" fmla="*/ 5 w 5"/>
                <a:gd name="T21" fmla="*/ 13 h 13"/>
              </a:gdLst>
              <a:ahLst/>
              <a:cxnLst>
                <a:cxn ang="T12">
                  <a:pos x="T0" y="T1"/>
                </a:cxn>
                <a:cxn ang="T13">
                  <a:pos x="T2" y="T3"/>
                </a:cxn>
                <a:cxn ang="T14">
                  <a:pos x="T4" y="T5"/>
                </a:cxn>
                <a:cxn ang="T15">
                  <a:pos x="T6" y="T7"/>
                </a:cxn>
                <a:cxn ang="T16">
                  <a:pos x="T8" y="T9"/>
                </a:cxn>
                <a:cxn ang="T17">
                  <a:pos x="T10" y="T11"/>
                </a:cxn>
              </a:cxnLst>
              <a:rect l="T18" t="T19" r="T20" b="T21"/>
              <a:pathLst>
                <a:path w="5" h="13">
                  <a:moveTo>
                    <a:pt x="4" y="0"/>
                  </a:moveTo>
                  <a:cubicBezTo>
                    <a:pt x="4" y="0"/>
                    <a:pt x="4" y="2"/>
                    <a:pt x="2" y="5"/>
                  </a:cubicBezTo>
                  <a:cubicBezTo>
                    <a:pt x="0" y="7"/>
                    <a:pt x="0" y="8"/>
                    <a:pt x="2" y="10"/>
                  </a:cubicBezTo>
                  <a:cubicBezTo>
                    <a:pt x="4" y="12"/>
                    <a:pt x="3" y="13"/>
                    <a:pt x="3" y="13"/>
                  </a:cubicBezTo>
                  <a:cubicBezTo>
                    <a:pt x="3" y="13"/>
                    <a:pt x="4" y="7"/>
                    <a:pt x="5" y="4"/>
                  </a:cubicBezTo>
                  <a:cubicBezTo>
                    <a:pt x="5" y="1"/>
                    <a:pt x="4" y="0"/>
                    <a:pt x="4" y="0"/>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3" name="Freeform 153"/>
            <p:cNvSpPr>
              <a:spLocks noChangeAspect="1"/>
            </p:cNvSpPr>
            <p:nvPr/>
          </p:nvSpPr>
          <p:spPr bwMode="auto">
            <a:xfrm>
              <a:off x="5612" y="218"/>
              <a:ext cx="40" cy="110"/>
            </a:xfrm>
            <a:custGeom>
              <a:avLst/>
              <a:gdLst>
                <a:gd name="T0" fmla="*/ 0 w 20"/>
                <a:gd name="T1" fmla="*/ 0 h 55"/>
                <a:gd name="T2" fmla="*/ 201326324 w 20"/>
                <a:gd name="T3" fmla="*/ 167772176 h 55"/>
                <a:gd name="T4" fmla="*/ 301989900 w 20"/>
                <a:gd name="T5" fmla="*/ 603979864 h 55"/>
                <a:gd name="T6" fmla="*/ 335544320 w 20"/>
                <a:gd name="T7" fmla="*/ 922746880 h 55"/>
                <a:gd name="T8" fmla="*/ 251657824 w 20"/>
                <a:gd name="T9" fmla="*/ 486539000 h 55"/>
                <a:gd name="T10" fmla="*/ 0 w 20"/>
                <a:gd name="T11" fmla="*/ 0 h 55"/>
                <a:gd name="T12" fmla="*/ 0 60000 65536"/>
                <a:gd name="T13" fmla="*/ 0 60000 65536"/>
                <a:gd name="T14" fmla="*/ 0 60000 65536"/>
                <a:gd name="T15" fmla="*/ 0 60000 65536"/>
                <a:gd name="T16" fmla="*/ 0 60000 65536"/>
                <a:gd name="T17" fmla="*/ 0 60000 65536"/>
                <a:gd name="T18" fmla="*/ 0 w 20"/>
                <a:gd name="T19" fmla="*/ 0 h 55"/>
                <a:gd name="T20" fmla="*/ 20 w 20"/>
                <a:gd name="T21" fmla="*/ 55 h 55"/>
              </a:gdLst>
              <a:ahLst/>
              <a:cxnLst>
                <a:cxn ang="T12">
                  <a:pos x="T0" y="T1"/>
                </a:cxn>
                <a:cxn ang="T13">
                  <a:pos x="T2" y="T3"/>
                </a:cxn>
                <a:cxn ang="T14">
                  <a:pos x="T4" y="T5"/>
                </a:cxn>
                <a:cxn ang="T15">
                  <a:pos x="T6" y="T7"/>
                </a:cxn>
                <a:cxn ang="T16">
                  <a:pos x="T8" y="T9"/>
                </a:cxn>
                <a:cxn ang="T17">
                  <a:pos x="T10" y="T11"/>
                </a:cxn>
              </a:cxnLst>
              <a:rect l="T18" t="T19" r="T20" b="T21"/>
              <a:pathLst>
                <a:path w="20" h="55">
                  <a:moveTo>
                    <a:pt x="0" y="0"/>
                  </a:moveTo>
                  <a:cubicBezTo>
                    <a:pt x="0" y="0"/>
                    <a:pt x="10" y="0"/>
                    <a:pt x="12" y="10"/>
                  </a:cubicBezTo>
                  <a:cubicBezTo>
                    <a:pt x="14" y="20"/>
                    <a:pt x="16" y="31"/>
                    <a:pt x="18" y="36"/>
                  </a:cubicBezTo>
                  <a:cubicBezTo>
                    <a:pt x="19" y="41"/>
                    <a:pt x="20" y="55"/>
                    <a:pt x="20" y="55"/>
                  </a:cubicBezTo>
                  <a:cubicBezTo>
                    <a:pt x="20" y="55"/>
                    <a:pt x="18" y="41"/>
                    <a:pt x="15" y="29"/>
                  </a:cubicBezTo>
                  <a:cubicBezTo>
                    <a:pt x="12" y="16"/>
                    <a:pt x="13" y="3"/>
                    <a:pt x="0" y="0"/>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4" name="Freeform 154"/>
            <p:cNvSpPr>
              <a:spLocks noChangeAspect="1"/>
            </p:cNvSpPr>
            <p:nvPr/>
          </p:nvSpPr>
          <p:spPr bwMode="auto">
            <a:xfrm>
              <a:off x="5570" y="222"/>
              <a:ext cx="38" cy="58"/>
            </a:xfrm>
            <a:custGeom>
              <a:avLst/>
              <a:gdLst>
                <a:gd name="T0" fmla="*/ 16777216 w 19"/>
                <a:gd name="T1" fmla="*/ 0 h 29"/>
                <a:gd name="T2" fmla="*/ 150994948 w 19"/>
                <a:gd name="T3" fmla="*/ 251658236 h 29"/>
                <a:gd name="T4" fmla="*/ 318767104 w 19"/>
                <a:gd name="T5" fmla="*/ 486539264 h 29"/>
                <a:gd name="T6" fmla="*/ 83886080 w 19"/>
                <a:gd name="T7" fmla="*/ 184549392 h 29"/>
                <a:gd name="T8" fmla="*/ 16777216 w 19"/>
                <a:gd name="T9" fmla="*/ 0 h 29"/>
                <a:gd name="T10" fmla="*/ 0 60000 65536"/>
                <a:gd name="T11" fmla="*/ 0 60000 65536"/>
                <a:gd name="T12" fmla="*/ 0 60000 65536"/>
                <a:gd name="T13" fmla="*/ 0 60000 65536"/>
                <a:gd name="T14" fmla="*/ 0 60000 65536"/>
                <a:gd name="T15" fmla="*/ 0 w 19"/>
                <a:gd name="T16" fmla="*/ 0 h 29"/>
                <a:gd name="T17" fmla="*/ 19 w 19"/>
                <a:gd name="T18" fmla="*/ 29 h 29"/>
              </a:gdLst>
              <a:ahLst/>
              <a:cxnLst>
                <a:cxn ang="T10">
                  <a:pos x="T0" y="T1"/>
                </a:cxn>
                <a:cxn ang="T11">
                  <a:pos x="T2" y="T3"/>
                </a:cxn>
                <a:cxn ang="T12">
                  <a:pos x="T4" y="T5"/>
                </a:cxn>
                <a:cxn ang="T13">
                  <a:pos x="T6" y="T7"/>
                </a:cxn>
                <a:cxn ang="T14">
                  <a:pos x="T8" y="T9"/>
                </a:cxn>
              </a:cxnLst>
              <a:rect l="T15" t="T16" r="T17" b="T18"/>
              <a:pathLst>
                <a:path w="19" h="29">
                  <a:moveTo>
                    <a:pt x="1" y="0"/>
                  </a:moveTo>
                  <a:cubicBezTo>
                    <a:pt x="1" y="0"/>
                    <a:pt x="0" y="4"/>
                    <a:pt x="9" y="15"/>
                  </a:cubicBezTo>
                  <a:cubicBezTo>
                    <a:pt x="17" y="26"/>
                    <a:pt x="19" y="29"/>
                    <a:pt x="19" y="29"/>
                  </a:cubicBezTo>
                  <a:cubicBezTo>
                    <a:pt x="19" y="29"/>
                    <a:pt x="10" y="19"/>
                    <a:pt x="5" y="11"/>
                  </a:cubicBezTo>
                  <a:cubicBezTo>
                    <a:pt x="0" y="2"/>
                    <a:pt x="0" y="2"/>
                    <a:pt x="1" y="0"/>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5" name="Freeform 155"/>
            <p:cNvSpPr>
              <a:spLocks noChangeAspect="1"/>
            </p:cNvSpPr>
            <p:nvPr/>
          </p:nvSpPr>
          <p:spPr bwMode="auto">
            <a:xfrm>
              <a:off x="5588" y="282"/>
              <a:ext cx="26" cy="42"/>
            </a:xfrm>
            <a:custGeom>
              <a:avLst/>
              <a:gdLst>
                <a:gd name="T0" fmla="*/ 33554440 w 13"/>
                <a:gd name="T1" fmla="*/ 83886080 h 21"/>
                <a:gd name="T2" fmla="*/ 117440508 w 13"/>
                <a:gd name="T3" fmla="*/ 0 h 21"/>
                <a:gd name="T4" fmla="*/ 218103808 w 13"/>
                <a:gd name="T5" fmla="*/ 117440372 h 21"/>
                <a:gd name="T6" fmla="*/ 83886088 w 13"/>
                <a:gd name="T7" fmla="*/ 335544328 h 21"/>
                <a:gd name="T8" fmla="*/ 16777220 w 13"/>
                <a:gd name="T9" fmla="*/ 285212696 h 21"/>
                <a:gd name="T10" fmla="*/ 16777220 w 13"/>
                <a:gd name="T11" fmla="*/ 134217744 h 21"/>
                <a:gd name="T12" fmla="*/ 33554440 w 13"/>
                <a:gd name="T13" fmla="*/ 83886080 h 21"/>
                <a:gd name="T14" fmla="*/ 0 60000 65536"/>
                <a:gd name="T15" fmla="*/ 0 60000 65536"/>
                <a:gd name="T16" fmla="*/ 0 60000 65536"/>
                <a:gd name="T17" fmla="*/ 0 60000 65536"/>
                <a:gd name="T18" fmla="*/ 0 60000 65536"/>
                <a:gd name="T19" fmla="*/ 0 60000 65536"/>
                <a:gd name="T20" fmla="*/ 0 60000 65536"/>
                <a:gd name="T21" fmla="*/ 0 w 13"/>
                <a:gd name="T22" fmla="*/ 0 h 21"/>
                <a:gd name="T23" fmla="*/ 13 w 13"/>
                <a:gd name="T24" fmla="*/ 21 h 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21">
                  <a:moveTo>
                    <a:pt x="2" y="5"/>
                  </a:moveTo>
                  <a:cubicBezTo>
                    <a:pt x="2" y="5"/>
                    <a:pt x="3" y="0"/>
                    <a:pt x="7" y="0"/>
                  </a:cubicBezTo>
                  <a:cubicBezTo>
                    <a:pt x="11" y="0"/>
                    <a:pt x="13" y="4"/>
                    <a:pt x="13" y="7"/>
                  </a:cubicBezTo>
                  <a:cubicBezTo>
                    <a:pt x="13" y="11"/>
                    <a:pt x="12" y="16"/>
                    <a:pt x="5" y="20"/>
                  </a:cubicBezTo>
                  <a:cubicBezTo>
                    <a:pt x="3" y="21"/>
                    <a:pt x="1" y="21"/>
                    <a:pt x="1" y="17"/>
                  </a:cubicBezTo>
                  <a:cubicBezTo>
                    <a:pt x="2" y="14"/>
                    <a:pt x="0" y="10"/>
                    <a:pt x="1" y="8"/>
                  </a:cubicBezTo>
                  <a:cubicBezTo>
                    <a:pt x="2" y="7"/>
                    <a:pt x="2" y="6"/>
                    <a:pt x="2" y="5"/>
                  </a:cubicBezTo>
                  <a:close/>
                </a:path>
              </a:pathLst>
            </a:custGeom>
            <a:solidFill>
              <a:srgbClr val="F1BF9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6" name="Freeform 156"/>
            <p:cNvSpPr>
              <a:spLocks noChangeAspect="1"/>
            </p:cNvSpPr>
            <p:nvPr/>
          </p:nvSpPr>
          <p:spPr bwMode="auto">
            <a:xfrm>
              <a:off x="5594" y="286"/>
              <a:ext cx="20" cy="28"/>
            </a:xfrm>
            <a:custGeom>
              <a:avLst/>
              <a:gdLst>
                <a:gd name="T0" fmla="*/ 50331644 w 10"/>
                <a:gd name="T1" fmla="*/ 0 h 14"/>
                <a:gd name="T2" fmla="*/ 134217740 w 10"/>
                <a:gd name="T3" fmla="*/ 50331652 h 14"/>
                <a:gd name="T4" fmla="*/ 67108872 w 10"/>
                <a:gd name="T5" fmla="*/ 218103812 h 14"/>
                <a:gd name="T6" fmla="*/ 16777216 w 10"/>
                <a:gd name="T7" fmla="*/ 218103812 h 14"/>
                <a:gd name="T8" fmla="*/ 100663224 w 10"/>
                <a:gd name="T9" fmla="*/ 167772180 h 14"/>
                <a:gd name="T10" fmla="*/ 117440372 w 10"/>
                <a:gd name="T11" fmla="*/ 83886088 h 14"/>
                <a:gd name="T12" fmla="*/ 67108872 w 10"/>
                <a:gd name="T13" fmla="*/ 16777220 h 14"/>
                <a:gd name="T14" fmla="*/ 50331644 w 10"/>
                <a:gd name="T15" fmla="*/ 0 h 14"/>
                <a:gd name="T16" fmla="*/ 0 60000 65536"/>
                <a:gd name="T17" fmla="*/ 0 60000 65536"/>
                <a:gd name="T18" fmla="*/ 0 60000 65536"/>
                <a:gd name="T19" fmla="*/ 0 60000 65536"/>
                <a:gd name="T20" fmla="*/ 0 60000 65536"/>
                <a:gd name="T21" fmla="*/ 0 60000 65536"/>
                <a:gd name="T22" fmla="*/ 0 60000 65536"/>
                <a:gd name="T23" fmla="*/ 0 60000 65536"/>
                <a:gd name="T24" fmla="*/ 0 w 10"/>
                <a:gd name="T25" fmla="*/ 0 h 14"/>
                <a:gd name="T26" fmla="*/ 10 w 10"/>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 h="14">
                  <a:moveTo>
                    <a:pt x="3" y="0"/>
                  </a:moveTo>
                  <a:cubicBezTo>
                    <a:pt x="3" y="0"/>
                    <a:pt x="6" y="0"/>
                    <a:pt x="8" y="3"/>
                  </a:cubicBezTo>
                  <a:cubicBezTo>
                    <a:pt x="10" y="6"/>
                    <a:pt x="10" y="11"/>
                    <a:pt x="4" y="13"/>
                  </a:cubicBezTo>
                  <a:cubicBezTo>
                    <a:pt x="0" y="14"/>
                    <a:pt x="0" y="13"/>
                    <a:pt x="1" y="13"/>
                  </a:cubicBezTo>
                  <a:cubicBezTo>
                    <a:pt x="2" y="12"/>
                    <a:pt x="5" y="11"/>
                    <a:pt x="6" y="10"/>
                  </a:cubicBezTo>
                  <a:cubicBezTo>
                    <a:pt x="8" y="9"/>
                    <a:pt x="8" y="8"/>
                    <a:pt x="7" y="5"/>
                  </a:cubicBezTo>
                  <a:cubicBezTo>
                    <a:pt x="5" y="2"/>
                    <a:pt x="5" y="2"/>
                    <a:pt x="4" y="1"/>
                  </a:cubicBezTo>
                  <a:cubicBezTo>
                    <a:pt x="4" y="1"/>
                    <a:pt x="2" y="1"/>
                    <a:pt x="3" y="0"/>
                  </a:cubicBezTo>
                  <a:close/>
                </a:path>
              </a:pathLst>
            </a:custGeom>
            <a:solidFill>
              <a:srgbClr val="C289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7" name="Freeform 157"/>
            <p:cNvSpPr>
              <a:spLocks noChangeAspect="1"/>
            </p:cNvSpPr>
            <p:nvPr/>
          </p:nvSpPr>
          <p:spPr bwMode="auto">
            <a:xfrm>
              <a:off x="5594" y="284"/>
              <a:ext cx="16" cy="18"/>
            </a:xfrm>
            <a:custGeom>
              <a:avLst/>
              <a:gdLst>
                <a:gd name="T0" fmla="*/ 100663152 w 8"/>
                <a:gd name="T1" fmla="*/ 150994944 h 9"/>
                <a:gd name="T2" fmla="*/ 33554432 w 8"/>
                <a:gd name="T3" fmla="*/ 100663156 h 9"/>
                <a:gd name="T4" fmla="*/ 50331608 w 8"/>
                <a:gd name="T5" fmla="*/ 0 h 9"/>
                <a:gd name="T6" fmla="*/ 50331608 w 8"/>
                <a:gd name="T7" fmla="*/ 50331612 h 9"/>
                <a:gd name="T8" fmla="*/ 33554432 w 8"/>
                <a:gd name="T9" fmla="*/ 67108868 h 9"/>
                <a:gd name="T10" fmla="*/ 67108864 w 8"/>
                <a:gd name="T11" fmla="*/ 100663156 h 9"/>
                <a:gd name="T12" fmla="*/ 100663152 w 8"/>
                <a:gd name="T13" fmla="*/ 150994944 h 9"/>
                <a:gd name="T14" fmla="*/ 0 60000 65536"/>
                <a:gd name="T15" fmla="*/ 0 60000 65536"/>
                <a:gd name="T16" fmla="*/ 0 60000 65536"/>
                <a:gd name="T17" fmla="*/ 0 60000 65536"/>
                <a:gd name="T18" fmla="*/ 0 60000 65536"/>
                <a:gd name="T19" fmla="*/ 0 60000 65536"/>
                <a:gd name="T20" fmla="*/ 0 60000 65536"/>
                <a:gd name="T21" fmla="*/ 0 w 8"/>
                <a:gd name="T22" fmla="*/ 0 h 9"/>
                <a:gd name="T23" fmla="*/ 8 w 8"/>
                <a:gd name="T24" fmla="*/ 9 h 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 h="9">
                  <a:moveTo>
                    <a:pt x="6" y="9"/>
                  </a:moveTo>
                  <a:cubicBezTo>
                    <a:pt x="6" y="9"/>
                    <a:pt x="5" y="8"/>
                    <a:pt x="2" y="6"/>
                  </a:cubicBezTo>
                  <a:cubicBezTo>
                    <a:pt x="0" y="5"/>
                    <a:pt x="0" y="1"/>
                    <a:pt x="3" y="0"/>
                  </a:cubicBezTo>
                  <a:cubicBezTo>
                    <a:pt x="2" y="1"/>
                    <a:pt x="2" y="2"/>
                    <a:pt x="3" y="3"/>
                  </a:cubicBezTo>
                  <a:cubicBezTo>
                    <a:pt x="4" y="3"/>
                    <a:pt x="4" y="5"/>
                    <a:pt x="2" y="4"/>
                  </a:cubicBezTo>
                  <a:cubicBezTo>
                    <a:pt x="1" y="4"/>
                    <a:pt x="3" y="6"/>
                    <a:pt x="4" y="6"/>
                  </a:cubicBezTo>
                  <a:cubicBezTo>
                    <a:pt x="5" y="6"/>
                    <a:pt x="8" y="7"/>
                    <a:pt x="6" y="9"/>
                  </a:cubicBezTo>
                  <a:close/>
                </a:path>
              </a:pathLst>
            </a:custGeom>
            <a:solidFill>
              <a:srgbClr val="6E40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8" name="Freeform 158"/>
            <p:cNvSpPr>
              <a:spLocks noChangeAspect="1"/>
            </p:cNvSpPr>
            <p:nvPr/>
          </p:nvSpPr>
          <p:spPr bwMode="auto">
            <a:xfrm>
              <a:off x="5594" y="300"/>
              <a:ext cx="14" cy="10"/>
            </a:xfrm>
            <a:custGeom>
              <a:avLst/>
              <a:gdLst>
                <a:gd name="T0" fmla="*/ 0 w 7"/>
                <a:gd name="T1" fmla="*/ 67108872 h 5"/>
                <a:gd name="T2" fmla="*/ 0 w 7"/>
                <a:gd name="T3" fmla="*/ 33554436 h 5"/>
                <a:gd name="T4" fmla="*/ 33554440 w 7"/>
                <a:gd name="T5" fmla="*/ 0 h 5"/>
                <a:gd name="T6" fmla="*/ 83886088 w 7"/>
                <a:gd name="T7" fmla="*/ 33554436 h 5"/>
                <a:gd name="T8" fmla="*/ 33554440 w 7"/>
                <a:gd name="T9" fmla="*/ 50331644 h 5"/>
                <a:gd name="T10" fmla="*/ 0 w 7"/>
                <a:gd name="T11" fmla="*/ 67108872 h 5"/>
                <a:gd name="T12" fmla="*/ 0 60000 65536"/>
                <a:gd name="T13" fmla="*/ 0 60000 65536"/>
                <a:gd name="T14" fmla="*/ 0 60000 65536"/>
                <a:gd name="T15" fmla="*/ 0 60000 65536"/>
                <a:gd name="T16" fmla="*/ 0 60000 65536"/>
                <a:gd name="T17" fmla="*/ 0 60000 65536"/>
                <a:gd name="T18" fmla="*/ 0 w 7"/>
                <a:gd name="T19" fmla="*/ 0 h 5"/>
                <a:gd name="T20" fmla="*/ 7 w 7"/>
                <a:gd name="T21" fmla="*/ 5 h 5"/>
              </a:gdLst>
              <a:ahLst/>
              <a:cxnLst>
                <a:cxn ang="T12">
                  <a:pos x="T0" y="T1"/>
                </a:cxn>
                <a:cxn ang="T13">
                  <a:pos x="T2" y="T3"/>
                </a:cxn>
                <a:cxn ang="T14">
                  <a:pos x="T4" y="T5"/>
                </a:cxn>
                <a:cxn ang="T15">
                  <a:pos x="T6" y="T7"/>
                </a:cxn>
                <a:cxn ang="T16">
                  <a:pos x="T8" y="T9"/>
                </a:cxn>
                <a:cxn ang="T17">
                  <a:pos x="T10" y="T11"/>
                </a:cxn>
              </a:cxnLst>
              <a:rect l="T18" t="T19" r="T20" b="T21"/>
              <a:pathLst>
                <a:path w="7" h="5">
                  <a:moveTo>
                    <a:pt x="0" y="4"/>
                  </a:moveTo>
                  <a:cubicBezTo>
                    <a:pt x="0" y="4"/>
                    <a:pt x="0" y="3"/>
                    <a:pt x="0" y="2"/>
                  </a:cubicBezTo>
                  <a:cubicBezTo>
                    <a:pt x="0" y="1"/>
                    <a:pt x="1" y="0"/>
                    <a:pt x="2" y="0"/>
                  </a:cubicBezTo>
                  <a:cubicBezTo>
                    <a:pt x="4" y="0"/>
                    <a:pt x="7" y="2"/>
                    <a:pt x="5" y="2"/>
                  </a:cubicBezTo>
                  <a:cubicBezTo>
                    <a:pt x="4" y="3"/>
                    <a:pt x="3" y="2"/>
                    <a:pt x="2" y="3"/>
                  </a:cubicBezTo>
                  <a:cubicBezTo>
                    <a:pt x="1" y="5"/>
                    <a:pt x="0" y="5"/>
                    <a:pt x="0" y="4"/>
                  </a:cubicBezTo>
                  <a:close/>
                </a:path>
              </a:pathLst>
            </a:custGeom>
            <a:solidFill>
              <a:srgbClr val="6E40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499" name="Freeform 159"/>
            <p:cNvSpPr>
              <a:spLocks noChangeAspect="1"/>
            </p:cNvSpPr>
            <p:nvPr/>
          </p:nvSpPr>
          <p:spPr bwMode="auto">
            <a:xfrm>
              <a:off x="5527" y="268"/>
              <a:ext cx="18" cy="8"/>
            </a:xfrm>
            <a:custGeom>
              <a:avLst/>
              <a:gdLst>
                <a:gd name="T0" fmla="*/ 0 w 9"/>
                <a:gd name="T1" fmla="*/ 16777216 h 4"/>
                <a:gd name="T2" fmla="*/ 33554432 w 9"/>
                <a:gd name="T3" fmla="*/ 16777216 h 4"/>
                <a:gd name="T4" fmla="*/ 100663156 w 9"/>
                <a:gd name="T5" fmla="*/ 16777216 h 4"/>
                <a:gd name="T6" fmla="*/ 150994944 w 9"/>
                <a:gd name="T7" fmla="*/ 67108864 h 4"/>
                <a:gd name="T8" fmla="*/ 67108868 w 9"/>
                <a:gd name="T9" fmla="*/ 33554432 h 4"/>
                <a:gd name="T10" fmla="*/ 0 w 9"/>
                <a:gd name="T11" fmla="*/ 50331608 h 4"/>
                <a:gd name="T12" fmla="*/ 0 w 9"/>
                <a:gd name="T13" fmla="*/ 16777216 h 4"/>
                <a:gd name="T14" fmla="*/ 0 60000 65536"/>
                <a:gd name="T15" fmla="*/ 0 60000 65536"/>
                <a:gd name="T16" fmla="*/ 0 60000 65536"/>
                <a:gd name="T17" fmla="*/ 0 60000 65536"/>
                <a:gd name="T18" fmla="*/ 0 60000 65536"/>
                <a:gd name="T19" fmla="*/ 0 60000 65536"/>
                <a:gd name="T20" fmla="*/ 0 60000 65536"/>
                <a:gd name="T21" fmla="*/ 0 w 9"/>
                <a:gd name="T22" fmla="*/ 0 h 4"/>
                <a:gd name="T23" fmla="*/ 9 w 9"/>
                <a:gd name="T24" fmla="*/ 4 h 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 h="4">
                  <a:moveTo>
                    <a:pt x="0" y="1"/>
                  </a:moveTo>
                  <a:cubicBezTo>
                    <a:pt x="0" y="1"/>
                    <a:pt x="1" y="1"/>
                    <a:pt x="2" y="1"/>
                  </a:cubicBezTo>
                  <a:cubicBezTo>
                    <a:pt x="4" y="0"/>
                    <a:pt x="4" y="0"/>
                    <a:pt x="6" y="1"/>
                  </a:cubicBezTo>
                  <a:cubicBezTo>
                    <a:pt x="7" y="2"/>
                    <a:pt x="8" y="3"/>
                    <a:pt x="9" y="4"/>
                  </a:cubicBezTo>
                  <a:cubicBezTo>
                    <a:pt x="7" y="3"/>
                    <a:pt x="5" y="1"/>
                    <a:pt x="4" y="2"/>
                  </a:cubicBezTo>
                  <a:cubicBezTo>
                    <a:pt x="2" y="3"/>
                    <a:pt x="1" y="4"/>
                    <a:pt x="0" y="3"/>
                  </a:cubicBezTo>
                  <a:cubicBezTo>
                    <a:pt x="0" y="2"/>
                    <a:pt x="0" y="1"/>
                    <a:pt x="0" y="1"/>
                  </a:cubicBezTo>
                  <a:close/>
                </a:path>
              </a:pathLst>
            </a:custGeom>
            <a:solidFill>
              <a:srgbClr val="572E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0" name="Freeform 160"/>
            <p:cNvSpPr>
              <a:spLocks noChangeAspect="1"/>
            </p:cNvSpPr>
            <p:nvPr/>
          </p:nvSpPr>
          <p:spPr bwMode="auto">
            <a:xfrm>
              <a:off x="5531" y="284"/>
              <a:ext cx="4" cy="4"/>
            </a:xfrm>
            <a:custGeom>
              <a:avLst/>
              <a:gdLst>
                <a:gd name="T0" fmla="*/ 0 w 2"/>
                <a:gd name="T1" fmla="*/ 16777216 h 2"/>
                <a:gd name="T2" fmla="*/ 16777216 w 2"/>
                <a:gd name="T3" fmla="*/ 0 h 2"/>
                <a:gd name="T4" fmla="*/ 33554432 w 2"/>
                <a:gd name="T5" fmla="*/ 16777216 h 2"/>
                <a:gd name="T6" fmla="*/ 0 w 2"/>
                <a:gd name="T7" fmla="*/ 16777216 h 2"/>
                <a:gd name="T8" fmla="*/ 0 60000 65536"/>
                <a:gd name="T9" fmla="*/ 0 60000 65536"/>
                <a:gd name="T10" fmla="*/ 0 60000 65536"/>
                <a:gd name="T11" fmla="*/ 0 60000 65536"/>
                <a:gd name="T12" fmla="*/ 0 w 2"/>
                <a:gd name="T13" fmla="*/ 0 h 2"/>
                <a:gd name="T14" fmla="*/ 2 w 2"/>
                <a:gd name="T15" fmla="*/ 2 h 2"/>
              </a:gdLst>
              <a:ahLst/>
              <a:cxnLst>
                <a:cxn ang="T8">
                  <a:pos x="T0" y="T1"/>
                </a:cxn>
                <a:cxn ang="T9">
                  <a:pos x="T2" y="T3"/>
                </a:cxn>
                <a:cxn ang="T10">
                  <a:pos x="T4" y="T5"/>
                </a:cxn>
                <a:cxn ang="T11">
                  <a:pos x="T6" y="T7"/>
                </a:cxn>
              </a:cxnLst>
              <a:rect l="T12" t="T13" r="T14" b="T15"/>
              <a:pathLst>
                <a:path w="2" h="2">
                  <a:moveTo>
                    <a:pt x="0" y="1"/>
                  </a:moveTo>
                  <a:cubicBezTo>
                    <a:pt x="0" y="1"/>
                    <a:pt x="1" y="1"/>
                    <a:pt x="1" y="0"/>
                  </a:cubicBezTo>
                  <a:cubicBezTo>
                    <a:pt x="1" y="1"/>
                    <a:pt x="2" y="1"/>
                    <a:pt x="2" y="1"/>
                  </a:cubicBezTo>
                  <a:cubicBezTo>
                    <a:pt x="2" y="1"/>
                    <a:pt x="1" y="2"/>
                    <a:pt x="0" y="1"/>
                  </a:cubicBezTo>
                  <a:close/>
                </a:path>
              </a:pathLst>
            </a:custGeom>
            <a:solidFill>
              <a:srgbClr val="572E4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1" name="Freeform 161"/>
            <p:cNvSpPr>
              <a:spLocks noChangeAspect="1"/>
            </p:cNvSpPr>
            <p:nvPr/>
          </p:nvSpPr>
          <p:spPr bwMode="auto">
            <a:xfrm>
              <a:off x="5533" y="286"/>
              <a:ext cx="12" cy="8"/>
            </a:xfrm>
            <a:custGeom>
              <a:avLst/>
              <a:gdLst>
                <a:gd name="T0" fmla="*/ 0 w 6"/>
                <a:gd name="T1" fmla="*/ 50331608 h 4"/>
                <a:gd name="T2" fmla="*/ 33554436 w 6"/>
                <a:gd name="T3" fmla="*/ 50331608 h 4"/>
                <a:gd name="T4" fmla="*/ 100663296 w 6"/>
                <a:gd name="T5" fmla="*/ 16777216 h 4"/>
                <a:gd name="T6" fmla="*/ 16777220 w 6"/>
                <a:gd name="T7" fmla="*/ 0 h 4"/>
                <a:gd name="T8" fmla="*/ 0 w 6"/>
                <a:gd name="T9" fmla="*/ 50331608 h 4"/>
                <a:gd name="T10" fmla="*/ 0 60000 65536"/>
                <a:gd name="T11" fmla="*/ 0 60000 65536"/>
                <a:gd name="T12" fmla="*/ 0 60000 65536"/>
                <a:gd name="T13" fmla="*/ 0 60000 65536"/>
                <a:gd name="T14" fmla="*/ 0 60000 65536"/>
                <a:gd name="T15" fmla="*/ 0 w 6"/>
                <a:gd name="T16" fmla="*/ 0 h 4"/>
                <a:gd name="T17" fmla="*/ 6 w 6"/>
                <a:gd name="T18" fmla="*/ 4 h 4"/>
              </a:gdLst>
              <a:ahLst/>
              <a:cxnLst>
                <a:cxn ang="T10">
                  <a:pos x="T0" y="T1"/>
                </a:cxn>
                <a:cxn ang="T11">
                  <a:pos x="T2" y="T3"/>
                </a:cxn>
                <a:cxn ang="T12">
                  <a:pos x="T4" y="T5"/>
                </a:cxn>
                <a:cxn ang="T13">
                  <a:pos x="T6" y="T7"/>
                </a:cxn>
                <a:cxn ang="T14">
                  <a:pos x="T8" y="T9"/>
                </a:cxn>
              </a:cxnLst>
              <a:rect l="T15" t="T16" r="T17" b="T18"/>
              <a:pathLst>
                <a:path w="6" h="4">
                  <a:moveTo>
                    <a:pt x="0" y="3"/>
                  </a:moveTo>
                  <a:cubicBezTo>
                    <a:pt x="0" y="3"/>
                    <a:pt x="0" y="4"/>
                    <a:pt x="2" y="3"/>
                  </a:cubicBezTo>
                  <a:cubicBezTo>
                    <a:pt x="4" y="3"/>
                    <a:pt x="6" y="2"/>
                    <a:pt x="6" y="1"/>
                  </a:cubicBezTo>
                  <a:cubicBezTo>
                    <a:pt x="5" y="1"/>
                    <a:pt x="1" y="0"/>
                    <a:pt x="1" y="0"/>
                  </a:cubicBezTo>
                  <a:cubicBezTo>
                    <a:pt x="1" y="0"/>
                    <a:pt x="0" y="1"/>
                    <a:pt x="0" y="3"/>
                  </a:cubicBezTo>
                  <a:close/>
                </a:path>
              </a:pathLst>
            </a:custGeom>
            <a:solidFill>
              <a:srgbClr val="B5B5B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2" name="Freeform 162"/>
            <p:cNvSpPr>
              <a:spLocks noChangeAspect="1"/>
            </p:cNvSpPr>
            <p:nvPr/>
          </p:nvSpPr>
          <p:spPr bwMode="auto">
            <a:xfrm>
              <a:off x="5535" y="288"/>
              <a:ext cx="10" cy="6"/>
            </a:xfrm>
            <a:custGeom>
              <a:avLst/>
              <a:gdLst>
                <a:gd name="T0" fmla="*/ 83886080 w 5"/>
                <a:gd name="T1" fmla="*/ 0 h 3"/>
                <a:gd name="T2" fmla="*/ 83886080 w 5"/>
                <a:gd name="T3" fmla="*/ 0 h 3"/>
                <a:gd name="T4" fmla="*/ 16777216 w 5"/>
                <a:gd name="T5" fmla="*/ 33554436 h 3"/>
                <a:gd name="T6" fmla="*/ 0 w 5"/>
                <a:gd name="T7" fmla="*/ 33554436 h 3"/>
                <a:gd name="T8" fmla="*/ 16777216 w 5"/>
                <a:gd name="T9" fmla="*/ 33554436 h 3"/>
                <a:gd name="T10" fmla="*/ 83886080 w 5"/>
                <a:gd name="T11" fmla="*/ 0 h 3"/>
                <a:gd name="T12" fmla="*/ 0 60000 65536"/>
                <a:gd name="T13" fmla="*/ 0 60000 65536"/>
                <a:gd name="T14" fmla="*/ 0 60000 65536"/>
                <a:gd name="T15" fmla="*/ 0 60000 65536"/>
                <a:gd name="T16" fmla="*/ 0 60000 65536"/>
                <a:gd name="T17" fmla="*/ 0 60000 65536"/>
                <a:gd name="T18" fmla="*/ 0 w 5"/>
                <a:gd name="T19" fmla="*/ 0 h 3"/>
                <a:gd name="T20" fmla="*/ 5 w 5"/>
                <a:gd name="T21" fmla="*/ 3 h 3"/>
              </a:gdLst>
              <a:ahLst/>
              <a:cxnLst>
                <a:cxn ang="T12">
                  <a:pos x="T0" y="T1"/>
                </a:cxn>
                <a:cxn ang="T13">
                  <a:pos x="T2" y="T3"/>
                </a:cxn>
                <a:cxn ang="T14">
                  <a:pos x="T4" y="T5"/>
                </a:cxn>
                <a:cxn ang="T15">
                  <a:pos x="T6" y="T7"/>
                </a:cxn>
                <a:cxn ang="T16">
                  <a:pos x="T8" y="T9"/>
                </a:cxn>
                <a:cxn ang="T17">
                  <a:pos x="T10" y="T11"/>
                </a:cxn>
              </a:cxnLst>
              <a:rect l="T18" t="T19" r="T20" b="T21"/>
              <a:pathLst>
                <a:path w="5" h="3">
                  <a:moveTo>
                    <a:pt x="5" y="0"/>
                  </a:moveTo>
                  <a:cubicBezTo>
                    <a:pt x="5" y="0"/>
                    <a:pt x="5" y="0"/>
                    <a:pt x="5" y="0"/>
                  </a:cubicBezTo>
                  <a:cubicBezTo>
                    <a:pt x="4" y="1"/>
                    <a:pt x="2" y="1"/>
                    <a:pt x="1" y="2"/>
                  </a:cubicBezTo>
                  <a:cubicBezTo>
                    <a:pt x="0" y="2"/>
                    <a:pt x="0" y="2"/>
                    <a:pt x="0" y="2"/>
                  </a:cubicBezTo>
                  <a:cubicBezTo>
                    <a:pt x="0" y="3"/>
                    <a:pt x="0" y="3"/>
                    <a:pt x="1" y="2"/>
                  </a:cubicBezTo>
                  <a:cubicBezTo>
                    <a:pt x="3" y="2"/>
                    <a:pt x="5" y="1"/>
                    <a:pt x="5" y="0"/>
                  </a:cubicBezTo>
                  <a:close/>
                </a:path>
              </a:pathLst>
            </a:custGeom>
            <a:solidFill>
              <a:srgbClr val="6E402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3" name="Freeform 163"/>
            <p:cNvSpPr>
              <a:spLocks noChangeAspect="1"/>
            </p:cNvSpPr>
            <p:nvPr/>
          </p:nvSpPr>
          <p:spPr bwMode="auto">
            <a:xfrm>
              <a:off x="5533" y="286"/>
              <a:ext cx="4" cy="6"/>
            </a:xfrm>
            <a:custGeom>
              <a:avLst/>
              <a:gdLst>
                <a:gd name="T0" fmla="*/ 0 w 2"/>
                <a:gd name="T1" fmla="*/ 0 h 3"/>
                <a:gd name="T2" fmla="*/ 16777216 w 2"/>
                <a:gd name="T3" fmla="*/ 50331648 h 3"/>
                <a:gd name="T4" fmla="*/ 33554432 w 2"/>
                <a:gd name="T5" fmla="*/ 0 h 3"/>
                <a:gd name="T6" fmla="*/ 0 w 2"/>
                <a:gd name="T7" fmla="*/ 0 h 3"/>
                <a:gd name="T8" fmla="*/ 0 60000 65536"/>
                <a:gd name="T9" fmla="*/ 0 60000 65536"/>
                <a:gd name="T10" fmla="*/ 0 60000 65536"/>
                <a:gd name="T11" fmla="*/ 0 60000 65536"/>
                <a:gd name="T12" fmla="*/ 0 w 2"/>
                <a:gd name="T13" fmla="*/ 0 h 3"/>
                <a:gd name="T14" fmla="*/ 2 w 2"/>
                <a:gd name="T15" fmla="*/ 3 h 3"/>
              </a:gdLst>
              <a:ahLst/>
              <a:cxnLst>
                <a:cxn ang="T8">
                  <a:pos x="T0" y="T1"/>
                </a:cxn>
                <a:cxn ang="T9">
                  <a:pos x="T2" y="T3"/>
                </a:cxn>
                <a:cxn ang="T10">
                  <a:pos x="T4" y="T5"/>
                </a:cxn>
                <a:cxn ang="T11">
                  <a:pos x="T6" y="T7"/>
                </a:cxn>
              </a:cxnLst>
              <a:rect l="T12" t="T13" r="T14" b="T15"/>
              <a:pathLst>
                <a:path w="2" h="3">
                  <a:moveTo>
                    <a:pt x="0" y="0"/>
                  </a:moveTo>
                  <a:cubicBezTo>
                    <a:pt x="0" y="0"/>
                    <a:pt x="0" y="2"/>
                    <a:pt x="1" y="3"/>
                  </a:cubicBezTo>
                  <a:cubicBezTo>
                    <a:pt x="1" y="3"/>
                    <a:pt x="1" y="2"/>
                    <a:pt x="2" y="0"/>
                  </a:cubicBezTo>
                  <a:cubicBezTo>
                    <a:pt x="1" y="0"/>
                    <a:pt x="0" y="0"/>
                    <a:pt x="0" y="0"/>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4" name="Freeform 164"/>
            <p:cNvSpPr>
              <a:spLocks noChangeAspect="1"/>
            </p:cNvSpPr>
            <p:nvPr/>
          </p:nvSpPr>
          <p:spPr bwMode="auto">
            <a:xfrm>
              <a:off x="5533" y="284"/>
              <a:ext cx="12" cy="4"/>
            </a:xfrm>
            <a:custGeom>
              <a:avLst/>
              <a:gdLst>
                <a:gd name="T0" fmla="*/ 0 w 6"/>
                <a:gd name="T1" fmla="*/ 0 h 2"/>
                <a:gd name="T2" fmla="*/ 50331648 w 6"/>
                <a:gd name="T3" fmla="*/ 16777216 h 2"/>
                <a:gd name="T4" fmla="*/ 100663296 w 6"/>
                <a:gd name="T5" fmla="*/ 33554432 h 2"/>
                <a:gd name="T6" fmla="*/ 16777220 w 6"/>
                <a:gd name="T7" fmla="*/ 16777216 h 2"/>
                <a:gd name="T8" fmla="*/ 0 w 6"/>
                <a:gd name="T9" fmla="*/ 0 h 2"/>
                <a:gd name="T10" fmla="*/ 0 60000 65536"/>
                <a:gd name="T11" fmla="*/ 0 60000 65536"/>
                <a:gd name="T12" fmla="*/ 0 60000 65536"/>
                <a:gd name="T13" fmla="*/ 0 60000 65536"/>
                <a:gd name="T14" fmla="*/ 0 60000 65536"/>
                <a:gd name="T15" fmla="*/ 0 w 6"/>
                <a:gd name="T16" fmla="*/ 0 h 2"/>
                <a:gd name="T17" fmla="*/ 6 w 6"/>
                <a:gd name="T18" fmla="*/ 2 h 2"/>
              </a:gdLst>
              <a:ahLst/>
              <a:cxnLst>
                <a:cxn ang="T10">
                  <a:pos x="T0" y="T1"/>
                </a:cxn>
                <a:cxn ang="T11">
                  <a:pos x="T2" y="T3"/>
                </a:cxn>
                <a:cxn ang="T12">
                  <a:pos x="T4" y="T5"/>
                </a:cxn>
                <a:cxn ang="T13">
                  <a:pos x="T6" y="T7"/>
                </a:cxn>
                <a:cxn ang="T14">
                  <a:pos x="T8" y="T9"/>
                </a:cxn>
              </a:cxnLst>
              <a:rect l="T15" t="T16" r="T17" b="T18"/>
              <a:pathLst>
                <a:path w="6" h="2">
                  <a:moveTo>
                    <a:pt x="0" y="0"/>
                  </a:moveTo>
                  <a:cubicBezTo>
                    <a:pt x="0" y="0"/>
                    <a:pt x="2" y="1"/>
                    <a:pt x="3" y="1"/>
                  </a:cubicBezTo>
                  <a:cubicBezTo>
                    <a:pt x="4" y="2"/>
                    <a:pt x="6" y="2"/>
                    <a:pt x="6" y="2"/>
                  </a:cubicBezTo>
                  <a:cubicBezTo>
                    <a:pt x="6" y="2"/>
                    <a:pt x="4" y="2"/>
                    <a:pt x="1" y="1"/>
                  </a:cubicBezTo>
                  <a:cubicBezTo>
                    <a:pt x="0" y="1"/>
                    <a:pt x="0" y="1"/>
                    <a:pt x="0" y="0"/>
                  </a:cubicBezTo>
                  <a:close/>
                </a:path>
              </a:pathLst>
            </a:custGeom>
            <a:solidFill>
              <a:srgbClr val="A768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5" name="Freeform 165"/>
            <p:cNvSpPr>
              <a:spLocks noChangeAspect="1"/>
            </p:cNvSpPr>
            <p:nvPr/>
          </p:nvSpPr>
          <p:spPr bwMode="auto">
            <a:xfrm>
              <a:off x="5525" y="308"/>
              <a:ext cx="8" cy="12"/>
            </a:xfrm>
            <a:custGeom>
              <a:avLst/>
              <a:gdLst>
                <a:gd name="T0" fmla="*/ 33554432 w 4"/>
                <a:gd name="T1" fmla="*/ 0 h 6"/>
                <a:gd name="T2" fmla="*/ 50331608 w 4"/>
                <a:gd name="T3" fmla="*/ 50331648 h 6"/>
                <a:gd name="T4" fmla="*/ 0 w 4"/>
                <a:gd name="T5" fmla="*/ 67108876 h 6"/>
                <a:gd name="T6" fmla="*/ 67108864 w 4"/>
                <a:gd name="T7" fmla="*/ 33554436 h 6"/>
                <a:gd name="T8" fmla="*/ 33554432 w 4"/>
                <a:gd name="T9" fmla="*/ 0 h 6"/>
                <a:gd name="T10" fmla="*/ 0 60000 65536"/>
                <a:gd name="T11" fmla="*/ 0 60000 65536"/>
                <a:gd name="T12" fmla="*/ 0 60000 65536"/>
                <a:gd name="T13" fmla="*/ 0 60000 65536"/>
                <a:gd name="T14" fmla="*/ 0 60000 65536"/>
                <a:gd name="T15" fmla="*/ 0 w 4"/>
                <a:gd name="T16" fmla="*/ 0 h 6"/>
                <a:gd name="T17" fmla="*/ 4 w 4"/>
                <a:gd name="T18" fmla="*/ 6 h 6"/>
              </a:gdLst>
              <a:ahLst/>
              <a:cxnLst>
                <a:cxn ang="T10">
                  <a:pos x="T0" y="T1"/>
                </a:cxn>
                <a:cxn ang="T11">
                  <a:pos x="T2" y="T3"/>
                </a:cxn>
                <a:cxn ang="T12">
                  <a:pos x="T4" y="T5"/>
                </a:cxn>
                <a:cxn ang="T13">
                  <a:pos x="T6" y="T7"/>
                </a:cxn>
                <a:cxn ang="T14">
                  <a:pos x="T8" y="T9"/>
                </a:cxn>
              </a:cxnLst>
              <a:rect l="T15" t="T16" r="T17" b="T18"/>
              <a:pathLst>
                <a:path w="4" h="6">
                  <a:moveTo>
                    <a:pt x="2" y="0"/>
                  </a:moveTo>
                  <a:cubicBezTo>
                    <a:pt x="2" y="0"/>
                    <a:pt x="3" y="1"/>
                    <a:pt x="3" y="3"/>
                  </a:cubicBezTo>
                  <a:cubicBezTo>
                    <a:pt x="3" y="5"/>
                    <a:pt x="2" y="5"/>
                    <a:pt x="0" y="4"/>
                  </a:cubicBezTo>
                  <a:cubicBezTo>
                    <a:pt x="2" y="5"/>
                    <a:pt x="4" y="6"/>
                    <a:pt x="4" y="2"/>
                  </a:cubicBezTo>
                  <a:cubicBezTo>
                    <a:pt x="3" y="1"/>
                    <a:pt x="2" y="0"/>
                    <a:pt x="2" y="0"/>
                  </a:cubicBezTo>
                  <a:close/>
                </a:path>
              </a:pathLst>
            </a:custGeom>
            <a:solidFill>
              <a:srgbClr val="E0B07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6" name="Freeform 166"/>
            <p:cNvSpPr>
              <a:spLocks noChangeAspect="1"/>
            </p:cNvSpPr>
            <p:nvPr/>
          </p:nvSpPr>
          <p:spPr bwMode="auto">
            <a:xfrm>
              <a:off x="5521" y="326"/>
              <a:ext cx="12" cy="6"/>
            </a:xfrm>
            <a:custGeom>
              <a:avLst/>
              <a:gdLst>
                <a:gd name="T0" fmla="*/ 0 w 6"/>
                <a:gd name="T1" fmla="*/ 0 h 3"/>
                <a:gd name="T2" fmla="*/ 50331648 w 6"/>
                <a:gd name="T3" fmla="*/ 16777220 h 3"/>
                <a:gd name="T4" fmla="*/ 100663296 w 6"/>
                <a:gd name="T5" fmla="*/ 50331648 h 3"/>
                <a:gd name="T6" fmla="*/ 50331648 w 6"/>
                <a:gd name="T7" fmla="*/ 50331648 h 3"/>
                <a:gd name="T8" fmla="*/ 0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0" y="0"/>
                  </a:moveTo>
                  <a:cubicBezTo>
                    <a:pt x="0" y="0"/>
                    <a:pt x="1" y="0"/>
                    <a:pt x="3" y="1"/>
                  </a:cubicBezTo>
                  <a:cubicBezTo>
                    <a:pt x="4" y="2"/>
                    <a:pt x="5" y="2"/>
                    <a:pt x="6" y="3"/>
                  </a:cubicBezTo>
                  <a:cubicBezTo>
                    <a:pt x="6" y="3"/>
                    <a:pt x="4" y="3"/>
                    <a:pt x="3" y="3"/>
                  </a:cubicBezTo>
                  <a:cubicBezTo>
                    <a:pt x="1" y="2"/>
                    <a:pt x="0" y="0"/>
                    <a:pt x="0" y="0"/>
                  </a:cubicBezTo>
                  <a:close/>
                </a:path>
              </a:pathLst>
            </a:custGeom>
            <a:solidFill>
              <a:srgbClr val="EBB0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7" name="Freeform 167"/>
            <p:cNvSpPr>
              <a:spLocks noChangeAspect="1"/>
            </p:cNvSpPr>
            <p:nvPr/>
          </p:nvSpPr>
          <p:spPr bwMode="auto">
            <a:xfrm>
              <a:off x="5403" y="480"/>
              <a:ext cx="195" cy="60"/>
            </a:xfrm>
            <a:custGeom>
              <a:avLst/>
              <a:gdLst>
                <a:gd name="T0" fmla="*/ 1558590956 w 97"/>
                <a:gd name="T1" fmla="*/ 33554440 h 30"/>
                <a:gd name="T2" fmla="*/ 1084398138 w 97"/>
                <a:gd name="T3" fmla="*/ 201326604 h 30"/>
                <a:gd name="T4" fmla="*/ 679726073 w 97"/>
                <a:gd name="T5" fmla="*/ 251658240 h 30"/>
                <a:gd name="T6" fmla="*/ 492652248 w 97"/>
                <a:gd name="T7" fmla="*/ 134217756 h 30"/>
                <a:gd name="T8" fmla="*/ 282621616 w 97"/>
                <a:gd name="T9" fmla="*/ 50331652 h 30"/>
                <a:gd name="T10" fmla="*/ 131135061 w 97"/>
                <a:gd name="T11" fmla="*/ 67108880 h 30"/>
                <a:gd name="T12" fmla="*/ 0 w 97"/>
                <a:gd name="T13" fmla="*/ 150994968 h 30"/>
                <a:gd name="T14" fmla="*/ 55490483 w 97"/>
                <a:gd name="T15" fmla="*/ 167772180 h 30"/>
                <a:gd name="T16" fmla="*/ 74515575 w 97"/>
                <a:gd name="T17" fmla="*/ 218103816 h 30"/>
                <a:gd name="T18" fmla="*/ 149799255 w 97"/>
                <a:gd name="T19" fmla="*/ 184549392 h 30"/>
                <a:gd name="T20" fmla="*/ 263622014 w 97"/>
                <a:gd name="T21" fmla="*/ 150994968 h 30"/>
                <a:gd name="T22" fmla="*/ 357765977 w 97"/>
                <a:gd name="T23" fmla="*/ 201326604 h 30"/>
                <a:gd name="T24" fmla="*/ 432561452 w 97"/>
                <a:gd name="T25" fmla="*/ 234881028 h 30"/>
                <a:gd name="T26" fmla="*/ 413843736 w 97"/>
                <a:gd name="T27" fmla="*/ 285212728 h 30"/>
                <a:gd name="T28" fmla="*/ 282621616 w 97"/>
                <a:gd name="T29" fmla="*/ 285212728 h 30"/>
                <a:gd name="T30" fmla="*/ 245063013 w 97"/>
                <a:gd name="T31" fmla="*/ 369098788 h 30"/>
                <a:gd name="T32" fmla="*/ 395318925 w 97"/>
                <a:gd name="T33" fmla="*/ 402653208 h 30"/>
                <a:gd name="T34" fmla="*/ 624235612 w 97"/>
                <a:gd name="T35" fmla="*/ 452984844 h 30"/>
                <a:gd name="T36" fmla="*/ 831953727 w 97"/>
                <a:gd name="T37" fmla="*/ 452984844 h 30"/>
                <a:gd name="T38" fmla="*/ 1840719260 w 97"/>
                <a:gd name="T39" fmla="*/ 285212728 h 30"/>
                <a:gd name="T40" fmla="*/ 1558590956 w 97"/>
                <a:gd name="T41" fmla="*/ 33554440 h 3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7"/>
                <a:gd name="T64" fmla="*/ 0 h 30"/>
                <a:gd name="T65" fmla="*/ 97 w 97"/>
                <a:gd name="T66" fmla="*/ 30 h 3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7" h="30">
                  <a:moveTo>
                    <a:pt x="82" y="2"/>
                  </a:moveTo>
                  <a:cubicBezTo>
                    <a:pt x="82" y="2"/>
                    <a:pt x="69" y="8"/>
                    <a:pt x="57" y="12"/>
                  </a:cubicBezTo>
                  <a:cubicBezTo>
                    <a:pt x="45" y="16"/>
                    <a:pt x="39" y="16"/>
                    <a:pt x="36" y="15"/>
                  </a:cubicBezTo>
                  <a:cubicBezTo>
                    <a:pt x="33" y="14"/>
                    <a:pt x="30" y="10"/>
                    <a:pt x="26" y="8"/>
                  </a:cubicBezTo>
                  <a:cubicBezTo>
                    <a:pt x="22" y="6"/>
                    <a:pt x="19" y="4"/>
                    <a:pt x="15" y="3"/>
                  </a:cubicBezTo>
                  <a:cubicBezTo>
                    <a:pt x="11" y="2"/>
                    <a:pt x="10" y="3"/>
                    <a:pt x="7" y="4"/>
                  </a:cubicBezTo>
                  <a:cubicBezTo>
                    <a:pt x="5" y="4"/>
                    <a:pt x="0" y="7"/>
                    <a:pt x="0" y="9"/>
                  </a:cubicBezTo>
                  <a:cubicBezTo>
                    <a:pt x="0" y="10"/>
                    <a:pt x="1" y="10"/>
                    <a:pt x="3" y="10"/>
                  </a:cubicBezTo>
                  <a:cubicBezTo>
                    <a:pt x="2" y="11"/>
                    <a:pt x="1" y="13"/>
                    <a:pt x="4" y="13"/>
                  </a:cubicBezTo>
                  <a:cubicBezTo>
                    <a:pt x="7" y="12"/>
                    <a:pt x="8" y="11"/>
                    <a:pt x="8" y="11"/>
                  </a:cubicBezTo>
                  <a:cubicBezTo>
                    <a:pt x="8" y="11"/>
                    <a:pt x="12" y="10"/>
                    <a:pt x="14" y="9"/>
                  </a:cubicBezTo>
                  <a:cubicBezTo>
                    <a:pt x="15" y="11"/>
                    <a:pt x="18" y="11"/>
                    <a:pt x="19" y="12"/>
                  </a:cubicBezTo>
                  <a:cubicBezTo>
                    <a:pt x="21" y="14"/>
                    <a:pt x="23" y="14"/>
                    <a:pt x="23" y="14"/>
                  </a:cubicBezTo>
                  <a:cubicBezTo>
                    <a:pt x="23" y="14"/>
                    <a:pt x="25" y="17"/>
                    <a:pt x="22" y="17"/>
                  </a:cubicBezTo>
                  <a:cubicBezTo>
                    <a:pt x="19" y="17"/>
                    <a:pt x="17" y="17"/>
                    <a:pt x="15" y="17"/>
                  </a:cubicBezTo>
                  <a:cubicBezTo>
                    <a:pt x="10" y="17"/>
                    <a:pt x="9" y="20"/>
                    <a:pt x="13" y="22"/>
                  </a:cubicBezTo>
                  <a:cubicBezTo>
                    <a:pt x="16" y="23"/>
                    <a:pt x="19" y="23"/>
                    <a:pt x="21" y="24"/>
                  </a:cubicBezTo>
                  <a:cubicBezTo>
                    <a:pt x="23" y="25"/>
                    <a:pt x="30" y="27"/>
                    <a:pt x="33" y="27"/>
                  </a:cubicBezTo>
                  <a:cubicBezTo>
                    <a:pt x="37" y="28"/>
                    <a:pt x="40" y="26"/>
                    <a:pt x="44" y="27"/>
                  </a:cubicBezTo>
                  <a:cubicBezTo>
                    <a:pt x="48" y="28"/>
                    <a:pt x="77" y="30"/>
                    <a:pt x="97" y="17"/>
                  </a:cubicBezTo>
                  <a:cubicBezTo>
                    <a:pt x="95" y="12"/>
                    <a:pt x="86" y="0"/>
                    <a:pt x="82" y="2"/>
                  </a:cubicBez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8" name="Freeform 168"/>
            <p:cNvSpPr>
              <a:spLocks noChangeAspect="1"/>
            </p:cNvSpPr>
            <p:nvPr/>
          </p:nvSpPr>
          <p:spPr bwMode="auto">
            <a:xfrm>
              <a:off x="5407" y="490"/>
              <a:ext cx="26" cy="10"/>
            </a:xfrm>
            <a:custGeom>
              <a:avLst/>
              <a:gdLst>
                <a:gd name="T0" fmla="*/ 16777220 w 13"/>
                <a:gd name="T1" fmla="*/ 83886080 h 5"/>
                <a:gd name="T2" fmla="*/ 83886088 w 13"/>
                <a:gd name="T3" fmla="*/ 33554436 h 5"/>
                <a:gd name="T4" fmla="*/ 184549384 w 13"/>
                <a:gd name="T5" fmla="*/ 0 h 5"/>
                <a:gd name="T6" fmla="*/ 218103808 w 13"/>
                <a:gd name="T7" fmla="*/ 0 h 5"/>
                <a:gd name="T8" fmla="*/ 100663300 w 13"/>
                <a:gd name="T9" fmla="*/ 33554436 h 5"/>
                <a:gd name="T10" fmla="*/ 16777220 w 13"/>
                <a:gd name="T11" fmla="*/ 83886080 h 5"/>
                <a:gd name="T12" fmla="*/ 16777220 w 13"/>
                <a:gd name="T13" fmla="*/ 83886080 h 5"/>
                <a:gd name="T14" fmla="*/ 0 60000 65536"/>
                <a:gd name="T15" fmla="*/ 0 60000 65536"/>
                <a:gd name="T16" fmla="*/ 0 60000 65536"/>
                <a:gd name="T17" fmla="*/ 0 60000 65536"/>
                <a:gd name="T18" fmla="*/ 0 60000 65536"/>
                <a:gd name="T19" fmla="*/ 0 60000 65536"/>
                <a:gd name="T20" fmla="*/ 0 60000 65536"/>
                <a:gd name="T21" fmla="*/ 0 w 13"/>
                <a:gd name="T22" fmla="*/ 0 h 5"/>
                <a:gd name="T23" fmla="*/ 13 w 13"/>
                <a:gd name="T24" fmla="*/ 5 h 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5">
                  <a:moveTo>
                    <a:pt x="1" y="5"/>
                  </a:moveTo>
                  <a:cubicBezTo>
                    <a:pt x="1" y="5"/>
                    <a:pt x="3" y="3"/>
                    <a:pt x="5" y="2"/>
                  </a:cubicBezTo>
                  <a:cubicBezTo>
                    <a:pt x="8" y="0"/>
                    <a:pt x="10" y="0"/>
                    <a:pt x="11" y="0"/>
                  </a:cubicBezTo>
                  <a:cubicBezTo>
                    <a:pt x="12" y="0"/>
                    <a:pt x="13" y="0"/>
                    <a:pt x="13" y="0"/>
                  </a:cubicBezTo>
                  <a:cubicBezTo>
                    <a:pt x="13" y="0"/>
                    <a:pt x="9" y="0"/>
                    <a:pt x="6" y="2"/>
                  </a:cubicBezTo>
                  <a:cubicBezTo>
                    <a:pt x="3" y="4"/>
                    <a:pt x="1" y="5"/>
                    <a:pt x="1" y="5"/>
                  </a:cubicBezTo>
                  <a:cubicBezTo>
                    <a:pt x="1" y="5"/>
                    <a:pt x="0" y="5"/>
                    <a:pt x="1" y="5"/>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09" name="Freeform 169"/>
            <p:cNvSpPr>
              <a:spLocks noChangeAspect="1"/>
            </p:cNvSpPr>
            <p:nvPr/>
          </p:nvSpPr>
          <p:spPr bwMode="auto">
            <a:xfrm>
              <a:off x="5523" y="332"/>
              <a:ext cx="12" cy="6"/>
            </a:xfrm>
            <a:custGeom>
              <a:avLst/>
              <a:gdLst>
                <a:gd name="T0" fmla="*/ 33554436 w 6"/>
                <a:gd name="T1" fmla="*/ 0 h 3"/>
                <a:gd name="T2" fmla="*/ 16777220 w 6"/>
                <a:gd name="T3" fmla="*/ 50331648 h 3"/>
                <a:gd name="T4" fmla="*/ 83886084 w 6"/>
                <a:gd name="T5" fmla="*/ 33554436 h 3"/>
                <a:gd name="T6" fmla="*/ 67108876 w 6"/>
                <a:gd name="T7" fmla="*/ 0 h 3"/>
                <a:gd name="T8" fmla="*/ 33554436 w 6"/>
                <a:gd name="T9" fmla="*/ 0 h 3"/>
                <a:gd name="T10" fmla="*/ 0 60000 65536"/>
                <a:gd name="T11" fmla="*/ 0 60000 65536"/>
                <a:gd name="T12" fmla="*/ 0 60000 65536"/>
                <a:gd name="T13" fmla="*/ 0 60000 65536"/>
                <a:gd name="T14" fmla="*/ 0 60000 65536"/>
                <a:gd name="T15" fmla="*/ 0 w 6"/>
                <a:gd name="T16" fmla="*/ 0 h 3"/>
                <a:gd name="T17" fmla="*/ 6 w 6"/>
                <a:gd name="T18" fmla="*/ 3 h 3"/>
              </a:gdLst>
              <a:ahLst/>
              <a:cxnLst>
                <a:cxn ang="T10">
                  <a:pos x="T0" y="T1"/>
                </a:cxn>
                <a:cxn ang="T11">
                  <a:pos x="T2" y="T3"/>
                </a:cxn>
                <a:cxn ang="T12">
                  <a:pos x="T4" y="T5"/>
                </a:cxn>
                <a:cxn ang="T13">
                  <a:pos x="T6" y="T7"/>
                </a:cxn>
                <a:cxn ang="T14">
                  <a:pos x="T8" y="T9"/>
                </a:cxn>
              </a:cxnLst>
              <a:rect l="T15" t="T16" r="T17" b="T18"/>
              <a:pathLst>
                <a:path w="6" h="3">
                  <a:moveTo>
                    <a:pt x="2" y="0"/>
                  </a:moveTo>
                  <a:cubicBezTo>
                    <a:pt x="2" y="0"/>
                    <a:pt x="0" y="1"/>
                    <a:pt x="1" y="3"/>
                  </a:cubicBezTo>
                  <a:cubicBezTo>
                    <a:pt x="3" y="3"/>
                    <a:pt x="4" y="2"/>
                    <a:pt x="5" y="2"/>
                  </a:cubicBezTo>
                  <a:cubicBezTo>
                    <a:pt x="5" y="1"/>
                    <a:pt x="6" y="0"/>
                    <a:pt x="4" y="0"/>
                  </a:cubicBezTo>
                  <a:cubicBezTo>
                    <a:pt x="3" y="0"/>
                    <a:pt x="2" y="0"/>
                    <a:pt x="2" y="0"/>
                  </a:cubicBezTo>
                  <a:close/>
                </a:path>
              </a:pathLst>
            </a:custGeom>
            <a:solidFill>
              <a:srgbClr val="EBB0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0" name="Freeform 170"/>
            <p:cNvSpPr>
              <a:spLocks noChangeAspect="1"/>
            </p:cNvSpPr>
            <p:nvPr/>
          </p:nvSpPr>
          <p:spPr bwMode="auto">
            <a:xfrm>
              <a:off x="5574" y="338"/>
              <a:ext cx="74" cy="82"/>
            </a:xfrm>
            <a:custGeom>
              <a:avLst/>
              <a:gdLst>
                <a:gd name="T0" fmla="*/ 503315120 w 37"/>
                <a:gd name="T1" fmla="*/ 16777216 h 41"/>
                <a:gd name="T2" fmla="*/ 536870948 w 37"/>
                <a:gd name="T3" fmla="*/ 50331644 h 41"/>
                <a:gd name="T4" fmla="*/ 620756992 w 37"/>
                <a:gd name="T5" fmla="*/ 184549244 h 41"/>
                <a:gd name="T6" fmla="*/ 402652120 w 37"/>
                <a:gd name="T7" fmla="*/ 251657828 h 41"/>
                <a:gd name="T8" fmla="*/ 100663160 w 37"/>
                <a:gd name="T9" fmla="*/ 637534228 h 41"/>
                <a:gd name="T10" fmla="*/ 50331612 w 37"/>
                <a:gd name="T11" fmla="*/ 687865856 h 41"/>
                <a:gd name="T12" fmla="*/ 16777216 w 37"/>
                <a:gd name="T13" fmla="*/ 570425388 h 41"/>
                <a:gd name="T14" fmla="*/ 234880480 w 37"/>
                <a:gd name="T15" fmla="*/ 150994952 h 41"/>
                <a:gd name="T16" fmla="*/ 503315120 w 37"/>
                <a:gd name="T17" fmla="*/ 16777216 h 4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7"/>
                <a:gd name="T28" fmla="*/ 0 h 41"/>
                <a:gd name="T29" fmla="*/ 37 w 37"/>
                <a:gd name="T30" fmla="*/ 41 h 4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7" h="41">
                  <a:moveTo>
                    <a:pt x="30" y="1"/>
                  </a:moveTo>
                  <a:cubicBezTo>
                    <a:pt x="30" y="1"/>
                    <a:pt x="31" y="0"/>
                    <a:pt x="32" y="3"/>
                  </a:cubicBezTo>
                  <a:cubicBezTo>
                    <a:pt x="34" y="6"/>
                    <a:pt x="37" y="11"/>
                    <a:pt x="37" y="11"/>
                  </a:cubicBezTo>
                  <a:cubicBezTo>
                    <a:pt x="37" y="11"/>
                    <a:pt x="29" y="12"/>
                    <a:pt x="24" y="15"/>
                  </a:cubicBezTo>
                  <a:cubicBezTo>
                    <a:pt x="20" y="19"/>
                    <a:pt x="10" y="30"/>
                    <a:pt x="6" y="38"/>
                  </a:cubicBezTo>
                  <a:cubicBezTo>
                    <a:pt x="3" y="41"/>
                    <a:pt x="3" y="41"/>
                    <a:pt x="3" y="41"/>
                  </a:cubicBezTo>
                  <a:cubicBezTo>
                    <a:pt x="3" y="41"/>
                    <a:pt x="0" y="39"/>
                    <a:pt x="1" y="34"/>
                  </a:cubicBezTo>
                  <a:cubicBezTo>
                    <a:pt x="1" y="30"/>
                    <a:pt x="2" y="21"/>
                    <a:pt x="14" y="9"/>
                  </a:cubicBezTo>
                  <a:cubicBezTo>
                    <a:pt x="23" y="2"/>
                    <a:pt x="30" y="1"/>
                    <a:pt x="30" y="1"/>
                  </a:cubicBezTo>
                  <a:close/>
                </a:path>
              </a:pathLst>
            </a:custGeom>
            <a:solidFill>
              <a:srgbClr val="C0D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1" name="Freeform 171"/>
            <p:cNvSpPr>
              <a:spLocks noChangeAspect="1"/>
            </p:cNvSpPr>
            <p:nvPr/>
          </p:nvSpPr>
          <p:spPr bwMode="auto">
            <a:xfrm>
              <a:off x="5537" y="356"/>
              <a:ext cx="183" cy="280"/>
            </a:xfrm>
            <a:custGeom>
              <a:avLst/>
              <a:gdLst>
                <a:gd name="T0" fmla="*/ 1054306793 w 91"/>
                <a:gd name="T1" fmla="*/ 33554432 h 140"/>
                <a:gd name="T2" fmla="*/ 1305771459 w 91"/>
                <a:gd name="T3" fmla="*/ 335543532 h 140"/>
                <a:gd name="T4" fmla="*/ 1628550756 w 91"/>
                <a:gd name="T5" fmla="*/ 922743660 h 140"/>
                <a:gd name="T6" fmla="*/ 1722290252 w 91"/>
                <a:gd name="T7" fmla="*/ 1929372344 h 140"/>
                <a:gd name="T8" fmla="*/ 1703537148 w 91"/>
                <a:gd name="T9" fmla="*/ 2147483646 h 140"/>
                <a:gd name="T10" fmla="*/ 553161163 w 91"/>
                <a:gd name="T11" fmla="*/ 2147483646 h 140"/>
                <a:gd name="T12" fmla="*/ 284462037 w 91"/>
                <a:gd name="T13" fmla="*/ 2080367220 h 140"/>
                <a:gd name="T14" fmla="*/ 207191558 w 91"/>
                <a:gd name="T15" fmla="*/ 1845486300 h 140"/>
                <a:gd name="T16" fmla="*/ 74993583 w 91"/>
                <a:gd name="T17" fmla="*/ 1291841484 h 140"/>
                <a:gd name="T18" fmla="*/ 416659717 w 91"/>
                <a:gd name="T19" fmla="*/ 520092316 h 140"/>
                <a:gd name="T20" fmla="*/ 922037808 w 91"/>
                <a:gd name="T21" fmla="*/ 33554432 h 140"/>
                <a:gd name="T22" fmla="*/ 1054306793 w 91"/>
                <a:gd name="T23" fmla="*/ 33554432 h 1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1"/>
                <a:gd name="T37" fmla="*/ 0 h 140"/>
                <a:gd name="T38" fmla="*/ 91 w 91"/>
                <a:gd name="T39" fmla="*/ 140 h 14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1" h="140">
                  <a:moveTo>
                    <a:pt x="55" y="2"/>
                  </a:moveTo>
                  <a:cubicBezTo>
                    <a:pt x="55" y="2"/>
                    <a:pt x="61" y="9"/>
                    <a:pt x="68" y="20"/>
                  </a:cubicBezTo>
                  <a:cubicBezTo>
                    <a:pt x="75" y="30"/>
                    <a:pt x="82" y="40"/>
                    <a:pt x="85" y="55"/>
                  </a:cubicBezTo>
                  <a:cubicBezTo>
                    <a:pt x="89" y="69"/>
                    <a:pt x="89" y="73"/>
                    <a:pt x="90" y="115"/>
                  </a:cubicBezTo>
                  <a:cubicBezTo>
                    <a:pt x="91" y="133"/>
                    <a:pt x="89" y="140"/>
                    <a:pt x="89" y="140"/>
                  </a:cubicBezTo>
                  <a:cubicBezTo>
                    <a:pt x="29" y="140"/>
                    <a:pt x="29" y="140"/>
                    <a:pt x="29" y="140"/>
                  </a:cubicBezTo>
                  <a:cubicBezTo>
                    <a:pt x="29" y="140"/>
                    <a:pt x="10" y="126"/>
                    <a:pt x="15" y="124"/>
                  </a:cubicBezTo>
                  <a:cubicBezTo>
                    <a:pt x="12" y="119"/>
                    <a:pt x="13" y="117"/>
                    <a:pt x="11" y="110"/>
                  </a:cubicBezTo>
                  <a:cubicBezTo>
                    <a:pt x="7" y="96"/>
                    <a:pt x="0" y="92"/>
                    <a:pt x="4" y="77"/>
                  </a:cubicBezTo>
                  <a:cubicBezTo>
                    <a:pt x="9" y="62"/>
                    <a:pt x="16" y="46"/>
                    <a:pt x="22" y="31"/>
                  </a:cubicBezTo>
                  <a:cubicBezTo>
                    <a:pt x="28" y="18"/>
                    <a:pt x="36" y="7"/>
                    <a:pt x="48" y="2"/>
                  </a:cubicBezTo>
                  <a:cubicBezTo>
                    <a:pt x="53" y="0"/>
                    <a:pt x="55" y="2"/>
                    <a:pt x="55" y="2"/>
                  </a:cubicBezTo>
                  <a:close/>
                </a:path>
              </a:pathLst>
            </a:custGeom>
            <a:solidFill>
              <a:srgbClr val="E4EEE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2" name="Freeform 172"/>
            <p:cNvSpPr>
              <a:spLocks noChangeAspect="1"/>
            </p:cNvSpPr>
            <p:nvPr/>
          </p:nvSpPr>
          <p:spPr bwMode="auto">
            <a:xfrm>
              <a:off x="5598" y="384"/>
              <a:ext cx="74" cy="74"/>
            </a:xfrm>
            <a:custGeom>
              <a:avLst/>
              <a:gdLst>
                <a:gd name="T0" fmla="*/ 0 w 37"/>
                <a:gd name="T1" fmla="*/ 201326188 h 37"/>
                <a:gd name="T2" fmla="*/ 419429332 w 37"/>
                <a:gd name="T3" fmla="*/ 184549108 h 37"/>
                <a:gd name="T4" fmla="*/ 620756992 w 37"/>
                <a:gd name="T5" fmla="*/ 620756992 h 37"/>
                <a:gd name="T6" fmla="*/ 201326188 w 37"/>
                <a:gd name="T7" fmla="*/ 251657688 h 37"/>
                <a:gd name="T8" fmla="*/ 335543796 w 37"/>
                <a:gd name="T9" fmla="*/ 184549108 h 37"/>
                <a:gd name="T10" fmla="*/ 0 w 37"/>
                <a:gd name="T11" fmla="*/ 201326188 h 37"/>
                <a:gd name="T12" fmla="*/ 0 60000 65536"/>
                <a:gd name="T13" fmla="*/ 0 60000 65536"/>
                <a:gd name="T14" fmla="*/ 0 60000 65536"/>
                <a:gd name="T15" fmla="*/ 0 60000 65536"/>
                <a:gd name="T16" fmla="*/ 0 60000 65536"/>
                <a:gd name="T17" fmla="*/ 0 60000 65536"/>
                <a:gd name="T18" fmla="*/ 0 w 37"/>
                <a:gd name="T19" fmla="*/ 0 h 37"/>
                <a:gd name="T20" fmla="*/ 37 w 37"/>
                <a:gd name="T21" fmla="*/ 37 h 37"/>
              </a:gdLst>
              <a:ahLst/>
              <a:cxnLst>
                <a:cxn ang="T12">
                  <a:pos x="T0" y="T1"/>
                </a:cxn>
                <a:cxn ang="T13">
                  <a:pos x="T2" y="T3"/>
                </a:cxn>
                <a:cxn ang="T14">
                  <a:pos x="T4" y="T5"/>
                </a:cxn>
                <a:cxn ang="T15">
                  <a:pos x="T6" y="T7"/>
                </a:cxn>
                <a:cxn ang="T16">
                  <a:pos x="T8" y="T9"/>
                </a:cxn>
                <a:cxn ang="T17">
                  <a:pos x="T10" y="T11"/>
                </a:cxn>
              </a:cxnLst>
              <a:rect l="T18" t="T19" r="T20" b="T21"/>
              <a:pathLst>
                <a:path w="37" h="37">
                  <a:moveTo>
                    <a:pt x="0" y="12"/>
                  </a:moveTo>
                  <a:cubicBezTo>
                    <a:pt x="0" y="12"/>
                    <a:pt x="13" y="0"/>
                    <a:pt x="25" y="11"/>
                  </a:cubicBezTo>
                  <a:cubicBezTo>
                    <a:pt x="36" y="22"/>
                    <a:pt x="37" y="33"/>
                    <a:pt x="37" y="37"/>
                  </a:cubicBezTo>
                  <a:cubicBezTo>
                    <a:pt x="33" y="25"/>
                    <a:pt x="24" y="16"/>
                    <a:pt x="12" y="15"/>
                  </a:cubicBezTo>
                  <a:cubicBezTo>
                    <a:pt x="23" y="16"/>
                    <a:pt x="30" y="16"/>
                    <a:pt x="20" y="11"/>
                  </a:cubicBezTo>
                  <a:cubicBezTo>
                    <a:pt x="14" y="8"/>
                    <a:pt x="5" y="9"/>
                    <a:pt x="0" y="12"/>
                  </a:cubicBezTo>
                  <a:close/>
                </a:path>
              </a:pathLst>
            </a:custGeom>
            <a:solidFill>
              <a:srgbClr val="9EB6A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3" name="Freeform 173"/>
            <p:cNvSpPr>
              <a:spLocks noChangeAspect="1"/>
            </p:cNvSpPr>
            <p:nvPr/>
          </p:nvSpPr>
          <p:spPr bwMode="auto">
            <a:xfrm>
              <a:off x="5592" y="442"/>
              <a:ext cx="18" cy="70"/>
            </a:xfrm>
            <a:custGeom>
              <a:avLst/>
              <a:gdLst>
                <a:gd name="T0" fmla="*/ 117440304 w 9"/>
                <a:gd name="T1" fmla="*/ 50331612 h 35"/>
                <a:gd name="T2" fmla="*/ 117440304 w 9"/>
                <a:gd name="T3" fmla="*/ 50331612 h 35"/>
                <a:gd name="T4" fmla="*/ 50331612 w 9"/>
                <a:gd name="T5" fmla="*/ 587202560 h 35"/>
                <a:gd name="T6" fmla="*/ 134217736 w 9"/>
                <a:gd name="T7" fmla="*/ 536870932 h 35"/>
                <a:gd name="T8" fmla="*/ 117440304 w 9"/>
                <a:gd name="T9" fmla="*/ 134217732 h 35"/>
                <a:gd name="T10" fmla="*/ 117440304 w 9"/>
                <a:gd name="T11" fmla="*/ 50331612 h 35"/>
                <a:gd name="T12" fmla="*/ 0 60000 65536"/>
                <a:gd name="T13" fmla="*/ 0 60000 65536"/>
                <a:gd name="T14" fmla="*/ 0 60000 65536"/>
                <a:gd name="T15" fmla="*/ 0 60000 65536"/>
                <a:gd name="T16" fmla="*/ 0 60000 65536"/>
                <a:gd name="T17" fmla="*/ 0 60000 65536"/>
                <a:gd name="T18" fmla="*/ 0 w 9"/>
                <a:gd name="T19" fmla="*/ 0 h 35"/>
                <a:gd name="T20" fmla="*/ 9 w 9"/>
                <a:gd name="T21" fmla="*/ 35 h 35"/>
              </a:gdLst>
              <a:ahLst/>
              <a:cxnLst>
                <a:cxn ang="T12">
                  <a:pos x="T0" y="T1"/>
                </a:cxn>
                <a:cxn ang="T13">
                  <a:pos x="T2" y="T3"/>
                </a:cxn>
                <a:cxn ang="T14">
                  <a:pos x="T4" y="T5"/>
                </a:cxn>
                <a:cxn ang="T15">
                  <a:pos x="T6" y="T7"/>
                </a:cxn>
                <a:cxn ang="T16">
                  <a:pos x="T8" y="T9"/>
                </a:cxn>
                <a:cxn ang="T17">
                  <a:pos x="T10" y="T11"/>
                </a:cxn>
              </a:cxnLst>
              <a:rect l="T18" t="T19" r="T20" b="T21"/>
              <a:pathLst>
                <a:path w="9" h="35">
                  <a:moveTo>
                    <a:pt x="7" y="3"/>
                  </a:moveTo>
                  <a:cubicBezTo>
                    <a:pt x="7" y="3"/>
                    <a:pt x="7" y="3"/>
                    <a:pt x="7" y="3"/>
                  </a:cubicBezTo>
                  <a:cubicBezTo>
                    <a:pt x="6" y="3"/>
                    <a:pt x="0" y="5"/>
                    <a:pt x="3" y="35"/>
                  </a:cubicBezTo>
                  <a:cubicBezTo>
                    <a:pt x="6" y="33"/>
                    <a:pt x="8" y="32"/>
                    <a:pt x="8" y="32"/>
                  </a:cubicBezTo>
                  <a:cubicBezTo>
                    <a:pt x="8" y="32"/>
                    <a:pt x="4" y="16"/>
                    <a:pt x="7" y="8"/>
                  </a:cubicBezTo>
                  <a:cubicBezTo>
                    <a:pt x="8" y="6"/>
                    <a:pt x="9" y="0"/>
                    <a:pt x="7" y="3"/>
                  </a:cubicBezTo>
                  <a:close/>
                </a:path>
              </a:pathLst>
            </a:custGeom>
            <a:solidFill>
              <a:srgbClr val="C0D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4" name="Freeform 174"/>
            <p:cNvSpPr>
              <a:spLocks noChangeAspect="1"/>
            </p:cNvSpPr>
            <p:nvPr/>
          </p:nvSpPr>
          <p:spPr bwMode="auto">
            <a:xfrm>
              <a:off x="5566" y="420"/>
              <a:ext cx="30" cy="106"/>
            </a:xfrm>
            <a:custGeom>
              <a:avLst/>
              <a:gdLst>
                <a:gd name="T0" fmla="*/ 201326604 w 15"/>
                <a:gd name="T1" fmla="*/ 0 h 53"/>
                <a:gd name="T2" fmla="*/ 83886092 w 15"/>
                <a:gd name="T3" fmla="*/ 452984828 h 53"/>
                <a:gd name="T4" fmla="*/ 150994968 w 15"/>
                <a:gd name="T5" fmla="*/ 788529180 h 53"/>
                <a:gd name="T6" fmla="*/ 251658240 w 15"/>
                <a:gd name="T7" fmla="*/ 889192448 h 53"/>
                <a:gd name="T8" fmla="*/ 218103816 w 15"/>
                <a:gd name="T9" fmla="*/ 654311492 h 53"/>
                <a:gd name="T10" fmla="*/ 184549392 w 15"/>
                <a:gd name="T11" fmla="*/ 234881020 h 53"/>
                <a:gd name="T12" fmla="*/ 201326604 w 15"/>
                <a:gd name="T13" fmla="*/ 0 h 53"/>
                <a:gd name="T14" fmla="*/ 0 60000 65536"/>
                <a:gd name="T15" fmla="*/ 0 60000 65536"/>
                <a:gd name="T16" fmla="*/ 0 60000 65536"/>
                <a:gd name="T17" fmla="*/ 0 60000 65536"/>
                <a:gd name="T18" fmla="*/ 0 60000 65536"/>
                <a:gd name="T19" fmla="*/ 0 60000 65536"/>
                <a:gd name="T20" fmla="*/ 0 60000 65536"/>
                <a:gd name="T21" fmla="*/ 0 w 15"/>
                <a:gd name="T22" fmla="*/ 0 h 53"/>
                <a:gd name="T23" fmla="*/ 15 w 15"/>
                <a:gd name="T24" fmla="*/ 53 h 53"/>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53">
                  <a:moveTo>
                    <a:pt x="12" y="0"/>
                  </a:moveTo>
                  <a:cubicBezTo>
                    <a:pt x="12" y="0"/>
                    <a:pt x="9" y="10"/>
                    <a:pt x="5" y="27"/>
                  </a:cubicBezTo>
                  <a:cubicBezTo>
                    <a:pt x="0" y="42"/>
                    <a:pt x="3" y="43"/>
                    <a:pt x="9" y="47"/>
                  </a:cubicBezTo>
                  <a:cubicBezTo>
                    <a:pt x="12" y="49"/>
                    <a:pt x="15" y="53"/>
                    <a:pt x="15" y="53"/>
                  </a:cubicBezTo>
                  <a:cubicBezTo>
                    <a:pt x="15" y="53"/>
                    <a:pt x="15" y="47"/>
                    <a:pt x="13" y="39"/>
                  </a:cubicBezTo>
                  <a:cubicBezTo>
                    <a:pt x="12" y="31"/>
                    <a:pt x="11" y="25"/>
                    <a:pt x="11" y="14"/>
                  </a:cubicBezTo>
                  <a:cubicBezTo>
                    <a:pt x="11" y="8"/>
                    <a:pt x="11" y="5"/>
                    <a:pt x="12" y="0"/>
                  </a:cubicBezTo>
                  <a:close/>
                </a:path>
              </a:pathLst>
            </a:custGeom>
            <a:solidFill>
              <a:srgbClr val="B4C5B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5" name="Freeform 175"/>
            <p:cNvSpPr>
              <a:spLocks noChangeAspect="1"/>
            </p:cNvSpPr>
            <p:nvPr/>
          </p:nvSpPr>
          <p:spPr bwMode="auto">
            <a:xfrm>
              <a:off x="5594" y="512"/>
              <a:ext cx="84" cy="16"/>
            </a:xfrm>
            <a:custGeom>
              <a:avLst/>
              <a:gdLst>
                <a:gd name="T0" fmla="*/ 67108872 w 42"/>
                <a:gd name="T1" fmla="*/ 134217728 h 8"/>
                <a:gd name="T2" fmla="*/ 50331644 w 42"/>
                <a:gd name="T3" fmla="*/ 83886008 h 8"/>
                <a:gd name="T4" fmla="*/ 452983772 w 42"/>
                <a:gd name="T5" fmla="*/ 16777216 h 8"/>
                <a:gd name="T6" fmla="*/ 687865864 w 42"/>
                <a:gd name="T7" fmla="*/ 67108864 h 8"/>
                <a:gd name="T8" fmla="*/ 587202604 w 42"/>
                <a:gd name="T9" fmla="*/ 100663152 h 8"/>
                <a:gd name="T10" fmla="*/ 587202604 w 42"/>
                <a:gd name="T11" fmla="*/ 50331608 h 8"/>
                <a:gd name="T12" fmla="*/ 234880620 w 42"/>
                <a:gd name="T13" fmla="*/ 33554432 h 8"/>
                <a:gd name="T14" fmla="*/ 83886080 w 42"/>
                <a:gd name="T15" fmla="*/ 67108864 h 8"/>
                <a:gd name="T16" fmla="*/ 67108872 w 42"/>
                <a:gd name="T17" fmla="*/ 134217728 h 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2"/>
                <a:gd name="T28" fmla="*/ 0 h 8"/>
                <a:gd name="T29" fmla="*/ 42 w 42"/>
                <a:gd name="T30" fmla="*/ 8 h 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2" h="8">
                  <a:moveTo>
                    <a:pt x="4" y="8"/>
                  </a:moveTo>
                  <a:cubicBezTo>
                    <a:pt x="4" y="8"/>
                    <a:pt x="0" y="8"/>
                    <a:pt x="3" y="5"/>
                  </a:cubicBezTo>
                  <a:cubicBezTo>
                    <a:pt x="5" y="2"/>
                    <a:pt x="12" y="0"/>
                    <a:pt x="27" y="1"/>
                  </a:cubicBezTo>
                  <a:cubicBezTo>
                    <a:pt x="36" y="3"/>
                    <a:pt x="42" y="3"/>
                    <a:pt x="41" y="4"/>
                  </a:cubicBezTo>
                  <a:cubicBezTo>
                    <a:pt x="39" y="6"/>
                    <a:pt x="36" y="5"/>
                    <a:pt x="35" y="6"/>
                  </a:cubicBezTo>
                  <a:cubicBezTo>
                    <a:pt x="35" y="4"/>
                    <a:pt x="35" y="3"/>
                    <a:pt x="35" y="3"/>
                  </a:cubicBezTo>
                  <a:cubicBezTo>
                    <a:pt x="35" y="3"/>
                    <a:pt x="23" y="1"/>
                    <a:pt x="14" y="2"/>
                  </a:cubicBezTo>
                  <a:cubicBezTo>
                    <a:pt x="10" y="2"/>
                    <a:pt x="8" y="2"/>
                    <a:pt x="5" y="4"/>
                  </a:cubicBezTo>
                  <a:cubicBezTo>
                    <a:pt x="4" y="5"/>
                    <a:pt x="4" y="8"/>
                    <a:pt x="4" y="8"/>
                  </a:cubicBezTo>
                  <a:close/>
                </a:path>
              </a:pathLst>
            </a:custGeom>
            <a:solidFill>
              <a:srgbClr val="85A0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6" name="Freeform 176"/>
            <p:cNvSpPr>
              <a:spLocks noChangeAspect="1"/>
            </p:cNvSpPr>
            <p:nvPr/>
          </p:nvSpPr>
          <p:spPr bwMode="auto">
            <a:xfrm>
              <a:off x="5543" y="212"/>
              <a:ext cx="95" cy="28"/>
            </a:xfrm>
            <a:custGeom>
              <a:avLst/>
              <a:gdLst>
                <a:gd name="T0" fmla="*/ 0 w 47"/>
                <a:gd name="T1" fmla="*/ 201326600 h 14"/>
                <a:gd name="T2" fmla="*/ 169935381 w 47"/>
                <a:gd name="T3" fmla="*/ 234881024 h 14"/>
                <a:gd name="T4" fmla="*/ 191605407 w 47"/>
                <a:gd name="T5" fmla="*/ 134217756 h 14"/>
                <a:gd name="T6" fmla="*/ 322602601 w 47"/>
                <a:gd name="T7" fmla="*/ 184549388 h 14"/>
                <a:gd name="T8" fmla="*/ 364010406 w 47"/>
                <a:gd name="T9" fmla="*/ 117440512 h 14"/>
                <a:gd name="T10" fmla="*/ 544323766 w 47"/>
                <a:gd name="T11" fmla="*/ 83886088 h 14"/>
                <a:gd name="T12" fmla="*/ 762058215 w 47"/>
                <a:gd name="T13" fmla="*/ 67108876 h 14"/>
                <a:gd name="T14" fmla="*/ 1016154346 w 47"/>
                <a:gd name="T15" fmla="*/ 83886088 h 14"/>
                <a:gd name="T16" fmla="*/ 544323766 w 47"/>
                <a:gd name="T17" fmla="*/ 33554440 h 14"/>
                <a:gd name="T18" fmla="*/ 0 w 47"/>
                <a:gd name="T19" fmla="*/ 20132660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7"/>
                <a:gd name="T31" fmla="*/ 0 h 14"/>
                <a:gd name="T32" fmla="*/ 47 w 47"/>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7" h="14">
                  <a:moveTo>
                    <a:pt x="0" y="12"/>
                  </a:moveTo>
                  <a:cubicBezTo>
                    <a:pt x="0" y="12"/>
                    <a:pt x="1" y="14"/>
                    <a:pt x="8" y="14"/>
                  </a:cubicBezTo>
                  <a:cubicBezTo>
                    <a:pt x="6" y="13"/>
                    <a:pt x="7" y="9"/>
                    <a:pt x="9" y="8"/>
                  </a:cubicBezTo>
                  <a:cubicBezTo>
                    <a:pt x="11" y="8"/>
                    <a:pt x="14" y="11"/>
                    <a:pt x="15" y="11"/>
                  </a:cubicBezTo>
                  <a:cubicBezTo>
                    <a:pt x="14" y="9"/>
                    <a:pt x="13" y="5"/>
                    <a:pt x="17" y="7"/>
                  </a:cubicBezTo>
                  <a:cubicBezTo>
                    <a:pt x="21" y="8"/>
                    <a:pt x="19" y="3"/>
                    <a:pt x="25" y="5"/>
                  </a:cubicBezTo>
                  <a:cubicBezTo>
                    <a:pt x="32" y="7"/>
                    <a:pt x="25" y="1"/>
                    <a:pt x="35" y="4"/>
                  </a:cubicBezTo>
                  <a:cubicBezTo>
                    <a:pt x="45" y="8"/>
                    <a:pt x="34" y="0"/>
                    <a:pt x="47" y="5"/>
                  </a:cubicBezTo>
                  <a:cubicBezTo>
                    <a:pt x="43" y="2"/>
                    <a:pt x="31" y="1"/>
                    <a:pt x="25" y="2"/>
                  </a:cubicBezTo>
                  <a:cubicBezTo>
                    <a:pt x="15" y="3"/>
                    <a:pt x="7" y="5"/>
                    <a:pt x="0" y="12"/>
                  </a:cubicBezTo>
                  <a:close/>
                </a:path>
              </a:pathLst>
            </a:custGeom>
            <a:solidFill>
              <a:srgbClr val="9A7D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7" name="Freeform 177"/>
            <p:cNvSpPr>
              <a:spLocks noChangeAspect="1"/>
            </p:cNvSpPr>
            <p:nvPr/>
          </p:nvSpPr>
          <p:spPr bwMode="auto">
            <a:xfrm>
              <a:off x="5590" y="316"/>
              <a:ext cx="16" cy="10"/>
            </a:xfrm>
            <a:custGeom>
              <a:avLst/>
              <a:gdLst>
                <a:gd name="T0" fmla="*/ 16777216 w 8"/>
                <a:gd name="T1" fmla="*/ 16777216 h 5"/>
                <a:gd name="T2" fmla="*/ 67108864 w 8"/>
                <a:gd name="T3" fmla="*/ 50331644 h 5"/>
                <a:gd name="T4" fmla="*/ 134217728 w 8"/>
                <a:gd name="T5" fmla="*/ 0 h 5"/>
                <a:gd name="T6" fmla="*/ 33554432 w 8"/>
                <a:gd name="T7" fmla="*/ 50331644 h 5"/>
                <a:gd name="T8" fmla="*/ 16777216 w 8"/>
                <a:gd name="T9" fmla="*/ 16777216 h 5"/>
                <a:gd name="T10" fmla="*/ 0 60000 65536"/>
                <a:gd name="T11" fmla="*/ 0 60000 65536"/>
                <a:gd name="T12" fmla="*/ 0 60000 65536"/>
                <a:gd name="T13" fmla="*/ 0 60000 65536"/>
                <a:gd name="T14" fmla="*/ 0 60000 65536"/>
                <a:gd name="T15" fmla="*/ 0 w 8"/>
                <a:gd name="T16" fmla="*/ 0 h 5"/>
                <a:gd name="T17" fmla="*/ 8 w 8"/>
                <a:gd name="T18" fmla="*/ 5 h 5"/>
              </a:gdLst>
              <a:ahLst/>
              <a:cxnLst>
                <a:cxn ang="T10">
                  <a:pos x="T0" y="T1"/>
                </a:cxn>
                <a:cxn ang="T11">
                  <a:pos x="T2" y="T3"/>
                </a:cxn>
                <a:cxn ang="T12">
                  <a:pos x="T4" y="T5"/>
                </a:cxn>
                <a:cxn ang="T13">
                  <a:pos x="T6" y="T7"/>
                </a:cxn>
                <a:cxn ang="T14">
                  <a:pos x="T8" y="T9"/>
                </a:cxn>
              </a:cxnLst>
              <a:rect l="T15" t="T16" r="T17" b="T18"/>
              <a:pathLst>
                <a:path w="8" h="5">
                  <a:moveTo>
                    <a:pt x="1" y="1"/>
                  </a:moveTo>
                  <a:cubicBezTo>
                    <a:pt x="1" y="1"/>
                    <a:pt x="0" y="5"/>
                    <a:pt x="4" y="3"/>
                  </a:cubicBezTo>
                  <a:cubicBezTo>
                    <a:pt x="7" y="2"/>
                    <a:pt x="8" y="0"/>
                    <a:pt x="8" y="0"/>
                  </a:cubicBezTo>
                  <a:cubicBezTo>
                    <a:pt x="8" y="0"/>
                    <a:pt x="3" y="3"/>
                    <a:pt x="2" y="3"/>
                  </a:cubicBezTo>
                  <a:cubicBezTo>
                    <a:pt x="1" y="2"/>
                    <a:pt x="1" y="0"/>
                    <a:pt x="1" y="1"/>
                  </a:cubicBezTo>
                  <a:close/>
                </a:path>
              </a:pathLst>
            </a:custGeom>
            <a:solidFill>
              <a:srgbClr val="C2895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8" name="Freeform 178"/>
            <p:cNvSpPr>
              <a:spLocks noChangeAspect="1"/>
            </p:cNvSpPr>
            <p:nvPr/>
          </p:nvSpPr>
          <p:spPr bwMode="auto">
            <a:xfrm>
              <a:off x="5533" y="290"/>
              <a:ext cx="14" cy="10"/>
            </a:xfrm>
            <a:custGeom>
              <a:avLst/>
              <a:gdLst>
                <a:gd name="T0" fmla="*/ 0 w 7"/>
                <a:gd name="T1" fmla="*/ 33554436 h 5"/>
                <a:gd name="T2" fmla="*/ 50331652 w 7"/>
                <a:gd name="T3" fmla="*/ 33554436 h 5"/>
                <a:gd name="T4" fmla="*/ 100663300 w 7"/>
                <a:gd name="T5" fmla="*/ 0 h 5"/>
                <a:gd name="T6" fmla="*/ 16777220 w 7"/>
                <a:gd name="T7" fmla="*/ 83886080 h 5"/>
                <a:gd name="T8" fmla="*/ 0 w 7"/>
                <a:gd name="T9" fmla="*/ 33554436 h 5"/>
                <a:gd name="T10" fmla="*/ 0 60000 65536"/>
                <a:gd name="T11" fmla="*/ 0 60000 65536"/>
                <a:gd name="T12" fmla="*/ 0 60000 65536"/>
                <a:gd name="T13" fmla="*/ 0 60000 65536"/>
                <a:gd name="T14" fmla="*/ 0 60000 65536"/>
                <a:gd name="T15" fmla="*/ 0 w 7"/>
                <a:gd name="T16" fmla="*/ 0 h 5"/>
                <a:gd name="T17" fmla="*/ 7 w 7"/>
                <a:gd name="T18" fmla="*/ 5 h 5"/>
              </a:gdLst>
              <a:ahLst/>
              <a:cxnLst>
                <a:cxn ang="T10">
                  <a:pos x="T0" y="T1"/>
                </a:cxn>
                <a:cxn ang="T11">
                  <a:pos x="T2" y="T3"/>
                </a:cxn>
                <a:cxn ang="T12">
                  <a:pos x="T4" y="T5"/>
                </a:cxn>
                <a:cxn ang="T13">
                  <a:pos x="T6" y="T7"/>
                </a:cxn>
                <a:cxn ang="T14">
                  <a:pos x="T8" y="T9"/>
                </a:cxn>
              </a:cxnLst>
              <a:rect l="T15" t="T16" r="T17" b="T18"/>
              <a:pathLst>
                <a:path w="7" h="5">
                  <a:moveTo>
                    <a:pt x="0" y="2"/>
                  </a:moveTo>
                  <a:cubicBezTo>
                    <a:pt x="0" y="2"/>
                    <a:pt x="1" y="3"/>
                    <a:pt x="3" y="2"/>
                  </a:cubicBezTo>
                  <a:cubicBezTo>
                    <a:pt x="4" y="1"/>
                    <a:pt x="6" y="0"/>
                    <a:pt x="6" y="0"/>
                  </a:cubicBezTo>
                  <a:cubicBezTo>
                    <a:pt x="7" y="2"/>
                    <a:pt x="2" y="4"/>
                    <a:pt x="1" y="5"/>
                  </a:cubicBezTo>
                  <a:cubicBezTo>
                    <a:pt x="1" y="3"/>
                    <a:pt x="0" y="2"/>
                    <a:pt x="0" y="2"/>
                  </a:cubicBezTo>
                  <a:close/>
                </a:path>
              </a:pathLst>
            </a:custGeom>
            <a:solidFill>
              <a:srgbClr val="EFB59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19" name="Freeform 179"/>
            <p:cNvSpPr>
              <a:spLocks noChangeAspect="1"/>
            </p:cNvSpPr>
            <p:nvPr/>
          </p:nvSpPr>
          <p:spPr bwMode="auto">
            <a:xfrm>
              <a:off x="5646" y="460"/>
              <a:ext cx="52" cy="138"/>
            </a:xfrm>
            <a:custGeom>
              <a:avLst/>
              <a:gdLst>
                <a:gd name="T0" fmla="*/ 251657976 w 26"/>
                <a:gd name="T1" fmla="*/ 0 h 69"/>
                <a:gd name="T2" fmla="*/ 268435504 w 26"/>
                <a:gd name="T3" fmla="*/ 469760688 h 69"/>
                <a:gd name="T4" fmla="*/ 150994964 w 26"/>
                <a:gd name="T5" fmla="*/ 520092312 h 69"/>
                <a:gd name="T6" fmla="*/ 0 w 26"/>
                <a:gd name="T7" fmla="*/ 1124073488 h 69"/>
                <a:gd name="T8" fmla="*/ 318767140 w 26"/>
                <a:gd name="T9" fmla="*/ 939520864 h 69"/>
                <a:gd name="T10" fmla="*/ 251657976 w 26"/>
                <a:gd name="T11" fmla="*/ 0 h 69"/>
                <a:gd name="T12" fmla="*/ 0 60000 65536"/>
                <a:gd name="T13" fmla="*/ 0 60000 65536"/>
                <a:gd name="T14" fmla="*/ 0 60000 65536"/>
                <a:gd name="T15" fmla="*/ 0 60000 65536"/>
                <a:gd name="T16" fmla="*/ 0 60000 65536"/>
                <a:gd name="T17" fmla="*/ 0 60000 65536"/>
                <a:gd name="T18" fmla="*/ 0 w 26"/>
                <a:gd name="T19" fmla="*/ 0 h 69"/>
                <a:gd name="T20" fmla="*/ 26 w 26"/>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26" h="69">
                  <a:moveTo>
                    <a:pt x="15" y="0"/>
                  </a:moveTo>
                  <a:cubicBezTo>
                    <a:pt x="15" y="0"/>
                    <a:pt x="16" y="23"/>
                    <a:pt x="16" y="28"/>
                  </a:cubicBezTo>
                  <a:cubicBezTo>
                    <a:pt x="14" y="32"/>
                    <a:pt x="9" y="31"/>
                    <a:pt x="9" y="31"/>
                  </a:cubicBezTo>
                  <a:cubicBezTo>
                    <a:pt x="9" y="31"/>
                    <a:pt x="1" y="64"/>
                    <a:pt x="0" y="67"/>
                  </a:cubicBezTo>
                  <a:cubicBezTo>
                    <a:pt x="0" y="69"/>
                    <a:pt x="13" y="64"/>
                    <a:pt x="19" y="56"/>
                  </a:cubicBezTo>
                  <a:cubicBezTo>
                    <a:pt x="26" y="48"/>
                    <a:pt x="22" y="17"/>
                    <a:pt x="15" y="0"/>
                  </a:cubicBezTo>
                  <a:close/>
                </a:path>
              </a:pathLst>
            </a:custGeom>
            <a:solidFill>
              <a:srgbClr val="C0D4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0" name="Freeform 180"/>
            <p:cNvSpPr>
              <a:spLocks noChangeAspect="1"/>
            </p:cNvSpPr>
            <p:nvPr/>
          </p:nvSpPr>
          <p:spPr bwMode="auto">
            <a:xfrm>
              <a:off x="5519" y="310"/>
              <a:ext cx="6" cy="4"/>
            </a:xfrm>
            <a:custGeom>
              <a:avLst/>
              <a:gdLst>
                <a:gd name="T0" fmla="*/ 0 w 3"/>
                <a:gd name="T1" fmla="*/ 16777216 h 2"/>
                <a:gd name="T2" fmla="*/ 16777220 w 3"/>
                <a:gd name="T3" fmla="*/ 0 h 2"/>
                <a:gd name="T4" fmla="*/ 50331648 w 3"/>
                <a:gd name="T5" fmla="*/ 16777216 h 2"/>
                <a:gd name="T6" fmla="*/ 16777220 w 3"/>
                <a:gd name="T7" fmla="*/ 16777216 h 2"/>
                <a:gd name="T8" fmla="*/ 0 w 3"/>
                <a:gd name="T9" fmla="*/ 16777216 h 2"/>
                <a:gd name="T10" fmla="*/ 0 60000 65536"/>
                <a:gd name="T11" fmla="*/ 0 60000 65536"/>
                <a:gd name="T12" fmla="*/ 0 60000 65536"/>
                <a:gd name="T13" fmla="*/ 0 60000 65536"/>
                <a:gd name="T14" fmla="*/ 0 60000 65536"/>
                <a:gd name="T15" fmla="*/ 0 w 3"/>
                <a:gd name="T16" fmla="*/ 0 h 2"/>
                <a:gd name="T17" fmla="*/ 3 w 3"/>
                <a:gd name="T18" fmla="*/ 2 h 2"/>
              </a:gdLst>
              <a:ahLst/>
              <a:cxnLst>
                <a:cxn ang="T10">
                  <a:pos x="T0" y="T1"/>
                </a:cxn>
                <a:cxn ang="T11">
                  <a:pos x="T2" y="T3"/>
                </a:cxn>
                <a:cxn ang="T12">
                  <a:pos x="T4" y="T5"/>
                </a:cxn>
                <a:cxn ang="T13">
                  <a:pos x="T6" y="T7"/>
                </a:cxn>
                <a:cxn ang="T14">
                  <a:pos x="T8" y="T9"/>
                </a:cxn>
              </a:cxnLst>
              <a:rect l="T15" t="T16" r="T17" b="T18"/>
              <a:pathLst>
                <a:path w="3" h="2">
                  <a:moveTo>
                    <a:pt x="0" y="1"/>
                  </a:moveTo>
                  <a:cubicBezTo>
                    <a:pt x="0" y="1"/>
                    <a:pt x="0" y="0"/>
                    <a:pt x="1" y="0"/>
                  </a:cubicBezTo>
                  <a:cubicBezTo>
                    <a:pt x="2" y="0"/>
                    <a:pt x="3" y="1"/>
                    <a:pt x="3" y="1"/>
                  </a:cubicBezTo>
                  <a:cubicBezTo>
                    <a:pt x="3" y="1"/>
                    <a:pt x="2" y="2"/>
                    <a:pt x="1" y="1"/>
                  </a:cubicBezTo>
                  <a:cubicBezTo>
                    <a:pt x="0" y="1"/>
                    <a:pt x="0" y="1"/>
                    <a:pt x="0" y="1"/>
                  </a:cubicBezTo>
                  <a:close/>
                </a:path>
              </a:pathLst>
            </a:custGeom>
            <a:solidFill>
              <a:srgbClr val="A9694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1" name="Freeform 181"/>
            <p:cNvSpPr>
              <a:spLocks noChangeAspect="1"/>
            </p:cNvSpPr>
            <p:nvPr/>
          </p:nvSpPr>
          <p:spPr bwMode="auto">
            <a:xfrm>
              <a:off x="5365" y="508"/>
              <a:ext cx="299" cy="140"/>
            </a:xfrm>
            <a:custGeom>
              <a:avLst/>
              <a:gdLst>
                <a:gd name="T0" fmla="*/ 2058579818 w 149"/>
                <a:gd name="T1" fmla="*/ 637532652 h 70"/>
                <a:gd name="T2" fmla="*/ 853172855 w 149"/>
                <a:gd name="T3" fmla="*/ 369097696 h 70"/>
                <a:gd name="T4" fmla="*/ 650441120 w 149"/>
                <a:gd name="T5" fmla="*/ 301989884 h 70"/>
                <a:gd name="T6" fmla="*/ 524597400 w 149"/>
                <a:gd name="T7" fmla="*/ 167771896 h 70"/>
                <a:gd name="T8" fmla="*/ 415681090 w 149"/>
                <a:gd name="T9" fmla="*/ 150994944 h 70"/>
                <a:gd name="T10" fmla="*/ 216286603 w 149"/>
                <a:gd name="T11" fmla="*/ 150994944 h 70"/>
                <a:gd name="T12" fmla="*/ 71568160 w 149"/>
                <a:gd name="T13" fmla="*/ 251657684 h 70"/>
                <a:gd name="T14" fmla="*/ 0 w 149"/>
                <a:gd name="T15" fmla="*/ 318766580 h 70"/>
                <a:gd name="T16" fmla="*/ 35664419 w 149"/>
                <a:gd name="T17" fmla="*/ 352320744 h 70"/>
                <a:gd name="T18" fmla="*/ 89908030 w 149"/>
                <a:gd name="T19" fmla="*/ 369097696 h 70"/>
                <a:gd name="T20" fmla="*/ 143616639 w 149"/>
                <a:gd name="T21" fmla="*/ 402652112 h 70"/>
                <a:gd name="T22" fmla="*/ 216286603 w 149"/>
                <a:gd name="T23" fmla="*/ 335543532 h 70"/>
                <a:gd name="T24" fmla="*/ 324132953 w 149"/>
                <a:gd name="T25" fmla="*/ 301989884 h 70"/>
                <a:gd name="T26" fmla="*/ 397950384 w 149"/>
                <a:gd name="T27" fmla="*/ 301989884 h 70"/>
                <a:gd name="T28" fmla="*/ 306257693 w 149"/>
                <a:gd name="T29" fmla="*/ 335543532 h 70"/>
                <a:gd name="T30" fmla="*/ 216286603 w 149"/>
                <a:gd name="T31" fmla="*/ 369097696 h 70"/>
                <a:gd name="T32" fmla="*/ 161524480 w 149"/>
                <a:gd name="T33" fmla="*/ 419429320 h 70"/>
                <a:gd name="T34" fmla="*/ 288197032 w 149"/>
                <a:gd name="T35" fmla="*/ 419429320 h 70"/>
                <a:gd name="T36" fmla="*/ 362049377 w 149"/>
                <a:gd name="T37" fmla="*/ 402652112 h 70"/>
                <a:gd name="T38" fmla="*/ 668213718 w 149"/>
                <a:gd name="T39" fmla="*/ 570425352 h 70"/>
                <a:gd name="T40" fmla="*/ 2147483646 w 149"/>
                <a:gd name="T41" fmla="*/ 1006629704 h 70"/>
                <a:gd name="T42" fmla="*/ 2147483646 w 149"/>
                <a:gd name="T43" fmla="*/ 83886012 h 70"/>
                <a:gd name="T44" fmla="*/ 2147483646 w 149"/>
                <a:gd name="T45" fmla="*/ 100663156 h 70"/>
                <a:gd name="T46" fmla="*/ 2058579818 w 149"/>
                <a:gd name="T47" fmla="*/ 637532652 h 70"/>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49"/>
                <a:gd name="T73" fmla="*/ 0 h 70"/>
                <a:gd name="T74" fmla="*/ 149 w 149"/>
                <a:gd name="T75" fmla="*/ 70 h 70"/>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49" h="70">
                  <a:moveTo>
                    <a:pt x="113" y="38"/>
                  </a:moveTo>
                  <a:cubicBezTo>
                    <a:pt x="115" y="41"/>
                    <a:pt x="49" y="22"/>
                    <a:pt x="47" y="22"/>
                  </a:cubicBezTo>
                  <a:cubicBezTo>
                    <a:pt x="46" y="22"/>
                    <a:pt x="39" y="20"/>
                    <a:pt x="36" y="18"/>
                  </a:cubicBezTo>
                  <a:cubicBezTo>
                    <a:pt x="34" y="15"/>
                    <a:pt x="30" y="11"/>
                    <a:pt x="29" y="10"/>
                  </a:cubicBezTo>
                  <a:cubicBezTo>
                    <a:pt x="28" y="9"/>
                    <a:pt x="27" y="10"/>
                    <a:pt x="23" y="9"/>
                  </a:cubicBezTo>
                  <a:cubicBezTo>
                    <a:pt x="19" y="9"/>
                    <a:pt x="15" y="8"/>
                    <a:pt x="12" y="9"/>
                  </a:cubicBezTo>
                  <a:cubicBezTo>
                    <a:pt x="9" y="11"/>
                    <a:pt x="6" y="14"/>
                    <a:pt x="4" y="15"/>
                  </a:cubicBezTo>
                  <a:cubicBezTo>
                    <a:pt x="2" y="16"/>
                    <a:pt x="1" y="18"/>
                    <a:pt x="0" y="19"/>
                  </a:cubicBezTo>
                  <a:cubicBezTo>
                    <a:pt x="0" y="20"/>
                    <a:pt x="0" y="21"/>
                    <a:pt x="2" y="21"/>
                  </a:cubicBezTo>
                  <a:cubicBezTo>
                    <a:pt x="2" y="22"/>
                    <a:pt x="3" y="23"/>
                    <a:pt x="5" y="22"/>
                  </a:cubicBezTo>
                  <a:cubicBezTo>
                    <a:pt x="5" y="24"/>
                    <a:pt x="6" y="25"/>
                    <a:pt x="8" y="24"/>
                  </a:cubicBezTo>
                  <a:cubicBezTo>
                    <a:pt x="9" y="23"/>
                    <a:pt x="11" y="21"/>
                    <a:pt x="12" y="20"/>
                  </a:cubicBezTo>
                  <a:cubicBezTo>
                    <a:pt x="13" y="20"/>
                    <a:pt x="16" y="19"/>
                    <a:pt x="18" y="18"/>
                  </a:cubicBezTo>
                  <a:cubicBezTo>
                    <a:pt x="19" y="18"/>
                    <a:pt x="21" y="18"/>
                    <a:pt x="22" y="18"/>
                  </a:cubicBezTo>
                  <a:cubicBezTo>
                    <a:pt x="20" y="18"/>
                    <a:pt x="19" y="19"/>
                    <a:pt x="17" y="20"/>
                  </a:cubicBezTo>
                  <a:cubicBezTo>
                    <a:pt x="15" y="20"/>
                    <a:pt x="13" y="21"/>
                    <a:pt x="12" y="22"/>
                  </a:cubicBezTo>
                  <a:cubicBezTo>
                    <a:pt x="11" y="23"/>
                    <a:pt x="8" y="24"/>
                    <a:pt x="9" y="25"/>
                  </a:cubicBezTo>
                  <a:cubicBezTo>
                    <a:pt x="10" y="26"/>
                    <a:pt x="14" y="26"/>
                    <a:pt x="16" y="25"/>
                  </a:cubicBezTo>
                  <a:cubicBezTo>
                    <a:pt x="18" y="25"/>
                    <a:pt x="19" y="25"/>
                    <a:pt x="20" y="24"/>
                  </a:cubicBezTo>
                  <a:cubicBezTo>
                    <a:pt x="21" y="24"/>
                    <a:pt x="29" y="35"/>
                    <a:pt x="37" y="34"/>
                  </a:cubicBezTo>
                  <a:cubicBezTo>
                    <a:pt x="48" y="33"/>
                    <a:pt x="113" y="70"/>
                    <a:pt x="126" y="60"/>
                  </a:cubicBezTo>
                  <a:cubicBezTo>
                    <a:pt x="139" y="48"/>
                    <a:pt x="149" y="5"/>
                    <a:pt x="149" y="5"/>
                  </a:cubicBezTo>
                  <a:cubicBezTo>
                    <a:pt x="149" y="5"/>
                    <a:pt x="134" y="0"/>
                    <a:pt x="119" y="6"/>
                  </a:cubicBezTo>
                  <a:cubicBezTo>
                    <a:pt x="119" y="9"/>
                    <a:pt x="116" y="26"/>
                    <a:pt x="113" y="38"/>
                  </a:cubicBezTo>
                  <a:close/>
                </a:path>
              </a:pathLst>
            </a:custGeom>
            <a:solidFill>
              <a:srgbClr val="F8C6A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2" name="Freeform 182"/>
            <p:cNvSpPr>
              <a:spLocks noChangeAspect="1"/>
            </p:cNvSpPr>
            <p:nvPr/>
          </p:nvSpPr>
          <p:spPr bwMode="auto">
            <a:xfrm>
              <a:off x="5373" y="532"/>
              <a:ext cx="42" cy="22"/>
            </a:xfrm>
            <a:custGeom>
              <a:avLst/>
              <a:gdLst>
                <a:gd name="T0" fmla="*/ 16777216 w 21"/>
                <a:gd name="T1" fmla="*/ 167772164 h 11"/>
                <a:gd name="T2" fmla="*/ 67108872 w 21"/>
                <a:gd name="T3" fmla="*/ 83886084 h 11"/>
                <a:gd name="T4" fmla="*/ 184549372 w 21"/>
                <a:gd name="T5" fmla="*/ 0 h 11"/>
                <a:gd name="T6" fmla="*/ 352321536 w 21"/>
                <a:gd name="T7" fmla="*/ 33554436 h 11"/>
                <a:gd name="T8" fmla="*/ 184549372 w 21"/>
                <a:gd name="T9" fmla="*/ 16777220 h 11"/>
                <a:gd name="T10" fmla="*/ 83886080 w 21"/>
                <a:gd name="T11" fmla="*/ 83886084 h 11"/>
                <a:gd name="T12" fmla="*/ 16777216 w 21"/>
                <a:gd name="T13" fmla="*/ 184549376 h 11"/>
                <a:gd name="T14" fmla="*/ 16777216 w 21"/>
                <a:gd name="T15" fmla="*/ 167772164 h 11"/>
                <a:gd name="T16" fmla="*/ 0 60000 65536"/>
                <a:gd name="T17" fmla="*/ 0 60000 65536"/>
                <a:gd name="T18" fmla="*/ 0 60000 65536"/>
                <a:gd name="T19" fmla="*/ 0 60000 65536"/>
                <a:gd name="T20" fmla="*/ 0 60000 65536"/>
                <a:gd name="T21" fmla="*/ 0 60000 65536"/>
                <a:gd name="T22" fmla="*/ 0 60000 65536"/>
                <a:gd name="T23" fmla="*/ 0 60000 65536"/>
                <a:gd name="T24" fmla="*/ 0 w 21"/>
                <a:gd name="T25" fmla="*/ 0 h 11"/>
                <a:gd name="T26" fmla="*/ 21 w 21"/>
                <a:gd name="T27" fmla="*/ 11 h 1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 h="11">
                  <a:moveTo>
                    <a:pt x="1" y="10"/>
                  </a:moveTo>
                  <a:cubicBezTo>
                    <a:pt x="1" y="10"/>
                    <a:pt x="2" y="7"/>
                    <a:pt x="4" y="5"/>
                  </a:cubicBezTo>
                  <a:cubicBezTo>
                    <a:pt x="5" y="4"/>
                    <a:pt x="8" y="1"/>
                    <a:pt x="11" y="0"/>
                  </a:cubicBezTo>
                  <a:cubicBezTo>
                    <a:pt x="14" y="0"/>
                    <a:pt x="18" y="1"/>
                    <a:pt x="21" y="2"/>
                  </a:cubicBezTo>
                  <a:cubicBezTo>
                    <a:pt x="18" y="1"/>
                    <a:pt x="14" y="0"/>
                    <a:pt x="11" y="1"/>
                  </a:cubicBezTo>
                  <a:cubicBezTo>
                    <a:pt x="8" y="2"/>
                    <a:pt x="6" y="4"/>
                    <a:pt x="5" y="5"/>
                  </a:cubicBezTo>
                  <a:cubicBezTo>
                    <a:pt x="4" y="6"/>
                    <a:pt x="1" y="9"/>
                    <a:pt x="1" y="11"/>
                  </a:cubicBezTo>
                  <a:cubicBezTo>
                    <a:pt x="1" y="10"/>
                    <a:pt x="0" y="10"/>
                    <a:pt x="1" y="10"/>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3" name="Freeform 183"/>
            <p:cNvSpPr>
              <a:spLocks noChangeAspect="1"/>
            </p:cNvSpPr>
            <p:nvPr/>
          </p:nvSpPr>
          <p:spPr bwMode="auto">
            <a:xfrm>
              <a:off x="5369" y="532"/>
              <a:ext cx="12" cy="18"/>
            </a:xfrm>
            <a:custGeom>
              <a:avLst/>
              <a:gdLst>
                <a:gd name="T0" fmla="*/ 0 w 6"/>
                <a:gd name="T1" fmla="*/ 134217736 h 9"/>
                <a:gd name="T2" fmla="*/ 50331648 w 6"/>
                <a:gd name="T3" fmla="*/ 50331612 h 9"/>
                <a:gd name="T4" fmla="*/ 100663296 w 6"/>
                <a:gd name="T5" fmla="*/ 0 h 9"/>
                <a:gd name="T6" fmla="*/ 0 w 6"/>
                <a:gd name="T7" fmla="*/ 150994944 h 9"/>
                <a:gd name="T8" fmla="*/ 0 w 6"/>
                <a:gd name="T9" fmla="*/ 134217736 h 9"/>
                <a:gd name="T10" fmla="*/ 0 60000 65536"/>
                <a:gd name="T11" fmla="*/ 0 60000 65536"/>
                <a:gd name="T12" fmla="*/ 0 60000 65536"/>
                <a:gd name="T13" fmla="*/ 0 60000 65536"/>
                <a:gd name="T14" fmla="*/ 0 60000 65536"/>
                <a:gd name="T15" fmla="*/ 0 w 6"/>
                <a:gd name="T16" fmla="*/ 0 h 9"/>
                <a:gd name="T17" fmla="*/ 6 w 6"/>
                <a:gd name="T18" fmla="*/ 9 h 9"/>
              </a:gdLst>
              <a:ahLst/>
              <a:cxnLst>
                <a:cxn ang="T10">
                  <a:pos x="T0" y="T1"/>
                </a:cxn>
                <a:cxn ang="T11">
                  <a:pos x="T2" y="T3"/>
                </a:cxn>
                <a:cxn ang="T12">
                  <a:pos x="T4" y="T5"/>
                </a:cxn>
                <a:cxn ang="T13">
                  <a:pos x="T6" y="T7"/>
                </a:cxn>
                <a:cxn ang="T14">
                  <a:pos x="T8" y="T9"/>
                </a:cxn>
              </a:cxnLst>
              <a:rect l="T15" t="T16" r="T17" b="T18"/>
              <a:pathLst>
                <a:path w="6" h="9">
                  <a:moveTo>
                    <a:pt x="0" y="8"/>
                  </a:moveTo>
                  <a:cubicBezTo>
                    <a:pt x="0" y="8"/>
                    <a:pt x="1" y="5"/>
                    <a:pt x="3" y="3"/>
                  </a:cubicBezTo>
                  <a:cubicBezTo>
                    <a:pt x="5" y="0"/>
                    <a:pt x="6" y="0"/>
                    <a:pt x="6" y="0"/>
                  </a:cubicBezTo>
                  <a:cubicBezTo>
                    <a:pt x="6" y="0"/>
                    <a:pt x="2" y="4"/>
                    <a:pt x="0" y="9"/>
                  </a:cubicBezTo>
                  <a:cubicBezTo>
                    <a:pt x="0" y="9"/>
                    <a:pt x="0" y="8"/>
                    <a:pt x="0" y="8"/>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4" name="Freeform 184"/>
            <p:cNvSpPr>
              <a:spLocks noChangeAspect="1"/>
            </p:cNvSpPr>
            <p:nvPr/>
          </p:nvSpPr>
          <p:spPr bwMode="auto">
            <a:xfrm>
              <a:off x="5409" y="544"/>
              <a:ext cx="12" cy="6"/>
            </a:xfrm>
            <a:custGeom>
              <a:avLst/>
              <a:gdLst>
                <a:gd name="T0" fmla="*/ 0 w 6"/>
                <a:gd name="T1" fmla="*/ 0 h 3"/>
                <a:gd name="T2" fmla="*/ 100663296 w 6"/>
                <a:gd name="T3" fmla="*/ 50331648 h 3"/>
                <a:gd name="T4" fmla="*/ 0 w 6"/>
                <a:gd name="T5" fmla="*/ 0 h 3"/>
                <a:gd name="T6" fmla="*/ 0 w 6"/>
                <a:gd name="T7" fmla="*/ 0 h 3"/>
                <a:gd name="T8" fmla="*/ 0 60000 65536"/>
                <a:gd name="T9" fmla="*/ 0 60000 65536"/>
                <a:gd name="T10" fmla="*/ 0 60000 65536"/>
                <a:gd name="T11" fmla="*/ 0 60000 65536"/>
                <a:gd name="T12" fmla="*/ 0 w 6"/>
                <a:gd name="T13" fmla="*/ 0 h 3"/>
                <a:gd name="T14" fmla="*/ 6 w 6"/>
                <a:gd name="T15" fmla="*/ 3 h 3"/>
              </a:gdLst>
              <a:ahLst/>
              <a:cxnLst>
                <a:cxn ang="T8">
                  <a:pos x="T0" y="T1"/>
                </a:cxn>
                <a:cxn ang="T9">
                  <a:pos x="T2" y="T3"/>
                </a:cxn>
                <a:cxn ang="T10">
                  <a:pos x="T4" y="T5"/>
                </a:cxn>
                <a:cxn ang="T11">
                  <a:pos x="T6" y="T7"/>
                </a:cxn>
              </a:cxnLst>
              <a:rect l="T12" t="T13" r="T14" b="T15"/>
              <a:pathLst>
                <a:path w="6" h="3">
                  <a:moveTo>
                    <a:pt x="0" y="0"/>
                  </a:moveTo>
                  <a:cubicBezTo>
                    <a:pt x="0" y="0"/>
                    <a:pt x="3" y="1"/>
                    <a:pt x="6" y="3"/>
                  </a:cubicBezTo>
                  <a:cubicBezTo>
                    <a:pt x="4" y="2"/>
                    <a:pt x="1" y="0"/>
                    <a:pt x="0" y="0"/>
                  </a:cubicBezTo>
                  <a:cubicBezTo>
                    <a:pt x="0" y="0"/>
                    <a:pt x="0" y="0"/>
                    <a:pt x="0" y="0"/>
                  </a:cubicBezTo>
                  <a:close/>
                </a:path>
              </a:pathLst>
            </a:custGeom>
            <a:solidFill>
              <a:srgbClr val="D6AB9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5" name="Oval 185"/>
            <p:cNvSpPr>
              <a:spLocks noChangeAspect="1" noChangeArrowheads="1"/>
            </p:cNvSpPr>
            <p:nvPr/>
          </p:nvSpPr>
          <p:spPr bwMode="auto">
            <a:xfrm>
              <a:off x="5519" y="340"/>
              <a:ext cx="6" cy="8"/>
            </a:xfrm>
            <a:prstGeom prst="ellipse">
              <a:avLst/>
            </a:pr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lang="zh-CN" altLang="en-US">
                <a:latin typeface="+mn-lt"/>
                <a:ea typeface="+mn-ea"/>
                <a:cs typeface="+mn-ea"/>
                <a:sym typeface="+mn-lt"/>
              </a:endParaRPr>
            </a:p>
          </p:txBody>
        </p:sp>
        <p:sp>
          <p:nvSpPr>
            <p:cNvPr id="61526" name="Freeform 186"/>
            <p:cNvSpPr>
              <a:spLocks noChangeAspect="1"/>
            </p:cNvSpPr>
            <p:nvPr/>
          </p:nvSpPr>
          <p:spPr bwMode="auto">
            <a:xfrm>
              <a:off x="5521" y="302"/>
              <a:ext cx="79" cy="44"/>
            </a:xfrm>
            <a:custGeom>
              <a:avLst/>
              <a:gdLst>
                <a:gd name="T0" fmla="*/ 21461655 w 39"/>
                <a:gd name="T1" fmla="*/ 352321540 h 22"/>
                <a:gd name="T2" fmla="*/ 21461655 w 39"/>
                <a:gd name="T3" fmla="*/ 369098752 h 22"/>
                <a:gd name="T4" fmla="*/ 887567532 w 39"/>
                <a:gd name="T5" fmla="*/ 16777220 h 22"/>
                <a:gd name="T6" fmla="*/ 844093210 w 39"/>
                <a:gd name="T7" fmla="*/ 0 h 22"/>
                <a:gd name="T8" fmla="*/ 21461655 w 39"/>
                <a:gd name="T9" fmla="*/ 352321540 h 22"/>
                <a:gd name="T10" fmla="*/ 0 60000 65536"/>
                <a:gd name="T11" fmla="*/ 0 60000 65536"/>
                <a:gd name="T12" fmla="*/ 0 60000 65536"/>
                <a:gd name="T13" fmla="*/ 0 60000 65536"/>
                <a:gd name="T14" fmla="*/ 0 60000 65536"/>
                <a:gd name="T15" fmla="*/ 0 w 39"/>
                <a:gd name="T16" fmla="*/ 0 h 22"/>
                <a:gd name="T17" fmla="*/ 39 w 39"/>
                <a:gd name="T18" fmla="*/ 22 h 22"/>
              </a:gdLst>
              <a:ahLst/>
              <a:cxnLst>
                <a:cxn ang="T10">
                  <a:pos x="T0" y="T1"/>
                </a:cxn>
                <a:cxn ang="T11">
                  <a:pos x="T2" y="T3"/>
                </a:cxn>
                <a:cxn ang="T12">
                  <a:pos x="T4" y="T5"/>
                </a:cxn>
                <a:cxn ang="T13">
                  <a:pos x="T6" y="T7"/>
                </a:cxn>
                <a:cxn ang="T14">
                  <a:pos x="T8" y="T9"/>
                </a:cxn>
              </a:cxnLst>
              <a:rect l="T15" t="T16" r="T17" b="T18"/>
              <a:pathLst>
                <a:path w="39" h="22">
                  <a:moveTo>
                    <a:pt x="1" y="21"/>
                  </a:moveTo>
                  <a:cubicBezTo>
                    <a:pt x="1" y="21"/>
                    <a:pt x="0" y="22"/>
                    <a:pt x="1" y="22"/>
                  </a:cubicBezTo>
                  <a:cubicBezTo>
                    <a:pt x="27" y="22"/>
                    <a:pt x="39" y="1"/>
                    <a:pt x="39" y="1"/>
                  </a:cubicBezTo>
                  <a:cubicBezTo>
                    <a:pt x="37" y="0"/>
                    <a:pt x="37" y="0"/>
                    <a:pt x="37" y="0"/>
                  </a:cubicBezTo>
                  <a:cubicBezTo>
                    <a:pt x="37" y="0"/>
                    <a:pt x="27" y="20"/>
                    <a:pt x="1" y="21"/>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7" name="Freeform 187"/>
            <p:cNvSpPr>
              <a:spLocks noChangeAspect="1"/>
            </p:cNvSpPr>
            <p:nvPr/>
          </p:nvSpPr>
          <p:spPr bwMode="auto">
            <a:xfrm>
              <a:off x="5586" y="290"/>
              <a:ext cx="24" cy="22"/>
            </a:xfrm>
            <a:custGeom>
              <a:avLst/>
              <a:gdLst>
                <a:gd name="T0" fmla="*/ 184549380 w 12"/>
                <a:gd name="T1" fmla="*/ 100663292 h 11"/>
                <a:gd name="T2" fmla="*/ 100663296 w 12"/>
                <a:gd name="T3" fmla="*/ 184549376 h 11"/>
                <a:gd name="T4" fmla="*/ 0 w 12"/>
                <a:gd name="T5" fmla="*/ 100663292 h 11"/>
                <a:gd name="T6" fmla="*/ 100663296 w 12"/>
                <a:gd name="T7" fmla="*/ 0 h 11"/>
                <a:gd name="T8" fmla="*/ 184549380 w 12"/>
                <a:gd name="T9" fmla="*/ 100663292 h 11"/>
                <a:gd name="T10" fmla="*/ 0 60000 65536"/>
                <a:gd name="T11" fmla="*/ 0 60000 65536"/>
                <a:gd name="T12" fmla="*/ 0 60000 65536"/>
                <a:gd name="T13" fmla="*/ 0 60000 65536"/>
                <a:gd name="T14" fmla="*/ 0 60000 65536"/>
                <a:gd name="T15" fmla="*/ 0 w 12"/>
                <a:gd name="T16" fmla="*/ 0 h 11"/>
                <a:gd name="T17" fmla="*/ 12 w 12"/>
                <a:gd name="T18" fmla="*/ 11 h 11"/>
              </a:gdLst>
              <a:ahLst/>
              <a:cxnLst>
                <a:cxn ang="T10">
                  <a:pos x="T0" y="T1"/>
                </a:cxn>
                <a:cxn ang="T11">
                  <a:pos x="T2" y="T3"/>
                </a:cxn>
                <a:cxn ang="T12">
                  <a:pos x="T4" y="T5"/>
                </a:cxn>
                <a:cxn ang="T13">
                  <a:pos x="T6" y="T7"/>
                </a:cxn>
                <a:cxn ang="T14">
                  <a:pos x="T8" y="T9"/>
                </a:cxn>
              </a:cxnLst>
              <a:rect l="T15" t="T16" r="T17" b="T18"/>
              <a:pathLst>
                <a:path w="12" h="11">
                  <a:moveTo>
                    <a:pt x="11" y="6"/>
                  </a:moveTo>
                  <a:cubicBezTo>
                    <a:pt x="11" y="9"/>
                    <a:pt x="9" y="11"/>
                    <a:pt x="6" y="11"/>
                  </a:cubicBezTo>
                  <a:cubicBezTo>
                    <a:pt x="3" y="11"/>
                    <a:pt x="0" y="9"/>
                    <a:pt x="0" y="6"/>
                  </a:cubicBezTo>
                  <a:cubicBezTo>
                    <a:pt x="1" y="3"/>
                    <a:pt x="3" y="0"/>
                    <a:pt x="6" y="0"/>
                  </a:cubicBezTo>
                  <a:cubicBezTo>
                    <a:pt x="9" y="1"/>
                    <a:pt x="12" y="3"/>
                    <a:pt x="11" y="6"/>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8" name="Freeform 188"/>
            <p:cNvSpPr>
              <a:spLocks noChangeAspect="1"/>
            </p:cNvSpPr>
            <p:nvPr/>
          </p:nvSpPr>
          <p:spPr bwMode="auto">
            <a:xfrm>
              <a:off x="5642" y="506"/>
              <a:ext cx="120" cy="230"/>
            </a:xfrm>
            <a:custGeom>
              <a:avLst/>
              <a:gdLst>
                <a:gd name="T0" fmla="*/ 1006632960 w 60"/>
                <a:gd name="T1" fmla="*/ 67108880 h 115"/>
                <a:gd name="T2" fmla="*/ 905969688 w 60"/>
                <a:gd name="T3" fmla="*/ 1459617916 h 115"/>
                <a:gd name="T4" fmla="*/ 469762056 w 60"/>
                <a:gd name="T5" fmla="*/ 1811939360 h 115"/>
                <a:gd name="T6" fmla="*/ 33554440 w 60"/>
                <a:gd name="T7" fmla="*/ 1778384936 h 115"/>
                <a:gd name="T8" fmla="*/ 301989940 w 60"/>
                <a:gd name="T9" fmla="*/ 301989936 h 115"/>
                <a:gd name="T10" fmla="*/ 805306420 w 60"/>
                <a:gd name="T11" fmla="*/ 134217756 h 115"/>
                <a:gd name="T12" fmla="*/ 1006632960 w 60"/>
                <a:gd name="T13" fmla="*/ 67108880 h 115"/>
                <a:gd name="T14" fmla="*/ 0 60000 65536"/>
                <a:gd name="T15" fmla="*/ 0 60000 65536"/>
                <a:gd name="T16" fmla="*/ 0 60000 65536"/>
                <a:gd name="T17" fmla="*/ 0 60000 65536"/>
                <a:gd name="T18" fmla="*/ 0 60000 65536"/>
                <a:gd name="T19" fmla="*/ 0 60000 65536"/>
                <a:gd name="T20" fmla="*/ 0 60000 65536"/>
                <a:gd name="T21" fmla="*/ 0 w 60"/>
                <a:gd name="T22" fmla="*/ 0 h 115"/>
                <a:gd name="T23" fmla="*/ 60 w 60"/>
                <a:gd name="T24" fmla="*/ 115 h 11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0" h="115">
                  <a:moveTo>
                    <a:pt x="60" y="4"/>
                  </a:moveTo>
                  <a:cubicBezTo>
                    <a:pt x="60" y="4"/>
                    <a:pt x="58" y="71"/>
                    <a:pt x="54" y="87"/>
                  </a:cubicBezTo>
                  <a:cubicBezTo>
                    <a:pt x="50" y="101"/>
                    <a:pt x="43" y="102"/>
                    <a:pt x="28" y="108"/>
                  </a:cubicBezTo>
                  <a:cubicBezTo>
                    <a:pt x="12" y="113"/>
                    <a:pt x="0" y="115"/>
                    <a:pt x="2" y="106"/>
                  </a:cubicBezTo>
                  <a:cubicBezTo>
                    <a:pt x="4" y="98"/>
                    <a:pt x="15" y="22"/>
                    <a:pt x="18" y="18"/>
                  </a:cubicBezTo>
                  <a:cubicBezTo>
                    <a:pt x="21" y="14"/>
                    <a:pt x="37" y="21"/>
                    <a:pt x="48" y="8"/>
                  </a:cubicBezTo>
                  <a:cubicBezTo>
                    <a:pt x="56" y="2"/>
                    <a:pt x="54" y="0"/>
                    <a:pt x="60" y="4"/>
                  </a:cubicBezTo>
                  <a:close/>
                </a:path>
              </a:pathLst>
            </a:custGeom>
            <a:solidFill>
              <a:srgbClr val="809AB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29" name="Freeform 189"/>
            <p:cNvSpPr>
              <a:spLocks noChangeAspect="1"/>
            </p:cNvSpPr>
            <p:nvPr/>
          </p:nvSpPr>
          <p:spPr bwMode="auto">
            <a:xfrm>
              <a:off x="5654" y="518"/>
              <a:ext cx="106" cy="156"/>
            </a:xfrm>
            <a:custGeom>
              <a:avLst/>
              <a:gdLst>
                <a:gd name="T0" fmla="*/ 872415236 w 53"/>
                <a:gd name="T1" fmla="*/ 67108868 h 78"/>
                <a:gd name="T2" fmla="*/ 788529180 w 53"/>
                <a:gd name="T3" fmla="*/ 218103404 h 78"/>
                <a:gd name="T4" fmla="*/ 385875984 w 53"/>
                <a:gd name="T5" fmla="*/ 402652388 h 78"/>
                <a:gd name="T6" fmla="*/ 251657976 w 53"/>
                <a:gd name="T7" fmla="*/ 889189796 h 78"/>
                <a:gd name="T8" fmla="*/ 100663300 w 53"/>
                <a:gd name="T9" fmla="*/ 1191182380 h 78"/>
                <a:gd name="T10" fmla="*/ 150994964 w 53"/>
                <a:gd name="T11" fmla="*/ 452983760 h 78"/>
                <a:gd name="T12" fmla="*/ 369098772 w 53"/>
                <a:gd name="T13" fmla="*/ 150994948 h 78"/>
                <a:gd name="T14" fmla="*/ 872415236 w 53"/>
                <a:gd name="T15" fmla="*/ 67108868 h 78"/>
                <a:gd name="T16" fmla="*/ 0 60000 65536"/>
                <a:gd name="T17" fmla="*/ 0 60000 65536"/>
                <a:gd name="T18" fmla="*/ 0 60000 65536"/>
                <a:gd name="T19" fmla="*/ 0 60000 65536"/>
                <a:gd name="T20" fmla="*/ 0 60000 65536"/>
                <a:gd name="T21" fmla="*/ 0 60000 65536"/>
                <a:gd name="T22" fmla="*/ 0 60000 65536"/>
                <a:gd name="T23" fmla="*/ 0 60000 65536"/>
                <a:gd name="T24" fmla="*/ 0 w 53"/>
                <a:gd name="T25" fmla="*/ 0 h 78"/>
                <a:gd name="T26" fmla="*/ 53 w 53"/>
                <a:gd name="T27" fmla="*/ 78 h 78"/>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3" h="78">
                  <a:moveTo>
                    <a:pt x="52" y="4"/>
                  </a:moveTo>
                  <a:cubicBezTo>
                    <a:pt x="52" y="4"/>
                    <a:pt x="53" y="10"/>
                    <a:pt x="47" y="13"/>
                  </a:cubicBezTo>
                  <a:cubicBezTo>
                    <a:pt x="40" y="15"/>
                    <a:pt x="25" y="15"/>
                    <a:pt x="23" y="24"/>
                  </a:cubicBezTo>
                  <a:cubicBezTo>
                    <a:pt x="20" y="32"/>
                    <a:pt x="18" y="46"/>
                    <a:pt x="15" y="53"/>
                  </a:cubicBezTo>
                  <a:cubicBezTo>
                    <a:pt x="13" y="61"/>
                    <a:pt x="11" y="65"/>
                    <a:pt x="6" y="71"/>
                  </a:cubicBezTo>
                  <a:cubicBezTo>
                    <a:pt x="0" y="78"/>
                    <a:pt x="9" y="27"/>
                    <a:pt x="9" y="27"/>
                  </a:cubicBezTo>
                  <a:cubicBezTo>
                    <a:pt x="9" y="27"/>
                    <a:pt x="11" y="10"/>
                    <a:pt x="22" y="9"/>
                  </a:cubicBezTo>
                  <a:cubicBezTo>
                    <a:pt x="32" y="9"/>
                    <a:pt x="50" y="0"/>
                    <a:pt x="52" y="4"/>
                  </a:cubicBezTo>
                  <a:close/>
                </a:path>
              </a:pathLst>
            </a:custGeom>
            <a:solidFill>
              <a:srgbClr val="D3DB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sp>
          <p:nvSpPr>
            <p:cNvPr id="61530" name="Freeform 190"/>
            <p:cNvSpPr>
              <a:spLocks noChangeAspect="1"/>
            </p:cNvSpPr>
            <p:nvPr/>
          </p:nvSpPr>
          <p:spPr bwMode="auto">
            <a:xfrm>
              <a:off x="5624" y="480"/>
              <a:ext cx="138" cy="248"/>
            </a:xfrm>
            <a:custGeom>
              <a:avLst/>
              <a:gdLst>
                <a:gd name="T0" fmla="*/ 1006629700 w 69"/>
                <a:gd name="T1" fmla="*/ 50331652 h 124"/>
                <a:gd name="T2" fmla="*/ 838858124 w 69"/>
                <a:gd name="T3" fmla="*/ 117440516 h 124"/>
                <a:gd name="T4" fmla="*/ 939520864 w 69"/>
                <a:gd name="T5" fmla="*/ 369098788 h 124"/>
                <a:gd name="T6" fmla="*/ 419429320 w 69"/>
                <a:gd name="T7" fmla="*/ 452984848 h 124"/>
                <a:gd name="T8" fmla="*/ 318766580 w 69"/>
                <a:gd name="T9" fmla="*/ 637534308 h 124"/>
                <a:gd name="T10" fmla="*/ 50331608 w 69"/>
                <a:gd name="T11" fmla="*/ 1795162184 h 124"/>
                <a:gd name="T12" fmla="*/ 184548976 w 69"/>
                <a:gd name="T13" fmla="*/ 2080374784 h 124"/>
                <a:gd name="T14" fmla="*/ 436206272 w 69"/>
                <a:gd name="T15" fmla="*/ 1006632968 h 124"/>
                <a:gd name="T16" fmla="*/ 603978740 w 69"/>
                <a:gd name="T17" fmla="*/ 570425460 h 124"/>
                <a:gd name="T18" fmla="*/ 1157627904 w 69"/>
                <a:gd name="T19" fmla="*/ 335544364 h 124"/>
                <a:gd name="T20" fmla="*/ 1006629700 w 69"/>
                <a:gd name="T21" fmla="*/ 50331652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
                <a:gd name="T34" fmla="*/ 0 h 124"/>
                <a:gd name="T35" fmla="*/ 69 w 69"/>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 h="124">
                  <a:moveTo>
                    <a:pt x="60" y="3"/>
                  </a:moveTo>
                  <a:cubicBezTo>
                    <a:pt x="60" y="3"/>
                    <a:pt x="52" y="0"/>
                    <a:pt x="50" y="7"/>
                  </a:cubicBezTo>
                  <a:cubicBezTo>
                    <a:pt x="50" y="9"/>
                    <a:pt x="62" y="15"/>
                    <a:pt x="56" y="22"/>
                  </a:cubicBezTo>
                  <a:cubicBezTo>
                    <a:pt x="53" y="25"/>
                    <a:pt x="33" y="26"/>
                    <a:pt x="25" y="27"/>
                  </a:cubicBezTo>
                  <a:cubicBezTo>
                    <a:pt x="23" y="27"/>
                    <a:pt x="21" y="31"/>
                    <a:pt x="19" y="38"/>
                  </a:cubicBezTo>
                  <a:cubicBezTo>
                    <a:pt x="17" y="45"/>
                    <a:pt x="9" y="90"/>
                    <a:pt x="3" y="107"/>
                  </a:cubicBezTo>
                  <a:cubicBezTo>
                    <a:pt x="0" y="120"/>
                    <a:pt x="4" y="121"/>
                    <a:pt x="11" y="124"/>
                  </a:cubicBezTo>
                  <a:cubicBezTo>
                    <a:pt x="13" y="118"/>
                    <a:pt x="21" y="78"/>
                    <a:pt x="26" y="60"/>
                  </a:cubicBezTo>
                  <a:cubicBezTo>
                    <a:pt x="31" y="43"/>
                    <a:pt x="27" y="34"/>
                    <a:pt x="36" y="34"/>
                  </a:cubicBezTo>
                  <a:cubicBezTo>
                    <a:pt x="46" y="33"/>
                    <a:pt x="66" y="31"/>
                    <a:pt x="69" y="20"/>
                  </a:cubicBezTo>
                  <a:cubicBezTo>
                    <a:pt x="69" y="14"/>
                    <a:pt x="67" y="8"/>
                    <a:pt x="60" y="3"/>
                  </a:cubicBezTo>
                  <a:close/>
                </a:path>
              </a:pathLst>
            </a:custGeom>
            <a:solidFill>
              <a:srgbClr val="5D7695"/>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mn-lt"/>
                <a:ea typeface="+mn-ea"/>
                <a:cs typeface="+mn-ea"/>
                <a:sym typeface="+mn-lt"/>
              </a:endParaRPr>
            </a:p>
          </p:txBody>
        </p:sp>
      </p:grpSp>
      <p:pic>
        <p:nvPicPr>
          <p:cNvPr id="6145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10050" y="5370711"/>
            <a:ext cx="723900"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椭圆 1"/>
          <p:cNvSpPr/>
          <p:nvPr/>
        </p:nvSpPr>
        <p:spPr>
          <a:xfrm>
            <a:off x="3425874" y="3933528"/>
            <a:ext cx="370384" cy="3703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1</a:t>
            </a:r>
            <a:endParaRPr lang="zh-CN" altLang="en-US" dirty="0"/>
          </a:p>
        </p:txBody>
      </p:sp>
      <p:cxnSp>
        <p:nvCxnSpPr>
          <p:cNvPr id="4" name="直接箭头连接符 3"/>
          <p:cNvCxnSpPr/>
          <p:nvPr/>
        </p:nvCxnSpPr>
        <p:spPr>
          <a:xfrm flipH="1">
            <a:off x="2954065" y="4802233"/>
            <a:ext cx="1378496" cy="535455"/>
          </a:xfrm>
          <a:prstGeom prst="straightConnector1">
            <a:avLst/>
          </a:prstGeom>
          <a:noFill/>
          <a:ln w="31750" cap="rnd">
            <a:solidFill>
              <a:srgbClr val="0000FF"/>
            </a:solidFill>
            <a:round/>
            <a:headEnd type="none" w="sm" len="sm"/>
            <a:tailEnd type="stealth" w="med" len="lg"/>
          </a:ln>
          <a:extLst>
            <a:ext uri="{909E8E84-426E-40DD-AFC4-6F175D3DCCD1}">
              <a14:hiddenFill xmlns:a14="http://schemas.microsoft.com/office/drawing/2010/main">
                <a:solidFill>
                  <a:srgbClr val="FFFFFF"/>
                </a:solidFill>
              </a14:hiddenFill>
            </a:ext>
          </a:extLst>
        </p:spPr>
      </p:cxnSp>
      <p:cxnSp>
        <p:nvCxnSpPr>
          <p:cNvPr id="8" name="直接箭头连接符 7"/>
          <p:cNvCxnSpPr>
            <a:stCxn id="61533" idx="3"/>
          </p:cNvCxnSpPr>
          <p:nvPr/>
        </p:nvCxnSpPr>
        <p:spPr>
          <a:xfrm>
            <a:off x="2663825" y="5847524"/>
            <a:ext cx="1406744" cy="6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6" name="椭圆 175"/>
          <p:cNvSpPr/>
          <p:nvPr/>
        </p:nvSpPr>
        <p:spPr>
          <a:xfrm>
            <a:off x="3425874" y="4873304"/>
            <a:ext cx="370384" cy="3703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2</a:t>
            </a:r>
            <a:endParaRPr lang="zh-CN" altLang="en-US" dirty="0"/>
          </a:p>
        </p:txBody>
      </p:sp>
      <p:sp>
        <p:nvSpPr>
          <p:cNvPr id="177" name="椭圆 176"/>
          <p:cNvSpPr/>
          <p:nvPr/>
        </p:nvSpPr>
        <p:spPr>
          <a:xfrm>
            <a:off x="3440091" y="5576515"/>
            <a:ext cx="370384" cy="370384"/>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dirty="0"/>
              <a:t>3</a:t>
            </a:r>
            <a:endParaRPr lang="zh-CN" altLang="en-US" dirty="0"/>
          </a:p>
        </p:txBody>
      </p:sp>
    </p:spTree>
    <p:extLst>
      <p:ext uri="{BB962C8B-B14F-4D97-AF65-F5344CB8AC3E}">
        <p14:creationId xmlns:p14="http://schemas.microsoft.com/office/powerpoint/2010/main" val="3795534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1443">
                                            <p:txEl>
                                              <p:pRg st="1" end="1"/>
                                            </p:txEl>
                                          </p:spTgt>
                                        </p:tgtEl>
                                        <p:attrNameLst>
                                          <p:attrName>style.visibility</p:attrName>
                                        </p:attrNameLst>
                                      </p:cBhvr>
                                      <p:to>
                                        <p:strVal val="visible"/>
                                      </p:to>
                                    </p:set>
                                    <p:animEffect transition="in" filter="randombar(horizontal)">
                                      <p:cBhvr>
                                        <p:cTn id="7" dur="500"/>
                                        <p:tgtEl>
                                          <p:spTgt spid="614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1450"/>
                                        </p:tgtEl>
                                        <p:attrNameLst>
                                          <p:attrName>style.visibility</p:attrName>
                                        </p:attrNameLst>
                                      </p:cBhvr>
                                      <p:to>
                                        <p:strVal val="visible"/>
                                      </p:to>
                                    </p:set>
                                    <p:animEffect transition="in" filter="randombar(horizontal)">
                                      <p:cBhvr>
                                        <p:cTn id="12" dur="500"/>
                                        <p:tgtEl>
                                          <p:spTgt spid="61450"/>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randombar(horizontal)">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61443">
                                            <p:txEl>
                                              <p:pRg st="2" end="2"/>
                                            </p:txEl>
                                          </p:spTgt>
                                        </p:tgtEl>
                                        <p:attrNameLst>
                                          <p:attrName>style.visibility</p:attrName>
                                        </p:attrNameLst>
                                      </p:cBhvr>
                                      <p:to>
                                        <p:strVal val="visible"/>
                                      </p:to>
                                    </p:set>
                                    <p:animEffect transition="in" filter="randombar(horizontal)">
                                      <p:cBhvr>
                                        <p:cTn id="20" dur="500"/>
                                        <p:tgtEl>
                                          <p:spTgt spid="6144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176"/>
                                        </p:tgtEl>
                                        <p:attrNameLst>
                                          <p:attrName>style.visibility</p:attrName>
                                        </p:attrNameLst>
                                      </p:cBhvr>
                                      <p:to>
                                        <p:strVal val="visible"/>
                                      </p:to>
                                    </p:set>
                                    <p:animEffect transition="in" filter="randombar(horizontal)">
                                      <p:cBhvr>
                                        <p:cTn id="28" dur="500"/>
                                        <p:tgtEl>
                                          <p:spTgt spid="17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nodeType="clickEffect">
                                  <p:stCondLst>
                                    <p:cond delay="0"/>
                                  </p:stCondLst>
                                  <p:childTnLst>
                                    <p:set>
                                      <p:cBhvr>
                                        <p:cTn id="32" dur="1" fill="hold">
                                          <p:stCondLst>
                                            <p:cond delay="0"/>
                                          </p:stCondLst>
                                        </p:cTn>
                                        <p:tgtEl>
                                          <p:spTgt spid="61443">
                                            <p:txEl>
                                              <p:pRg st="3" end="3"/>
                                            </p:txEl>
                                          </p:spTgt>
                                        </p:tgtEl>
                                        <p:attrNameLst>
                                          <p:attrName>style.visibility</p:attrName>
                                        </p:attrNameLst>
                                      </p:cBhvr>
                                      <p:to>
                                        <p:strVal val="visible"/>
                                      </p:to>
                                    </p:set>
                                    <p:animEffect transition="in" filter="randombar(horizontal)">
                                      <p:cBhvr>
                                        <p:cTn id="33" dur="500"/>
                                        <p:tgtEl>
                                          <p:spTgt spid="61443">
                                            <p:txEl>
                                              <p:pRg st="3" end="3"/>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177"/>
                                        </p:tgtEl>
                                        <p:attrNameLst>
                                          <p:attrName>style.visibility</p:attrName>
                                        </p:attrNameLst>
                                      </p:cBhvr>
                                      <p:to>
                                        <p:strVal val="visible"/>
                                      </p:to>
                                    </p:set>
                                    <p:animEffect transition="in" filter="randombar(horizontal)">
                                      <p:cBhvr>
                                        <p:cTn id="38" dur="500"/>
                                        <p:tgtEl>
                                          <p:spTgt spid="177"/>
                                        </p:tgtEl>
                                      </p:cBhvr>
                                    </p:animEffect>
                                  </p:childTnLst>
                                </p:cTn>
                              </p:par>
                              <p:par>
                                <p:cTn id="39" presetID="14" presetClass="entr" presetSubtype="10"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randombar(horizontal)">
                                      <p:cBhvr>
                                        <p:cTn id="4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50" grpId="0" animBg="1"/>
      <p:bldP spid="2" grpId="0" animBg="1"/>
      <p:bldP spid="176" grpId="0" animBg="1"/>
      <p:bldP spid="17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zh-CN" altLang="en-US" dirty="0">
                <a:latin typeface="+mn-lt"/>
                <a:ea typeface="+mn-ea"/>
                <a:cs typeface="+mn-ea"/>
                <a:sym typeface="+mn-lt"/>
              </a:rPr>
              <a:t>网络层</a:t>
            </a:r>
            <a:r>
              <a:rPr lang="en-US" altLang="zh-CN" dirty="0">
                <a:latin typeface="+mn-lt"/>
                <a:ea typeface="+mn-ea"/>
                <a:cs typeface="+mn-ea"/>
                <a:sym typeface="+mn-lt"/>
              </a:rPr>
              <a:t>--ICMP</a:t>
            </a:r>
            <a:r>
              <a:rPr lang="zh-CN" altLang="en-US" dirty="0">
                <a:latin typeface="+mn-lt"/>
                <a:ea typeface="+mn-ea"/>
                <a:cs typeface="+mn-ea"/>
                <a:sym typeface="+mn-lt"/>
              </a:rPr>
              <a:t>攻击</a:t>
            </a:r>
          </a:p>
        </p:txBody>
      </p:sp>
      <p:sp>
        <p:nvSpPr>
          <p:cNvPr id="1557507" name="Text Box 3"/>
          <p:cNvSpPr txBox="1">
            <a:spLocks noChangeArrowheads="1"/>
          </p:cNvSpPr>
          <p:nvPr/>
        </p:nvSpPr>
        <p:spPr bwMode="auto">
          <a:xfrm>
            <a:off x="41275" y="4724400"/>
            <a:ext cx="1295400" cy="980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dirty="0">
                <a:latin typeface="+mn-lt"/>
                <a:ea typeface="+mn-ea"/>
                <a:cs typeface="+mn-ea"/>
                <a:sym typeface="+mn-lt"/>
              </a:rPr>
              <a:t>Many ICMP Redirect</a:t>
            </a:r>
          </a:p>
        </p:txBody>
      </p:sp>
      <p:sp>
        <p:nvSpPr>
          <p:cNvPr id="67588" name="Text Box 4"/>
          <p:cNvSpPr txBox="1">
            <a:spLocks noChangeArrowheads="1"/>
          </p:cNvSpPr>
          <p:nvPr/>
        </p:nvSpPr>
        <p:spPr bwMode="auto">
          <a:xfrm>
            <a:off x="688975" y="2268538"/>
            <a:ext cx="1292639"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a:latin typeface="+mn-lt"/>
                <a:ea typeface="+mn-ea"/>
                <a:cs typeface="+mn-ea"/>
                <a:sym typeface="+mn-lt"/>
              </a:rPr>
              <a:t>192.168.1.2</a:t>
            </a:r>
          </a:p>
        </p:txBody>
      </p:sp>
      <p:sp>
        <p:nvSpPr>
          <p:cNvPr id="67589" name="Text Box 5"/>
          <p:cNvSpPr txBox="1">
            <a:spLocks noChangeArrowheads="1"/>
          </p:cNvSpPr>
          <p:nvPr/>
        </p:nvSpPr>
        <p:spPr bwMode="auto">
          <a:xfrm>
            <a:off x="730250" y="3259138"/>
            <a:ext cx="1292639"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a:latin typeface="+mn-lt"/>
                <a:ea typeface="+mn-ea"/>
                <a:cs typeface="+mn-ea"/>
                <a:sym typeface="+mn-lt"/>
              </a:rPr>
              <a:t>192.168.1.3</a:t>
            </a:r>
          </a:p>
        </p:txBody>
      </p:sp>
      <p:sp>
        <p:nvSpPr>
          <p:cNvPr id="67590" name="Text Box 6"/>
          <p:cNvSpPr txBox="1">
            <a:spLocks noChangeArrowheads="1"/>
          </p:cNvSpPr>
          <p:nvPr/>
        </p:nvSpPr>
        <p:spPr bwMode="auto">
          <a:xfrm>
            <a:off x="730250" y="5511800"/>
            <a:ext cx="1292639"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dirty="0">
                <a:latin typeface="+mn-lt"/>
                <a:ea typeface="+mn-ea"/>
                <a:cs typeface="+mn-ea"/>
                <a:sym typeface="+mn-lt"/>
              </a:rPr>
              <a:t>192.168.1.5</a:t>
            </a:r>
          </a:p>
        </p:txBody>
      </p:sp>
      <p:sp>
        <p:nvSpPr>
          <p:cNvPr id="67591" name="Text Box 7"/>
          <p:cNvSpPr txBox="1">
            <a:spLocks noChangeArrowheads="1"/>
          </p:cNvSpPr>
          <p:nvPr/>
        </p:nvSpPr>
        <p:spPr bwMode="auto">
          <a:xfrm>
            <a:off x="730250" y="4325938"/>
            <a:ext cx="1292639"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a:latin typeface="+mn-lt"/>
                <a:ea typeface="+mn-ea"/>
                <a:cs typeface="+mn-ea"/>
                <a:sym typeface="+mn-lt"/>
              </a:rPr>
              <a:t>192.168.1.4</a:t>
            </a:r>
          </a:p>
        </p:txBody>
      </p:sp>
      <p:sp>
        <p:nvSpPr>
          <p:cNvPr id="67592" name="Text Box 8"/>
          <p:cNvSpPr txBox="1">
            <a:spLocks noChangeArrowheads="1"/>
          </p:cNvSpPr>
          <p:nvPr/>
        </p:nvSpPr>
        <p:spPr bwMode="auto">
          <a:xfrm>
            <a:off x="2582863" y="3519488"/>
            <a:ext cx="1292639" cy="38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a:latin typeface="+mn-lt"/>
                <a:ea typeface="+mn-ea"/>
                <a:cs typeface="+mn-ea"/>
                <a:sym typeface="+mn-lt"/>
              </a:rPr>
              <a:t>192.168.1.1</a:t>
            </a:r>
          </a:p>
        </p:txBody>
      </p:sp>
      <p:sp>
        <p:nvSpPr>
          <p:cNvPr id="67593" name="Text Box 9"/>
          <p:cNvSpPr txBox="1">
            <a:spLocks noChangeArrowheads="1"/>
          </p:cNvSpPr>
          <p:nvPr/>
        </p:nvSpPr>
        <p:spPr bwMode="auto">
          <a:xfrm>
            <a:off x="7167563" y="4862513"/>
            <a:ext cx="1533090" cy="685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zh-CN" altLang="en-US" sz="1600">
                <a:latin typeface="+mn-lt"/>
                <a:ea typeface="+mn-ea"/>
                <a:cs typeface="+mn-ea"/>
                <a:sym typeface="+mn-lt"/>
              </a:rPr>
              <a:t>受害主机</a:t>
            </a:r>
            <a:endParaRPr lang="en-US" altLang="zh-CN" sz="1600">
              <a:latin typeface="+mn-lt"/>
              <a:ea typeface="+mn-ea"/>
              <a:cs typeface="+mn-ea"/>
              <a:sym typeface="+mn-lt"/>
            </a:endParaRPr>
          </a:p>
          <a:p>
            <a:pPr fontAlgn="t">
              <a:lnSpc>
                <a:spcPct val="120000"/>
              </a:lnSpc>
            </a:pPr>
            <a:r>
              <a:rPr lang="de-DE" altLang="zh-CN" sz="1600">
                <a:latin typeface="+mn-lt"/>
                <a:ea typeface="+mn-ea"/>
                <a:cs typeface="+mn-ea"/>
                <a:sym typeface="+mn-lt"/>
              </a:rPr>
              <a:t>128.100.100.2</a:t>
            </a:r>
          </a:p>
        </p:txBody>
      </p:sp>
      <p:grpSp>
        <p:nvGrpSpPr>
          <p:cNvPr id="2" name="Group 10"/>
          <p:cNvGrpSpPr>
            <a:grpSpLocks/>
          </p:cNvGrpSpPr>
          <p:nvPr/>
        </p:nvGrpSpPr>
        <p:grpSpPr bwMode="auto">
          <a:xfrm>
            <a:off x="1755775" y="1778000"/>
            <a:ext cx="1066800" cy="3660775"/>
            <a:chOff x="1104" y="1440"/>
            <a:chExt cx="672" cy="2306"/>
          </a:xfrm>
        </p:grpSpPr>
        <p:sp>
          <p:nvSpPr>
            <p:cNvPr id="67637" name="Line 11"/>
            <p:cNvSpPr>
              <a:spLocks noChangeShapeType="1"/>
            </p:cNvSpPr>
            <p:nvPr/>
          </p:nvSpPr>
          <p:spPr bwMode="auto">
            <a:xfrm>
              <a:off x="1488" y="1440"/>
              <a:ext cx="0" cy="2306"/>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sp>
          <p:nvSpPr>
            <p:cNvPr id="67638" name="Line 12"/>
            <p:cNvSpPr>
              <a:spLocks noChangeShapeType="1"/>
            </p:cNvSpPr>
            <p:nvPr/>
          </p:nvSpPr>
          <p:spPr bwMode="auto">
            <a:xfrm>
              <a:off x="1104" y="1632"/>
              <a:ext cx="38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sp>
          <p:nvSpPr>
            <p:cNvPr id="67639" name="Line 13"/>
            <p:cNvSpPr>
              <a:spLocks noChangeShapeType="1"/>
            </p:cNvSpPr>
            <p:nvPr/>
          </p:nvSpPr>
          <p:spPr bwMode="auto">
            <a:xfrm>
              <a:off x="1488" y="2400"/>
              <a:ext cx="288"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sp>
          <p:nvSpPr>
            <p:cNvPr id="67640" name="Line 14"/>
            <p:cNvSpPr>
              <a:spLocks noChangeShapeType="1"/>
            </p:cNvSpPr>
            <p:nvPr/>
          </p:nvSpPr>
          <p:spPr bwMode="auto">
            <a:xfrm>
              <a:off x="1104" y="2208"/>
              <a:ext cx="38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sp>
          <p:nvSpPr>
            <p:cNvPr id="67641" name="Line 15"/>
            <p:cNvSpPr>
              <a:spLocks noChangeShapeType="1"/>
            </p:cNvSpPr>
            <p:nvPr/>
          </p:nvSpPr>
          <p:spPr bwMode="auto">
            <a:xfrm>
              <a:off x="1104" y="3552"/>
              <a:ext cx="38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sp>
          <p:nvSpPr>
            <p:cNvPr id="67642" name="Line 16"/>
            <p:cNvSpPr>
              <a:spLocks noChangeShapeType="1"/>
            </p:cNvSpPr>
            <p:nvPr/>
          </p:nvSpPr>
          <p:spPr bwMode="auto">
            <a:xfrm>
              <a:off x="1104" y="2832"/>
              <a:ext cx="384" cy="0"/>
            </a:xfrm>
            <a:prstGeom prst="line">
              <a:avLst/>
            </a:prstGeom>
            <a:noFill/>
            <a:ln w="57150">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
            <a:lstStyle/>
            <a:p>
              <a:pPr>
                <a:lnSpc>
                  <a:spcPct val="120000"/>
                </a:lnSpc>
              </a:pPr>
              <a:endParaRPr lang="zh-CN" altLang="en-US">
                <a:latin typeface="+mn-lt"/>
                <a:ea typeface="+mn-ea"/>
                <a:cs typeface="+mn-ea"/>
                <a:sym typeface="+mn-lt"/>
              </a:endParaRPr>
            </a:p>
          </p:txBody>
        </p:sp>
      </p:grpSp>
      <p:sp>
        <p:nvSpPr>
          <p:cNvPr id="67595" name="Line 17"/>
          <p:cNvSpPr>
            <a:spLocks noChangeShapeType="1"/>
          </p:cNvSpPr>
          <p:nvPr/>
        </p:nvSpPr>
        <p:spPr bwMode="auto">
          <a:xfrm flipV="1">
            <a:off x="3355975" y="3278188"/>
            <a:ext cx="931863" cy="23812"/>
          </a:xfrm>
          <a:prstGeom prst="line">
            <a:avLst/>
          </a:prstGeom>
          <a:noFill/>
          <a:ln w="57150">
            <a:solidFill>
              <a:schemeClr val="tx1"/>
            </a:solidFill>
            <a:miter lim="800000"/>
            <a:headEnd/>
            <a:tailEnd/>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cxnSp>
        <p:nvCxnSpPr>
          <p:cNvPr id="67596" name="AutoShape 18"/>
          <p:cNvCxnSpPr>
            <a:cxnSpLocks noChangeShapeType="1"/>
          </p:cNvCxnSpPr>
          <p:nvPr/>
        </p:nvCxnSpPr>
        <p:spPr bwMode="auto">
          <a:xfrm flipV="1">
            <a:off x="6446838" y="2463800"/>
            <a:ext cx="627062" cy="1187450"/>
          </a:xfrm>
          <a:prstGeom prst="bentConnector2">
            <a:avLst/>
          </a:prstGeom>
          <a:noFill/>
          <a:ln w="57150">
            <a:solidFill>
              <a:schemeClr val="tx1"/>
            </a:solidFill>
            <a:miter lim="800000"/>
            <a:headEnd/>
            <a:tailEnd/>
          </a:ln>
          <a:extLst>
            <a:ext uri="{909E8E84-426E-40DD-AFC4-6F175D3DCCD1}">
              <a14:hiddenFill xmlns:a14="http://schemas.microsoft.com/office/drawing/2010/main">
                <a:noFill/>
              </a14:hiddenFill>
            </a:ext>
          </a:extLst>
        </p:spPr>
      </p:cxnSp>
      <p:cxnSp>
        <p:nvCxnSpPr>
          <p:cNvPr id="67597" name="AutoShape 19"/>
          <p:cNvCxnSpPr>
            <a:cxnSpLocks noChangeShapeType="1"/>
          </p:cNvCxnSpPr>
          <p:nvPr/>
        </p:nvCxnSpPr>
        <p:spPr bwMode="auto">
          <a:xfrm rot="16200000" flipH="1">
            <a:off x="5692775" y="3619500"/>
            <a:ext cx="669925" cy="1762125"/>
          </a:xfrm>
          <a:prstGeom prst="bentConnector3">
            <a:avLst>
              <a:gd name="adj1" fmla="val 50000"/>
            </a:avLst>
          </a:prstGeom>
          <a:noFill/>
          <a:ln w="57150">
            <a:solidFill>
              <a:schemeClr val="tx1"/>
            </a:solidFill>
            <a:miter lim="800000"/>
            <a:headEnd/>
            <a:tailEnd/>
          </a:ln>
          <a:extLst>
            <a:ext uri="{909E8E84-426E-40DD-AFC4-6F175D3DCCD1}">
              <a14:hiddenFill xmlns:a14="http://schemas.microsoft.com/office/drawing/2010/main">
                <a:noFill/>
              </a14:hiddenFill>
            </a:ext>
          </a:extLst>
        </p:spPr>
      </p:cxnSp>
      <p:grpSp>
        <p:nvGrpSpPr>
          <p:cNvPr id="3" name="Group 20"/>
          <p:cNvGrpSpPr>
            <a:grpSpLocks/>
          </p:cNvGrpSpPr>
          <p:nvPr/>
        </p:nvGrpSpPr>
        <p:grpSpPr bwMode="auto">
          <a:xfrm>
            <a:off x="7170738" y="2147889"/>
            <a:ext cx="1793875" cy="1274763"/>
            <a:chOff x="4515" y="1680"/>
            <a:chExt cx="1130" cy="803"/>
          </a:xfrm>
        </p:grpSpPr>
        <p:grpSp>
          <p:nvGrpSpPr>
            <p:cNvPr id="4" name="Group 21"/>
            <p:cNvGrpSpPr>
              <a:grpSpLocks/>
            </p:cNvGrpSpPr>
            <p:nvPr/>
          </p:nvGrpSpPr>
          <p:grpSpPr bwMode="auto">
            <a:xfrm>
              <a:off x="4515" y="1728"/>
              <a:ext cx="432" cy="384"/>
              <a:chOff x="1019" y="3136"/>
              <a:chExt cx="432" cy="384"/>
            </a:xfrm>
          </p:grpSpPr>
          <p:sp>
            <p:nvSpPr>
              <p:cNvPr id="67635" name="AutoShape 22"/>
              <p:cNvSpPr>
                <a:spLocks noChangeArrowheads="1"/>
              </p:cNvSpPr>
              <p:nvPr/>
            </p:nvSpPr>
            <p:spPr bwMode="auto">
              <a:xfrm rot="-8340000">
                <a:off x="1019" y="3136"/>
                <a:ext cx="43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50 w 21600"/>
                  <a:gd name="T13" fmla="*/ 5850 h 21600"/>
                  <a:gd name="T14" fmla="*/ 19100 w 21600"/>
                  <a:gd name="T15" fmla="*/ 15750 h 21600"/>
                </a:gdLst>
                <a:ahLst/>
                <a:cxnLst>
                  <a:cxn ang="T8">
                    <a:pos x="T0" y="T1"/>
                  </a:cxn>
                  <a:cxn ang="T9">
                    <a:pos x="T2" y="T3"/>
                  </a:cxn>
                  <a:cxn ang="T10">
                    <a:pos x="T4" y="T5"/>
                  </a:cxn>
                  <a:cxn ang="T11">
                    <a:pos x="T6" y="T7"/>
                  </a:cxn>
                </a:cxnLst>
                <a:rect l="T12" t="T13" r="T14" b="T15"/>
                <a:pathLst>
                  <a:path w="21600" h="21600">
                    <a:moveTo>
                      <a:pt x="16200" y="0"/>
                    </a:moveTo>
                    <a:lnTo>
                      <a:pt x="16200" y="5850"/>
                    </a:lnTo>
                    <a:lnTo>
                      <a:pt x="3375" y="5850"/>
                    </a:lnTo>
                    <a:lnTo>
                      <a:pt x="3375" y="15750"/>
                    </a:lnTo>
                    <a:lnTo>
                      <a:pt x="16200" y="15750"/>
                    </a:lnTo>
                    <a:lnTo>
                      <a:pt x="16200" y="21600"/>
                    </a:lnTo>
                    <a:lnTo>
                      <a:pt x="21600" y="10800"/>
                    </a:lnTo>
                    <a:lnTo>
                      <a:pt x="16200" y="0"/>
                    </a:lnTo>
                    <a:close/>
                  </a:path>
                  <a:path w="21600" h="21600">
                    <a:moveTo>
                      <a:pt x="1350" y="5850"/>
                    </a:moveTo>
                    <a:lnTo>
                      <a:pt x="1350" y="15750"/>
                    </a:lnTo>
                    <a:lnTo>
                      <a:pt x="2700" y="15750"/>
                    </a:lnTo>
                    <a:lnTo>
                      <a:pt x="2700" y="5850"/>
                    </a:lnTo>
                    <a:lnTo>
                      <a:pt x="1350" y="5850"/>
                    </a:lnTo>
                    <a:close/>
                  </a:path>
                  <a:path w="21600" h="21600">
                    <a:moveTo>
                      <a:pt x="0" y="5850"/>
                    </a:moveTo>
                    <a:lnTo>
                      <a:pt x="0" y="15750"/>
                    </a:lnTo>
                    <a:lnTo>
                      <a:pt x="675" y="15750"/>
                    </a:lnTo>
                    <a:lnTo>
                      <a:pt x="675" y="5850"/>
                    </a:lnTo>
                    <a:lnTo>
                      <a:pt x="0" y="5850"/>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a:latin typeface="+mn-lt"/>
                  <a:ea typeface="+mn-ea"/>
                  <a:cs typeface="+mn-ea"/>
                  <a:sym typeface="+mn-lt"/>
                </a:endParaRPr>
              </a:p>
            </p:txBody>
          </p:sp>
          <p:sp>
            <p:nvSpPr>
              <p:cNvPr id="67636" name="Text Box 23"/>
              <p:cNvSpPr txBox="1">
                <a:spLocks noChangeArrowheads="1"/>
              </p:cNvSpPr>
              <p:nvPr/>
            </p:nvSpPr>
            <p:spPr bwMode="auto">
              <a:xfrm>
                <a:off x="1334" y="3151"/>
                <a:ext cx="116"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kumimoji="1" lang="zh-CN" altLang="zh-CN" sz="1600">
                  <a:latin typeface="+mn-lt"/>
                  <a:ea typeface="+mn-ea"/>
                  <a:cs typeface="+mn-ea"/>
                  <a:sym typeface="+mn-lt"/>
                </a:endParaRPr>
              </a:p>
            </p:txBody>
          </p:sp>
        </p:grpSp>
        <p:sp>
          <p:nvSpPr>
            <p:cNvPr id="67634" name="Text Box 24"/>
            <p:cNvSpPr txBox="1">
              <a:spLocks noChangeArrowheads="1"/>
            </p:cNvSpPr>
            <p:nvPr/>
          </p:nvSpPr>
          <p:spPr bwMode="auto">
            <a:xfrm>
              <a:off x="4963" y="1680"/>
              <a:ext cx="682" cy="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a:latin typeface="+mn-lt"/>
                  <a:ea typeface="+mn-ea"/>
                  <a:cs typeface="+mn-ea"/>
                  <a:sym typeface="+mn-lt"/>
                </a:rPr>
                <a:t>Attacker controls this host</a:t>
              </a:r>
            </a:p>
            <a:p>
              <a:pPr eaLnBrk="1" fontAlgn="t" hangingPunct="1">
                <a:lnSpc>
                  <a:spcPct val="120000"/>
                </a:lnSpc>
              </a:pPr>
              <a:endParaRPr kumimoji="1" lang="en-US" altLang="zh-CN" sz="1600">
                <a:latin typeface="+mn-lt"/>
                <a:ea typeface="+mn-ea"/>
                <a:cs typeface="+mn-ea"/>
                <a:sym typeface="+mn-lt"/>
              </a:endParaRPr>
            </a:p>
          </p:txBody>
        </p:sp>
      </p:grpSp>
      <p:grpSp>
        <p:nvGrpSpPr>
          <p:cNvPr id="5" name="Group 25"/>
          <p:cNvGrpSpPr>
            <a:grpSpLocks/>
          </p:cNvGrpSpPr>
          <p:nvPr/>
        </p:nvGrpSpPr>
        <p:grpSpPr bwMode="auto">
          <a:xfrm>
            <a:off x="1755775" y="1919288"/>
            <a:ext cx="5029200" cy="3352800"/>
            <a:chOff x="1106" y="1209"/>
            <a:chExt cx="3168" cy="2112"/>
          </a:xfrm>
        </p:grpSpPr>
        <p:grpSp>
          <p:nvGrpSpPr>
            <p:cNvPr id="6" name="Group 26"/>
            <p:cNvGrpSpPr>
              <a:grpSpLocks/>
            </p:cNvGrpSpPr>
            <p:nvPr/>
          </p:nvGrpSpPr>
          <p:grpSpPr bwMode="auto">
            <a:xfrm>
              <a:off x="1773" y="1209"/>
              <a:ext cx="2501" cy="804"/>
              <a:chOff x="1771" y="1536"/>
              <a:chExt cx="2501" cy="804"/>
            </a:xfrm>
          </p:grpSpPr>
          <p:sp>
            <p:nvSpPr>
              <p:cNvPr id="67627" name="Text Box 27"/>
              <p:cNvSpPr txBox="1">
                <a:spLocks noChangeArrowheads="1"/>
              </p:cNvSpPr>
              <p:nvPr/>
            </p:nvSpPr>
            <p:spPr bwMode="auto">
              <a:xfrm>
                <a:off x="2064" y="1536"/>
                <a:ext cx="1835" cy="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dirty="0">
                    <a:latin typeface="+mn-lt"/>
                    <a:ea typeface="+mn-ea"/>
                    <a:cs typeface="+mn-ea"/>
                    <a:sym typeface="+mn-lt"/>
                  </a:rPr>
                  <a:t>Many ICMP dest unreachable flood to  192.168.1.x, src=128.100.100.2</a:t>
                </a:r>
              </a:p>
            </p:txBody>
          </p:sp>
          <p:grpSp>
            <p:nvGrpSpPr>
              <p:cNvPr id="7" name="Group 28"/>
              <p:cNvGrpSpPr>
                <a:grpSpLocks/>
              </p:cNvGrpSpPr>
              <p:nvPr/>
            </p:nvGrpSpPr>
            <p:grpSpPr bwMode="auto">
              <a:xfrm>
                <a:off x="1771" y="1872"/>
                <a:ext cx="2501" cy="336"/>
                <a:chOff x="1771" y="1872"/>
                <a:chExt cx="2501" cy="336"/>
              </a:xfrm>
            </p:grpSpPr>
            <p:sp>
              <p:nvSpPr>
                <p:cNvPr id="67629" name="Line 29"/>
                <p:cNvSpPr>
                  <a:spLocks noChangeShapeType="1"/>
                </p:cNvSpPr>
                <p:nvPr/>
              </p:nvSpPr>
              <p:spPr bwMode="auto">
                <a:xfrm flipH="1">
                  <a:off x="4272" y="1872"/>
                  <a:ext cx="0" cy="336"/>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30" name="Line 30"/>
                <p:cNvSpPr>
                  <a:spLocks noChangeShapeType="1"/>
                </p:cNvSpPr>
                <p:nvPr/>
              </p:nvSpPr>
              <p:spPr bwMode="auto">
                <a:xfrm flipH="1">
                  <a:off x="3577" y="220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31" name="Line 31"/>
                <p:cNvSpPr>
                  <a:spLocks noChangeShapeType="1"/>
                </p:cNvSpPr>
                <p:nvPr/>
              </p:nvSpPr>
              <p:spPr bwMode="auto">
                <a:xfrm flipH="1">
                  <a:off x="2790" y="220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32" name="Line 32"/>
                <p:cNvSpPr>
                  <a:spLocks noChangeShapeType="1"/>
                </p:cNvSpPr>
                <p:nvPr/>
              </p:nvSpPr>
              <p:spPr bwMode="auto">
                <a:xfrm flipH="1">
                  <a:off x="1771" y="220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grpSp>
        </p:grpSp>
        <p:grpSp>
          <p:nvGrpSpPr>
            <p:cNvPr id="8" name="Group 33"/>
            <p:cNvGrpSpPr>
              <a:grpSpLocks/>
            </p:cNvGrpSpPr>
            <p:nvPr/>
          </p:nvGrpSpPr>
          <p:grpSpPr bwMode="auto">
            <a:xfrm>
              <a:off x="1106" y="1401"/>
              <a:ext cx="336" cy="1920"/>
              <a:chOff x="1104" y="1728"/>
              <a:chExt cx="336" cy="1920"/>
            </a:xfrm>
          </p:grpSpPr>
          <p:sp>
            <p:nvSpPr>
              <p:cNvPr id="67623" name="Line 34"/>
              <p:cNvSpPr>
                <a:spLocks noChangeShapeType="1"/>
              </p:cNvSpPr>
              <p:nvPr/>
            </p:nvSpPr>
            <p:spPr bwMode="auto">
              <a:xfrm flipH="1">
                <a:off x="1104" y="172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24" name="Line 35"/>
              <p:cNvSpPr>
                <a:spLocks noChangeShapeType="1"/>
              </p:cNvSpPr>
              <p:nvPr/>
            </p:nvSpPr>
            <p:spPr bwMode="auto">
              <a:xfrm flipH="1">
                <a:off x="1104" y="2304"/>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25" name="Line 36"/>
              <p:cNvSpPr>
                <a:spLocks noChangeShapeType="1"/>
              </p:cNvSpPr>
              <p:nvPr/>
            </p:nvSpPr>
            <p:spPr bwMode="auto">
              <a:xfrm flipH="1">
                <a:off x="1116" y="292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26" name="Line 37"/>
              <p:cNvSpPr>
                <a:spLocks noChangeShapeType="1"/>
              </p:cNvSpPr>
              <p:nvPr/>
            </p:nvSpPr>
            <p:spPr bwMode="auto">
              <a:xfrm flipH="1">
                <a:off x="1116" y="3648"/>
                <a:ext cx="324" cy="0"/>
              </a:xfrm>
              <a:prstGeom prst="line">
                <a:avLst/>
              </a:prstGeom>
              <a:noFill/>
              <a:ln w="76200" cap="rnd">
                <a:solidFill>
                  <a:srgbClr val="FF6600"/>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grpSp>
      </p:grpSp>
      <p:pic>
        <p:nvPicPr>
          <p:cNvPr id="67600" name="Picture 38"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725" y="1693863"/>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1" name="Picture 39"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725" y="2701925"/>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2" name="Picture 40"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725" y="3711575"/>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3" name="Picture 41"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4725" y="4791075"/>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4" name="Picture 42"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2738" y="1693863"/>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5" name="Picture 43" descr="0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8275" y="4862513"/>
            <a:ext cx="72072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6" name="Picture 44" descr="云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54450" y="3014663"/>
            <a:ext cx="2592388" cy="1271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607" name="Picture 45" descr="0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09875" y="3052763"/>
            <a:ext cx="576263"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57550" name="Line 46"/>
          <p:cNvSpPr>
            <a:spLocks noChangeShapeType="1"/>
          </p:cNvSpPr>
          <p:nvPr/>
        </p:nvSpPr>
        <p:spPr bwMode="auto">
          <a:xfrm flipV="1">
            <a:off x="2238375" y="4543425"/>
            <a:ext cx="0" cy="533400"/>
          </a:xfrm>
          <a:prstGeom prst="line">
            <a:avLst/>
          </a:prstGeom>
          <a:noFill/>
          <a:ln w="76200" cap="rnd">
            <a:solidFill>
              <a:srgbClr val="99CCFF"/>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grpSp>
        <p:nvGrpSpPr>
          <p:cNvPr id="9" name="Group 47"/>
          <p:cNvGrpSpPr>
            <a:grpSpLocks/>
          </p:cNvGrpSpPr>
          <p:nvPr/>
        </p:nvGrpSpPr>
        <p:grpSpPr bwMode="auto">
          <a:xfrm>
            <a:off x="1781175" y="2349500"/>
            <a:ext cx="414338" cy="1871663"/>
            <a:chOff x="1122" y="1480"/>
            <a:chExt cx="261" cy="1179"/>
          </a:xfrm>
        </p:grpSpPr>
        <p:sp>
          <p:nvSpPr>
            <p:cNvPr id="67618" name="Line 48"/>
            <p:cNvSpPr>
              <a:spLocks noChangeShapeType="1"/>
            </p:cNvSpPr>
            <p:nvPr/>
          </p:nvSpPr>
          <p:spPr bwMode="auto">
            <a:xfrm flipH="1" flipV="1">
              <a:off x="1122" y="2659"/>
              <a:ext cx="230" cy="0"/>
            </a:xfrm>
            <a:prstGeom prst="line">
              <a:avLst/>
            </a:prstGeom>
            <a:noFill/>
            <a:ln w="76200" cap="rnd">
              <a:solidFill>
                <a:srgbClr val="99CCFF"/>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19" name="Line 49"/>
            <p:cNvSpPr>
              <a:spLocks noChangeShapeType="1"/>
            </p:cNvSpPr>
            <p:nvPr/>
          </p:nvSpPr>
          <p:spPr bwMode="auto">
            <a:xfrm flipH="1" flipV="1">
              <a:off x="1132" y="2046"/>
              <a:ext cx="230" cy="0"/>
            </a:xfrm>
            <a:prstGeom prst="line">
              <a:avLst/>
            </a:prstGeom>
            <a:noFill/>
            <a:ln w="76200" cap="rnd">
              <a:solidFill>
                <a:srgbClr val="99CCFF"/>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67620" name="Line 50"/>
            <p:cNvSpPr>
              <a:spLocks noChangeShapeType="1"/>
            </p:cNvSpPr>
            <p:nvPr/>
          </p:nvSpPr>
          <p:spPr bwMode="auto">
            <a:xfrm flipH="1" flipV="1">
              <a:off x="1153" y="1480"/>
              <a:ext cx="230" cy="0"/>
            </a:xfrm>
            <a:prstGeom prst="line">
              <a:avLst/>
            </a:prstGeom>
            <a:noFill/>
            <a:ln w="76200" cap="rnd">
              <a:solidFill>
                <a:srgbClr val="99CCFF"/>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grpSp>
      <p:sp>
        <p:nvSpPr>
          <p:cNvPr id="1557555" name="Line 51"/>
          <p:cNvSpPr>
            <a:spLocks noChangeShapeType="1"/>
          </p:cNvSpPr>
          <p:nvPr/>
        </p:nvSpPr>
        <p:spPr bwMode="auto">
          <a:xfrm flipV="1">
            <a:off x="1781175" y="5153025"/>
            <a:ext cx="381000" cy="0"/>
          </a:xfrm>
          <a:prstGeom prst="line">
            <a:avLst/>
          </a:prstGeom>
          <a:noFill/>
          <a:ln w="76200" cap="rnd">
            <a:solidFill>
              <a:srgbClr val="99CCFF"/>
            </a:solidFill>
            <a:prstDash val="sysDot"/>
            <a:miter lim="800000"/>
            <a:headEnd/>
            <a:tailEnd type="stealth" w="sm" len="sm"/>
          </a:ln>
          <a:extLst>
            <a:ext uri="{909E8E84-426E-40DD-AFC4-6F175D3DCCD1}">
              <a14:hiddenFill xmlns:a14="http://schemas.microsoft.com/office/drawing/2010/main">
                <a:noFill/>
              </a14:hiddenFill>
            </a:ext>
          </a:extLst>
        </p:spPr>
        <p:txBody>
          <a:bodyPr wrap="none"/>
          <a:lstStyle/>
          <a:p>
            <a:pPr>
              <a:lnSpc>
                <a:spcPct val="120000"/>
              </a:lnSpc>
            </a:pPr>
            <a:endParaRPr lang="zh-CN" altLang="en-US">
              <a:latin typeface="+mn-lt"/>
              <a:ea typeface="+mn-ea"/>
              <a:cs typeface="+mn-ea"/>
              <a:sym typeface="+mn-lt"/>
            </a:endParaRPr>
          </a:p>
        </p:txBody>
      </p:sp>
      <p:sp>
        <p:nvSpPr>
          <p:cNvPr id="1557556" name="AutoShape 52"/>
          <p:cNvSpPr>
            <a:spLocks noChangeArrowheads="1"/>
          </p:cNvSpPr>
          <p:nvPr/>
        </p:nvSpPr>
        <p:spPr bwMode="auto">
          <a:xfrm>
            <a:off x="2808288" y="4329113"/>
            <a:ext cx="1763712" cy="685800"/>
          </a:xfrm>
          <a:prstGeom prst="cloudCallout">
            <a:avLst>
              <a:gd name="adj1" fmla="val -41435"/>
              <a:gd name="adj2" fmla="val -126884"/>
            </a:avLst>
          </a:prstGeom>
          <a:solidFill>
            <a:srgbClr val="00CC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lnSpc>
                <a:spcPct val="120000"/>
              </a:lnSpc>
            </a:pPr>
            <a:r>
              <a:rPr kumimoji="1" lang="zh-CN" altLang="en-US" sz="1400">
                <a:latin typeface="+mn-lt"/>
                <a:ea typeface="+mn-ea"/>
                <a:cs typeface="+mn-ea"/>
                <a:sym typeface="+mn-lt"/>
              </a:rPr>
              <a:t>网关收到不到数据包</a:t>
            </a:r>
            <a:endParaRPr kumimoji="1" lang="en-US" altLang="zh-CN" sz="1400">
              <a:latin typeface="+mn-lt"/>
              <a:ea typeface="+mn-ea"/>
              <a:cs typeface="+mn-ea"/>
              <a:sym typeface="+mn-lt"/>
            </a:endParaRPr>
          </a:p>
        </p:txBody>
      </p:sp>
      <p:grpSp>
        <p:nvGrpSpPr>
          <p:cNvPr id="10" name="Group 53"/>
          <p:cNvGrpSpPr>
            <a:grpSpLocks/>
          </p:cNvGrpSpPr>
          <p:nvPr/>
        </p:nvGrpSpPr>
        <p:grpSpPr bwMode="auto">
          <a:xfrm>
            <a:off x="1847850" y="5403850"/>
            <a:ext cx="2998788" cy="895350"/>
            <a:chOff x="949" y="3336"/>
            <a:chExt cx="1440" cy="564"/>
          </a:xfrm>
        </p:grpSpPr>
        <p:grpSp>
          <p:nvGrpSpPr>
            <p:cNvPr id="11" name="Group 54"/>
            <p:cNvGrpSpPr>
              <a:grpSpLocks/>
            </p:cNvGrpSpPr>
            <p:nvPr/>
          </p:nvGrpSpPr>
          <p:grpSpPr bwMode="auto">
            <a:xfrm>
              <a:off x="949" y="3336"/>
              <a:ext cx="453" cy="422"/>
              <a:chOff x="991" y="3151"/>
              <a:chExt cx="432" cy="422"/>
            </a:xfrm>
          </p:grpSpPr>
          <p:sp>
            <p:nvSpPr>
              <p:cNvPr id="67616" name="AutoShape 55"/>
              <p:cNvSpPr>
                <a:spLocks noChangeArrowheads="1"/>
              </p:cNvSpPr>
              <p:nvPr/>
            </p:nvSpPr>
            <p:spPr bwMode="auto">
              <a:xfrm rot="-8340000">
                <a:off x="991" y="3189"/>
                <a:ext cx="432" cy="384"/>
              </a:xfrm>
              <a:custGeom>
                <a:avLst/>
                <a:gdLst>
                  <a:gd name="T0" fmla="*/ 0 w 21600"/>
                  <a:gd name="T1" fmla="*/ 0 h 21600"/>
                  <a:gd name="T2" fmla="*/ 0 w 21600"/>
                  <a:gd name="T3" fmla="*/ 0 h 21600"/>
                  <a:gd name="T4" fmla="*/ 0 w 21600"/>
                  <a:gd name="T5" fmla="*/ 0 h 21600"/>
                  <a:gd name="T6" fmla="*/ 0 w 21600"/>
                  <a:gd name="T7" fmla="*/ 0 h 21600"/>
                  <a:gd name="T8" fmla="*/ 17694720 60000 65536"/>
                  <a:gd name="T9" fmla="*/ 11796480 60000 65536"/>
                  <a:gd name="T10" fmla="*/ 5898240 60000 65536"/>
                  <a:gd name="T11" fmla="*/ 0 60000 65536"/>
                  <a:gd name="T12" fmla="*/ 3350 w 21600"/>
                  <a:gd name="T13" fmla="*/ 5850 h 21600"/>
                  <a:gd name="T14" fmla="*/ 19100 w 21600"/>
                  <a:gd name="T15" fmla="*/ 15750 h 21600"/>
                </a:gdLst>
                <a:ahLst/>
                <a:cxnLst>
                  <a:cxn ang="T8">
                    <a:pos x="T0" y="T1"/>
                  </a:cxn>
                  <a:cxn ang="T9">
                    <a:pos x="T2" y="T3"/>
                  </a:cxn>
                  <a:cxn ang="T10">
                    <a:pos x="T4" y="T5"/>
                  </a:cxn>
                  <a:cxn ang="T11">
                    <a:pos x="T6" y="T7"/>
                  </a:cxn>
                </a:cxnLst>
                <a:rect l="T12" t="T13" r="T14" b="T15"/>
                <a:pathLst>
                  <a:path w="21600" h="21600">
                    <a:moveTo>
                      <a:pt x="16200" y="0"/>
                    </a:moveTo>
                    <a:lnTo>
                      <a:pt x="16200" y="5850"/>
                    </a:lnTo>
                    <a:lnTo>
                      <a:pt x="3375" y="5850"/>
                    </a:lnTo>
                    <a:lnTo>
                      <a:pt x="3375" y="15750"/>
                    </a:lnTo>
                    <a:lnTo>
                      <a:pt x="16200" y="15750"/>
                    </a:lnTo>
                    <a:lnTo>
                      <a:pt x="16200" y="21600"/>
                    </a:lnTo>
                    <a:lnTo>
                      <a:pt x="21600" y="10800"/>
                    </a:lnTo>
                    <a:lnTo>
                      <a:pt x="16200" y="0"/>
                    </a:lnTo>
                    <a:close/>
                  </a:path>
                  <a:path w="21600" h="21600">
                    <a:moveTo>
                      <a:pt x="1350" y="5850"/>
                    </a:moveTo>
                    <a:lnTo>
                      <a:pt x="1350" y="15750"/>
                    </a:lnTo>
                    <a:lnTo>
                      <a:pt x="2700" y="15750"/>
                    </a:lnTo>
                    <a:lnTo>
                      <a:pt x="2700" y="5850"/>
                    </a:lnTo>
                    <a:lnTo>
                      <a:pt x="1350" y="5850"/>
                    </a:lnTo>
                    <a:close/>
                  </a:path>
                  <a:path w="21600" h="21600">
                    <a:moveTo>
                      <a:pt x="0" y="5850"/>
                    </a:moveTo>
                    <a:lnTo>
                      <a:pt x="0" y="15750"/>
                    </a:lnTo>
                    <a:lnTo>
                      <a:pt x="675" y="15750"/>
                    </a:lnTo>
                    <a:lnTo>
                      <a:pt x="675" y="5850"/>
                    </a:lnTo>
                    <a:lnTo>
                      <a:pt x="0" y="5850"/>
                    </a:lnTo>
                    <a:close/>
                  </a:path>
                </a:pathLst>
              </a:custGeom>
              <a:solidFill>
                <a:srgbClr val="FF0000">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nSpc>
                    <a:spcPct val="120000"/>
                  </a:lnSpc>
                </a:pPr>
                <a:endParaRPr lang="zh-CN" altLang="en-US">
                  <a:latin typeface="+mn-lt"/>
                  <a:ea typeface="+mn-ea"/>
                  <a:cs typeface="+mn-ea"/>
                  <a:sym typeface="+mn-lt"/>
                </a:endParaRPr>
              </a:p>
            </p:txBody>
          </p:sp>
          <p:sp>
            <p:nvSpPr>
              <p:cNvPr id="67617" name="Text Box 56"/>
              <p:cNvSpPr txBox="1">
                <a:spLocks noChangeArrowheads="1"/>
              </p:cNvSpPr>
              <p:nvPr/>
            </p:nvSpPr>
            <p:spPr bwMode="auto">
              <a:xfrm>
                <a:off x="1334" y="3151"/>
                <a:ext cx="85" cy="2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kumimoji="1" lang="zh-CN" altLang="zh-CN" sz="1600" b="1">
                  <a:latin typeface="+mn-lt"/>
                  <a:ea typeface="+mn-ea"/>
                  <a:cs typeface="+mn-ea"/>
                  <a:sym typeface="+mn-lt"/>
                </a:endParaRPr>
              </a:p>
            </p:txBody>
          </p:sp>
        </p:grpSp>
        <p:sp>
          <p:nvSpPr>
            <p:cNvPr id="67615" name="Text Box 57"/>
            <p:cNvSpPr txBox="1">
              <a:spLocks noChangeArrowheads="1"/>
            </p:cNvSpPr>
            <p:nvPr/>
          </p:nvSpPr>
          <p:spPr bwMode="auto">
            <a:xfrm>
              <a:off x="1427" y="3470"/>
              <a:ext cx="962" cy="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r>
                <a:rPr lang="de-DE" altLang="zh-CN" sz="1600" dirty="0">
                  <a:latin typeface="+mn-lt"/>
                  <a:ea typeface="+mn-ea"/>
                  <a:cs typeface="+mn-ea"/>
                  <a:sym typeface="+mn-lt"/>
                </a:rPr>
                <a:t>Attacker controls this host</a:t>
              </a:r>
              <a:endParaRPr kumimoji="1" lang="en-US" altLang="zh-CN" sz="2800" dirty="0">
                <a:latin typeface="+mn-lt"/>
                <a:ea typeface="+mn-ea"/>
                <a:cs typeface="+mn-ea"/>
                <a:sym typeface="+mn-lt"/>
              </a:endParaRPr>
            </a:p>
          </p:txBody>
        </p:sp>
      </p:grpSp>
      <p:sp>
        <p:nvSpPr>
          <p:cNvPr id="1557562" name="AutoShape 58"/>
          <p:cNvSpPr>
            <a:spLocks noChangeArrowheads="1"/>
          </p:cNvSpPr>
          <p:nvPr/>
        </p:nvSpPr>
        <p:spPr bwMode="auto">
          <a:xfrm>
            <a:off x="7308850" y="3732213"/>
            <a:ext cx="1655763" cy="914400"/>
          </a:xfrm>
          <a:prstGeom prst="cloudCallout">
            <a:avLst>
              <a:gd name="adj1" fmla="val -72134"/>
              <a:gd name="adj2" fmla="val 69097"/>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ctr" eaLnBrk="1" fontAlgn="t" hangingPunct="1">
              <a:lnSpc>
                <a:spcPct val="120000"/>
              </a:lnSpc>
            </a:pPr>
            <a:r>
              <a:rPr kumimoji="1" lang="zh-CN" altLang="en-US" sz="1400">
                <a:latin typeface="+mn-lt"/>
                <a:ea typeface="+mn-ea"/>
                <a:cs typeface="+mn-ea"/>
                <a:sym typeface="+mn-lt"/>
              </a:rPr>
              <a:t>为什么收不到数据包？</a:t>
            </a:r>
            <a:endParaRPr kumimoji="1" lang="en-US" altLang="zh-CN" sz="1400">
              <a:latin typeface="+mn-lt"/>
              <a:ea typeface="+mn-ea"/>
              <a:cs typeface="+mn-ea"/>
              <a:sym typeface="+mn-lt"/>
            </a:endParaRPr>
          </a:p>
        </p:txBody>
      </p:sp>
    </p:spTree>
    <p:extLst>
      <p:ext uri="{BB962C8B-B14F-4D97-AF65-F5344CB8AC3E}">
        <p14:creationId xmlns:p14="http://schemas.microsoft.com/office/powerpoint/2010/main" val="25664625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57507"/>
                                        </p:tgtEl>
                                        <p:attrNameLst>
                                          <p:attrName>style.visibility</p:attrName>
                                        </p:attrNameLst>
                                      </p:cBhvr>
                                      <p:to>
                                        <p:strVal val="visible"/>
                                      </p:to>
                                    </p:set>
                                  </p:childTnLst>
                                </p:cTn>
                              </p:par>
                            </p:childTnLst>
                          </p:cTn>
                        </p:par>
                        <p:par>
                          <p:cTn id="12" fill="hold" nodeType="afterGroup">
                            <p:stCondLst>
                              <p:cond delay="0"/>
                            </p:stCondLst>
                            <p:childTnLst>
                              <p:par>
                                <p:cTn id="13" presetID="22" presetClass="entr" presetSubtype="8" fill="hold" nodeType="afterEffect">
                                  <p:stCondLst>
                                    <p:cond delay="0"/>
                                  </p:stCondLst>
                                  <p:childTnLst>
                                    <p:set>
                                      <p:cBhvr>
                                        <p:cTn id="14" dur="1" fill="hold">
                                          <p:stCondLst>
                                            <p:cond delay="0"/>
                                          </p:stCondLst>
                                        </p:cTn>
                                        <p:tgtEl>
                                          <p:spTgt spid="1557555"/>
                                        </p:tgtEl>
                                        <p:attrNameLst>
                                          <p:attrName>style.visibility</p:attrName>
                                        </p:attrNameLst>
                                      </p:cBhvr>
                                      <p:to>
                                        <p:strVal val="visible"/>
                                      </p:to>
                                    </p:set>
                                    <p:animEffect transition="in" filter="wipe(left)">
                                      <p:cBhvr>
                                        <p:cTn id="15" dur="500"/>
                                        <p:tgtEl>
                                          <p:spTgt spid="1557555"/>
                                        </p:tgtEl>
                                      </p:cBhvr>
                                    </p:animEffect>
                                  </p:childTnLst>
                                </p:cTn>
                              </p:par>
                            </p:childTnLst>
                          </p:cTn>
                        </p:par>
                        <p:par>
                          <p:cTn id="16" fill="hold" nodeType="afterGroup">
                            <p:stCondLst>
                              <p:cond delay="500"/>
                            </p:stCondLst>
                            <p:childTnLst>
                              <p:par>
                                <p:cTn id="17" presetID="22" presetClass="entr" presetSubtype="4" fill="hold" nodeType="afterEffect">
                                  <p:stCondLst>
                                    <p:cond delay="0"/>
                                  </p:stCondLst>
                                  <p:childTnLst>
                                    <p:set>
                                      <p:cBhvr>
                                        <p:cTn id="18" dur="1" fill="hold">
                                          <p:stCondLst>
                                            <p:cond delay="0"/>
                                          </p:stCondLst>
                                        </p:cTn>
                                        <p:tgtEl>
                                          <p:spTgt spid="1557550"/>
                                        </p:tgtEl>
                                        <p:attrNameLst>
                                          <p:attrName>style.visibility</p:attrName>
                                        </p:attrNameLst>
                                      </p:cBhvr>
                                      <p:to>
                                        <p:strVal val="visible"/>
                                      </p:to>
                                    </p:set>
                                    <p:animEffect transition="in" filter="wipe(down)">
                                      <p:cBhvr>
                                        <p:cTn id="19" dur="500"/>
                                        <p:tgtEl>
                                          <p:spTgt spid="1557550"/>
                                        </p:tgtEl>
                                      </p:cBhvr>
                                    </p:animEffect>
                                  </p:childTnLst>
                                </p:cTn>
                              </p:par>
                            </p:childTnLst>
                          </p:cTn>
                        </p:par>
                        <p:par>
                          <p:cTn id="20" fill="hold" nodeType="afterGroup">
                            <p:stCondLst>
                              <p:cond delay="1000"/>
                            </p:stCondLst>
                            <p:childTnLst>
                              <p:par>
                                <p:cTn id="21" presetID="22" presetClass="entr" presetSubtype="2" fill="hold" nodeType="after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right)">
                                      <p:cBhvr>
                                        <p:cTn id="23" dur="500"/>
                                        <p:tgtEl>
                                          <p:spTgt spid="9"/>
                                        </p:tgtEl>
                                      </p:cBhvr>
                                    </p:animEffect>
                                  </p:childTnLst>
                                </p:cTn>
                              </p:par>
                            </p:childTnLst>
                          </p:cTn>
                        </p:par>
                        <p:par>
                          <p:cTn id="24" fill="hold" nodeType="afterGroup">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1557556"/>
                                        </p:tgtEl>
                                        <p:attrNameLst>
                                          <p:attrName>style.visibility</p:attrName>
                                        </p:attrNameLst>
                                      </p:cBhvr>
                                      <p:to>
                                        <p:strVal val="visible"/>
                                      </p:to>
                                    </p:set>
                                    <p:animEffect transition="in" filter="wipe(down)">
                                      <p:cBhvr>
                                        <p:cTn id="27" dur="500"/>
                                        <p:tgtEl>
                                          <p:spTgt spid="155755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down)">
                                      <p:cBhvr>
                                        <p:cTn id="32" dur="500"/>
                                        <p:tgtEl>
                                          <p:spTgt spid="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2"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right)">
                                      <p:cBhvr>
                                        <p:cTn id="37" dur="500"/>
                                        <p:tgtEl>
                                          <p:spTgt spid="5"/>
                                        </p:tgtEl>
                                      </p:cBhvr>
                                    </p:animEffect>
                                  </p:childTnLst>
                                </p:cTn>
                              </p:par>
                            </p:childTnLst>
                          </p:cTn>
                        </p:par>
                        <p:par>
                          <p:cTn id="38" fill="hold" nodeType="afterGroup">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557562"/>
                                        </p:tgtEl>
                                        <p:attrNameLst>
                                          <p:attrName>style.visibility</p:attrName>
                                        </p:attrNameLst>
                                      </p:cBhvr>
                                      <p:to>
                                        <p:strVal val="visible"/>
                                      </p:to>
                                    </p:set>
                                    <p:animEffect transition="in" filter="wipe(up)">
                                      <p:cBhvr>
                                        <p:cTn id="41" dur="500"/>
                                        <p:tgtEl>
                                          <p:spTgt spid="15575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7507" grpId="0"/>
      <p:bldP spid="1557556" grpId="0" animBg="1"/>
      <p:bldP spid="155756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2"/>
          <p:cNvSpPr txBox="1">
            <a:spLocks noChangeArrowheads="1"/>
          </p:cNvSpPr>
          <p:nvPr/>
        </p:nvSpPr>
        <p:spPr bwMode="auto">
          <a:xfrm>
            <a:off x="762000" y="3555008"/>
            <a:ext cx="7696200" cy="130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fontAlgn="t">
              <a:lnSpc>
                <a:spcPct val="120000"/>
              </a:lnSpc>
            </a:pPr>
            <a:endParaRPr lang="zh-CN" altLang="de-DE" sz="1800">
              <a:latin typeface="+mn-lt"/>
              <a:ea typeface="+mn-ea"/>
              <a:cs typeface="+mn-ea"/>
              <a:sym typeface="+mn-lt"/>
            </a:endParaRPr>
          </a:p>
        </p:txBody>
      </p:sp>
      <p:sp>
        <p:nvSpPr>
          <p:cNvPr id="73731" name="Rectangle 3"/>
          <p:cNvSpPr>
            <a:spLocks noChangeArrowheads="1"/>
          </p:cNvSpPr>
          <p:nvPr/>
        </p:nvSpPr>
        <p:spPr bwMode="auto">
          <a:xfrm>
            <a:off x="2667000" y="908050"/>
            <a:ext cx="6477000" cy="404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algn="r" eaLnBrk="1" fontAlgn="t" hangingPunct="1">
              <a:lnSpc>
                <a:spcPct val="120000"/>
              </a:lnSpc>
            </a:pPr>
            <a:endParaRPr kumimoji="1" lang="zh-CN" altLang="zh-CN" sz="3600">
              <a:solidFill>
                <a:schemeClr val="tx2"/>
              </a:solidFill>
              <a:latin typeface="+mn-lt"/>
              <a:ea typeface="+mn-ea"/>
              <a:cs typeface="+mn-ea"/>
              <a:sym typeface="+mn-lt"/>
            </a:endParaRPr>
          </a:p>
        </p:txBody>
      </p:sp>
      <p:sp>
        <p:nvSpPr>
          <p:cNvPr id="49156" name="Rectangle 4"/>
          <p:cNvSpPr>
            <a:spLocks noGrp="1" noChangeArrowheads="1"/>
          </p:cNvSpPr>
          <p:nvPr>
            <p:ph type="title"/>
          </p:nvPr>
        </p:nvSpPr>
        <p:spPr/>
        <p:txBody>
          <a:bodyPr/>
          <a:lstStyle/>
          <a:p>
            <a:r>
              <a:rPr lang="zh-CN" altLang="en-US">
                <a:latin typeface="+mn-lt"/>
                <a:ea typeface="+mn-ea"/>
                <a:cs typeface="+mn-ea"/>
                <a:sym typeface="+mn-lt"/>
              </a:rPr>
              <a:t>传输层</a:t>
            </a:r>
            <a:r>
              <a:rPr lang="en-US" altLang="zh-CN">
                <a:latin typeface="+mn-lt"/>
                <a:ea typeface="+mn-ea"/>
                <a:cs typeface="+mn-ea"/>
                <a:sym typeface="+mn-lt"/>
              </a:rPr>
              <a:t>--TCP SYN Flood</a:t>
            </a:r>
            <a:r>
              <a:rPr lang="zh-CN" altLang="en-US">
                <a:latin typeface="+mn-lt"/>
                <a:ea typeface="+mn-ea"/>
                <a:cs typeface="+mn-ea"/>
                <a:sym typeface="+mn-lt"/>
              </a:rPr>
              <a:t>攻击</a:t>
            </a:r>
            <a:endParaRPr lang="zh-CN" altLang="en-US" dirty="0">
              <a:latin typeface="+mn-lt"/>
              <a:ea typeface="+mn-ea"/>
              <a:cs typeface="+mn-ea"/>
              <a:sym typeface="+mn-lt"/>
            </a:endParaRPr>
          </a:p>
        </p:txBody>
      </p:sp>
      <p:sp>
        <p:nvSpPr>
          <p:cNvPr id="7" name="内容占位符 6"/>
          <p:cNvSpPr>
            <a:spLocks noGrp="1"/>
          </p:cNvSpPr>
          <p:nvPr>
            <p:ph idx="1"/>
          </p:nvPr>
        </p:nvSpPr>
        <p:spPr/>
        <p:txBody>
          <a:bodyPr/>
          <a:lstStyle/>
          <a:p>
            <a:r>
              <a:rPr lang="en-US" altLang="zh-CN">
                <a:latin typeface="+mn-lt"/>
                <a:cs typeface="+mn-ea"/>
                <a:sym typeface="+mn-lt"/>
              </a:rPr>
              <a:t>SYN</a:t>
            </a:r>
            <a:r>
              <a:rPr lang="zh-CN" altLang="en-US">
                <a:latin typeface="+mn-lt"/>
                <a:cs typeface="+mn-ea"/>
                <a:sym typeface="+mn-lt"/>
              </a:rPr>
              <a:t>报文是</a:t>
            </a:r>
            <a:r>
              <a:rPr lang="en-US" altLang="zh-CN">
                <a:latin typeface="+mn-lt"/>
                <a:cs typeface="+mn-ea"/>
                <a:sym typeface="+mn-lt"/>
              </a:rPr>
              <a:t>TCP</a:t>
            </a:r>
            <a:r>
              <a:rPr lang="zh-CN" altLang="en-US">
                <a:latin typeface="+mn-lt"/>
                <a:cs typeface="+mn-ea"/>
                <a:sym typeface="+mn-lt"/>
              </a:rPr>
              <a:t>连接的第一个报文，攻击者通过大量发送</a:t>
            </a:r>
            <a:r>
              <a:rPr lang="en-US" altLang="zh-CN">
                <a:latin typeface="+mn-lt"/>
                <a:cs typeface="+mn-ea"/>
                <a:sym typeface="+mn-lt"/>
              </a:rPr>
              <a:t>SYN</a:t>
            </a:r>
            <a:r>
              <a:rPr lang="zh-CN" altLang="en-US">
                <a:latin typeface="+mn-lt"/>
                <a:cs typeface="+mn-ea"/>
                <a:sym typeface="+mn-lt"/>
              </a:rPr>
              <a:t>报文，造成大量未完全建立的</a:t>
            </a:r>
            <a:r>
              <a:rPr lang="en-US" altLang="zh-CN">
                <a:latin typeface="+mn-lt"/>
                <a:cs typeface="+mn-ea"/>
                <a:sym typeface="+mn-lt"/>
              </a:rPr>
              <a:t>TCP</a:t>
            </a:r>
            <a:r>
              <a:rPr lang="zh-CN" altLang="en-US">
                <a:latin typeface="+mn-lt"/>
                <a:cs typeface="+mn-ea"/>
                <a:sym typeface="+mn-lt"/>
              </a:rPr>
              <a:t>连接，占用被攻击者的资源。</a:t>
            </a:r>
            <a:endParaRPr lang="en-US" altLang="zh-CN" dirty="0">
              <a:latin typeface="+mn-lt"/>
              <a:cs typeface="+mn-ea"/>
              <a:sym typeface="+mn-lt"/>
            </a:endParaRPr>
          </a:p>
        </p:txBody>
      </p:sp>
      <p:pic>
        <p:nvPicPr>
          <p:cNvPr id="73734" name="Picture 4" descr="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0175" y="3721696"/>
            <a:ext cx="1731963"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5" name="Picture 5" descr="表"/>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33638" y="3577233"/>
            <a:ext cx="498475"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6" name="Picture 6" descr="0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0875" y="3766146"/>
            <a:ext cx="5207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37" name="Picture 7" descr="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262188" y="3966171"/>
            <a:ext cx="576262"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8"/>
          <p:cNvSpPr txBox="1">
            <a:spLocks noChangeArrowheads="1"/>
          </p:cNvSpPr>
          <p:nvPr/>
        </p:nvSpPr>
        <p:spPr bwMode="auto">
          <a:xfrm>
            <a:off x="1920875" y="4736108"/>
            <a:ext cx="1014413" cy="421084"/>
          </a:xfrm>
          <a:prstGeom prst="rect">
            <a:avLst/>
          </a:prstGeom>
          <a:noFill/>
          <a:ln w="9525" algn="ctr">
            <a:noFill/>
            <a:miter lim="800000"/>
            <a:headEnd/>
            <a:tailEnd/>
          </a:ln>
        </p:spPr>
        <p:txBody>
          <a:bodyPr lIns="87828" tIns="43914" rIns="87828" bIns="43914">
            <a:spAutoFit/>
          </a:bodyPr>
          <a:lstStyle/>
          <a:p>
            <a:pPr marL="328613" indent="-328613" algn="ctr" defTabSz="877888" eaLnBrk="1" fontAlgn="t" hangingPunct="1">
              <a:lnSpc>
                <a:spcPct val="120000"/>
              </a:lnSpc>
              <a:buClr>
                <a:schemeClr val="bg2"/>
              </a:buClr>
              <a:buFont typeface="Wingdings" pitchFamily="2" charset="2"/>
              <a:buNone/>
              <a:defRPr/>
            </a:pPr>
            <a:r>
              <a:rPr lang="zh-CN" altLang="en-US" sz="1800" dirty="0">
                <a:solidFill>
                  <a:srgbClr val="FF0000"/>
                </a:solidFill>
                <a:latin typeface="+mn-lt"/>
                <a:ea typeface="+mn-ea"/>
                <a:cs typeface="+mn-ea"/>
                <a:sym typeface="+mn-lt"/>
              </a:rPr>
              <a:t>攻击者</a:t>
            </a:r>
          </a:p>
        </p:txBody>
      </p:sp>
      <p:pic>
        <p:nvPicPr>
          <p:cNvPr id="73739" name="Picture 9" descr="1"/>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3670896"/>
            <a:ext cx="1579563" cy="985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0" name="Picture 10" descr="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62700" y="3585171"/>
            <a:ext cx="5159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1" name="Picture 11" descr="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76963" y="3840758"/>
            <a:ext cx="515937"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742" name="Picture 12" descr="0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94400" y="4047133"/>
            <a:ext cx="517525"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 Box 14"/>
          <p:cNvSpPr txBox="1">
            <a:spLocks noChangeArrowheads="1"/>
          </p:cNvSpPr>
          <p:nvPr/>
        </p:nvSpPr>
        <p:spPr bwMode="auto">
          <a:xfrm>
            <a:off x="5867400" y="4651971"/>
            <a:ext cx="1512888" cy="426840"/>
          </a:xfrm>
          <a:prstGeom prst="rect">
            <a:avLst/>
          </a:prstGeom>
          <a:noFill/>
          <a:ln w="9525" algn="ctr">
            <a:noFill/>
            <a:miter lim="800000"/>
            <a:headEnd/>
            <a:tailEnd/>
          </a:ln>
          <a:effectLst/>
        </p:spPr>
        <p:txBody>
          <a:bodyPr lIns="93528" tIns="46764" rIns="93528" bIns="46764">
            <a:spAutoFit/>
          </a:bodyPr>
          <a:lstStyle/>
          <a:p>
            <a:pPr marL="349250" indent="-349250" algn="ctr" defTabSz="935038" eaLnBrk="1" fontAlgn="t" hangingPunct="1">
              <a:lnSpc>
                <a:spcPct val="120000"/>
              </a:lnSpc>
              <a:buClr>
                <a:schemeClr val="bg2"/>
              </a:buClr>
              <a:buFont typeface="Wingdings" pitchFamily="2" charset="2"/>
              <a:buNone/>
              <a:defRPr/>
            </a:pPr>
            <a:r>
              <a:rPr lang="en-US" altLang="zh-CN" sz="1800" dirty="0">
                <a:solidFill>
                  <a:srgbClr val="0B4499"/>
                </a:solidFill>
                <a:latin typeface="+mn-lt"/>
                <a:ea typeface="+mn-ea"/>
                <a:cs typeface="+mn-ea"/>
                <a:sym typeface="+mn-lt"/>
              </a:rPr>
              <a:t>Server</a:t>
            </a:r>
            <a:endParaRPr lang="zh-CN" altLang="en-US" sz="1800" dirty="0">
              <a:solidFill>
                <a:srgbClr val="0B4499"/>
              </a:solidFill>
              <a:latin typeface="+mn-lt"/>
              <a:ea typeface="+mn-ea"/>
              <a:cs typeface="+mn-ea"/>
              <a:sym typeface="+mn-lt"/>
            </a:endParaRPr>
          </a:p>
        </p:txBody>
      </p:sp>
      <p:sp>
        <p:nvSpPr>
          <p:cNvPr id="73744" name="AutoShape 15"/>
          <p:cNvSpPr>
            <a:spLocks noChangeArrowheads="1"/>
          </p:cNvSpPr>
          <p:nvPr/>
        </p:nvSpPr>
        <p:spPr bwMode="auto">
          <a:xfrm>
            <a:off x="6272213" y="3889971"/>
            <a:ext cx="234950" cy="203200"/>
          </a:xfrm>
          <a:prstGeom prst="irregularSeal1">
            <a:avLst/>
          </a:prstGeom>
          <a:noFill/>
          <a:ln w="25400"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lvl1pPr>
              <a:defRPr sz="1000">
                <a:solidFill>
                  <a:schemeClr val="tx1"/>
                </a:solidFill>
                <a:latin typeface="FrutigerNext LT Regular" pitchFamily="34" charset="0"/>
                <a:ea typeface="宋体" panose="02010600030101010101" pitchFamily="2" charset="-122"/>
              </a:defRPr>
            </a:lvl1pPr>
            <a:lvl2pPr marL="742950" indent="-285750">
              <a:defRPr sz="1000">
                <a:solidFill>
                  <a:schemeClr val="tx1"/>
                </a:solidFill>
                <a:latin typeface="FrutigerNext LT Regular" pitchFamily="34" charset="0"/>
                <a:ea typeface="宋体" panose="02010600030101010101" pitchFamily="2" charset="-122"/>
              </a:defRPr>
            </a:lvl2pPr>
            <a:lvl3pPr marL="1143000" indent="-228600">
              <a:defRPr sz="1000">
                <a:solidFill>
                  <a:schemeClr val="tx1"/>
                </a:solidFill>
                <a:latin typeface="FrutigerNext LT Regular" pitchFamily="34" charset="0"/>
                <a:ea typeface="宋体" panose="02010600030101010101" pitchFamily="2" charset="-122"/>
              </a:defRPr>
            </a:lvl3pPr>
            <a:lvl4pPr marL="1600200" indent="-228600">
              <a:defRPr sz="1000">
                <a:solidFill>
                  <a:schemeClr val="tx1"/>
                </a:solidFill>
                <a:latin typeface="FrutigerNext LT Regular" pitchFamily="34" charset="0"/>
                <a:ea typeface="宋体" panose="02010600030101010101" pitchFamily="2" charset="-122"/>
              </a:defRPr>
            </a:lvl4pPr>
            <a:lvl5pPr marL="2057400" indent="-228600">
              <a:defRPr sz="1000">
                <a:solidFill>
                  <a:schemeClr val="tx1"/>
                </a:solidFill>
                <a:latin typeface="FrutigerNext LT Regular" pitchFamily="34" charset="0"/>
                <a:ea typeface="宋体" panose="02010600030101010101" pitchFamily="2" charset="-122"/>
              </a:defRPr>
            </a:lvl5pPr>
            <a:lvl6pPr marL="25146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6pPr>
            <a:lvl7pPr marL="29718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7pPr>
            <a:lvl8pPr marL="34290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8pPr>
            <a:lvl9pPr marL="3886200" indent="-228600" eaLnBrk="0" fontAlgn="base" hangingPunct="0">
              <a:spcBef>
                <a:spcPct val="0"/>
              </a:spcBef>
              <a:spcAft>
                <a:spcPct val="0"/>
              </a:spcAft>
              <a:defRPr sz="1000">
                <a:solidFill>
                  <a:schemeClr val="tx1"/>
                </a:solidFill>
                <a:latin typeface="FrutigerNext LT Regular" pitchFamily="34" charset="0"/>
                <a:ea typeface="宋体" panose="02010600030101010101" pitchFamily="2" charset="-122"/>
              </a:defRPr>
            </a:lvl9pPr>
          </a:lstStyle>
          <a:p>
            <a:pPr eaLnBrk="1" fontAlgn="t" hangingPunct="1">
              <a:lnSpc>
                <a:spcPct val="120000"/>
              </a:lnSpc>
            </a:pPr>
            <a:endParaRPr lang="zh-CN" altLang="en-US" sz="1800">
              <a:latin typeface="+mn-lt"/>
              <a:ea typeface="+mn-ea"/>
              <a:cs typeface="+mn-ea"/>
              <a:sym typeface="+mn-lt"/>
            </a:endParaRPr>
          </a:p>
        </p:txBody>
      </p:sp>
      <p:grpSp>
        <p:nvGrpSpPr>
          <p:cNvPr id="2" name="Group 26"/>
          <p:cNvGrpSpPr>
            <a:grpSpLocks/>
          </p:cNvGrpSpPr>
          <p:nvPr/>
        </p:nvGrpSpPr>
        <p:grpSpPr bwMode="auto">
          <a:xfrm>
            <a:off x="3074988" y="3599459"/>
            <a:ext cx="2994025" cy="1198563"/>
            <a:chOff x="1856" y="1230"/>
            <a:chExt cx="1886" cy="755"/>
          </a:xfrm>
        </p:grpSpPr>
        <p:grpSp>
          <p:nvGrpSpPr>
            <p:cNvPr id="3" name="Group 24"/>
            <p:cNvGrpSpPr>
              <a:grpSpLocks/>
            </p:cNvGrpSpPr>
            <p:nvPr/>
          </p:nvGrpSpPr>
          <p:grpSpPr bwMode="auto">
            <a:xfrm>
              <a:off x="1856" y="1230"/>
              <a:ext cx="1886" cy="521"/>
              <a:chOff x="1856" y="1230"/>
              <a:chExt cx="1886" cy="521"/>
            </a:xfrm>
          </p:grpSpPr>
          <p:sp>
            <p:nvSpPr>
              <p:cNvPr id="73748" name="Freeform 16"/>
              <p:cNvSpPr>
                <a:spLocks/>
              </p:cNvSpPr>
              <p:nvPr/>
            </p:nvSpPr>
            <p:spPr bwMode="auto">
              <a:xfrm>
                <a:off x="1856" y="1230"/>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49" name="Freeform 17"/>
              <p:cNvSpPr>
                <a:spLocks/>
              </p:cNvSpPr>
              <p:nvPr/>
            </p:nvSpPr>
            <p:spPr bwMode="auto">
              <a:xfrm>
                <a:off x="1857" y="1275"/>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0" name="Freeform 18"/>
              <p:cNvSpPr>
                <a:spLocks/>
              </p:cNvSpPr>
              <p:nvPr/>
            </p:nvSpPr>
            <p:spPr bwMode="auto">
              <a:xfrm>
                <a:off x="1857" y="1321"/>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1" name="Freeform 19"/>
              <p:cNvSpPr>
                <a:spLocks/>
              </p:cNvSpPr>
              <p:nvPr/>
            </p:nvSpPr>
            <p:spPr bwMode="auto">
              <a:xfrm>
                <a:off x="1858" y="1366"/>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2" name="Freeform 20"/>
              <p:cNvSpPr>
                <a:spLocks/>
              </p:cNvSpPr>
              <p:nvPr/>
            </p:nvSpPr>
            <p:spPr bwMode="auto">
              <a:xfrm>
                <a:off x="1857" y="1411"/>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3" name="Freeform 21"/>
              <p:cNvSpPr>
                <a:spLocks/>
              </p:cNvSpPr>
              <p:nvPr/>
            </p:nvSpPr>
            <p:spPr bwMode="auto">
              <a:xfrm>
                <a:off x="1858" y="1456"/>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4" name="Freeform 22"/>
              <p:cNvSpPr>
                <a:spLocks/>
              </p:cNvSpPr>
              <p:nvPr/>
            </p:nvSpPr>
            <p:spPr bwMode="auto">
              <a:xfrm>
                <a:off x="1858" y="1502"/>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sp>
            <p:nvSpPr>
              <p:cNvPr id="73755" name="Freeform 23"/>
              <p:cNvSpPr>
                <a:spLocks/>
              </p:cNvSpPr>
              <p:nvPr/>
            </p:nvSpPr>
            <p:spPr bwMode="auto">
              <a:xfrm>
                <a:off x="1859" y="1547"/>
                <a:ext cx="1883" cy="204"/>
              </a:xfrm>
              <a:custGeom>
                <a:avLst/>
                <a:gdLst>
                  <a:gd name="T0" fmla="*/ 0 w 3628"/>
                  <a:gd name="T1" fmla="*/ 0 h 734"/>
                  <a:gd name="T2" fmla="*/ 1 w 3628"/>
                  <a:gd name="T3" fmla="*/ 0 h 734"/>
                  <a:gd name="T4" fmla="*/ 1 w 3628"/>
                  <a:gd name="T5" fmla="*/ 0 h 734"/>
                  <a:gd name="T6" fmla="*/ 1 w 3628"/>
                  <a:gd name="T7" fmla="*/ 0 h 734"/>
                  <a:gd name="T8" fmla="*/ 1 w 3628"/>
                  <a:gd name="T9" fmla="*/ 0 h 734"/>
                  <a:gd name="T10" fmla="*/ 1 w 3628"/>
                  <a:gd name="T11" fmla="*/ 0 h 734"/>
                  <a:gd name="T12" fmla="*/ 1 w 3628"/>
                  <a:gd name="T13" fmla="*/ 0 h 734"/>
                  <a:gd name="T14" fmla="*/ 0 60000 65536"/>
                  <a:gd name="T15" fmla="*/ 0 60000 65536"/>
                  <a:gd name="T16" fmla="*/ 0 60000 65536"/>
                  <a:gd name="T17" fmla="*/ 0 60000 65536"/>
                  <a:gd name="T18" fmla="*/ 0 60000 65536"/>
                  <a:gd name="T19" fmla="*/ 0 60000 65536"/>
                  <a:gd name="T20" fmla="*/ 0 60000 65536"/>
                  <a:gd name="T21" fmla="*/ 0 w 3628"/>
                  <a:gd name="T22" fmla="*/ 0 h 734"/>
                  <a:gd name="T23" fmla="*/ 3628 w 3628"/>
                  <a:gd name="T24" fmla="*/ 734 h 73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628" h="734">
                    <a:moveTo>
                      <a:pt x="0" y="462"/>
                    </a:moveTo>
                    <a:cubicBezTo>
                      <a:pt x="249" y="360"/>
                      <a:pt x="499" y="258"/>
                      <a:pt x="771" y="235"/>
                    </a:cubicBezTo>
                    <a:cubicBezTo>
                      <a:pt x="1043" y="212"/>
                      <a:pt x="1391" y="319"/>
                      <a:pt x="1633" y="326"/>
                    </a:cubicBezTo>
                    <a:cubicBezTo>
                      <a:pt x="1875" y="333"/>
                      <a:pt x="2041" y="325"/>
                      <a:pt x="2222" y="280"/>
                    </a:cubicBezTo>
                    <a:cubicBezTo>
                      <a:pt x="2403" y="235"/>
                      <a:pt x="2517" y="0"/>
                      <a:pt x="2721" y="53"/>
                    </a:cubicBezTo>
                    <a:cubicBezTo>
                      <a:pt x="2925" y="106"/>
                      <a:pt x="3296" y="485"/>
                      <a:pt x="3447" y="598"/>
                    </a:cubicBezTo>
                    <a:cubicBezTo>
                      <a:pt x="3598" y="711"/>
                      <a:pt x="3598" y="711"/>
                      <a:pt x="3628" y="734"/>
                    </a:cubicBezTo>
                  </a:path>
                </a:pathLst>
              </a:custGeom>
              <a:noFill/>
              <a:ln w="28575" cap="flat" cmpd="sng">
                <a:solidFill>
                  <a:srgbClr val="FF0000"/>
                </a:solidFill>
                <a:prstDash val="solid"/>
                <a:round/>
                <a:headEnd/>
                <a:tailEnd type="triangle" w="med" len="med"/>
              </a:ln>
              <a:extLst>
                <a:ext uri="{909E8E84-426E-40DD-AFC4-6F175D3DCCD1}">
                  <a14:hiddenFill xmlns:a14="http://schemas.microsoft.com/office/drawing/2010/main">
                    <a:solidFill>
                      <a:srgbClr val="FFFFFF"/>
                    </a:solidFill>
                  </a14:hiddenFill>
                </a:ext>
              </a:extLst>
            </p:spPr>
            <p:txBody>
              <a:bodyPr wrap="none" lIns="87828" tIns="43914" rIns="87828" bIns="43914" anchor="ctr"/>
              <a:lstStyle/>
              <a:p>
                <a:pPr>
                  <a:lnSpc>
                    <a:spcPct val="120000"/>
                  </a:lnSpc>
                </a:pPr>
                <a:endParaRPr lang="zh-CN" altLang="en-US">
                  <a:latin typeface="+mn-lt"/>
                  <a:ea typeface="+mn-ea"/>
                  <a:cs typeface="+mn-ea"/>
                  <a:sym typeface="+mn-lt"/>
                </a:endParaRPr>
              </a:p>
            </p:txBody>
          </p:sp>
        </p:grpSp>
        <p:sp>
          <p:nvSpPr>
            <p:cNvPr id="20" name="Text Box 25"/>
            <p:cNvSpPr txBox="1">
              <a:spLocks noChangeArrowheads="1"/>
            </p:cNvSpPr>
            <p:nvPr/>
          </p:nvSpPr>
          <p:spPr bwMode="auto">
            <a:xfrm>
              <a:off x="2368" y="1720"/>
              <a:ext cx="761" cy="265"/>
            </a:xfrm>
            <a:prstGeom prst="rect">
              <a:avLst/>
            </a:prstGeom>
            <a:noFill/>
            <a:ln w="9525" algn="ctr">
              <a:noFill/>
              <a:miter lim="800000"/>
              <a:headEnd/>
              <a:tailEnd/>
            </a:ln>
          </p:spPr>
          <p:txBody>
            <a:bodyPr lIns="87828" tIns="43914" rIns="87828" bIns="43914">
              <a:spAutoFit/>
            </a:bodyPr>
            <a:lstStyle/>
            <a:p>
              <a:pPr marL="328613" indent="-328613" algn="ctr" defTabSz="877888" eaLnBrk="1" fontAlgn="t" hangingPunct="1">
                <a:lnSpc>
                  <a:spcPct val="120000"/>
                </a:lnSpc>
                <a:buClr>
                  <a:schemeClr val="bg2"/>
                </a:buClr>
                <a:buFont typeface="Wingdings" pitchFamily="2" charset="2"/>
                <a:buNone/>
                <a:defRPr/>
              </a:pPr>
              <a:r>
                <a:rPr lang="en-US" altLang="zh-CN" sz="1800" dirty="0">
                  <a:solidFill>
                    <a:srgbClr val="FF0000"/>
                  </a:solidFill>
                  <a:latin typeface="+mn-lt"/>
                  <a:ea typeface="+mn-ea"/>
                  <a:cs typeface="+mn-ea"/>
                  <a:sym typeface="+mn-lt"/>
                </a:rPr>
                <a:t>Syn</a:t>
              </a:r>
            </a:p>
          </p:txBody>
        </p:sp>
      </p:grpSp>
    </p:spTree>
    <p:extLst>
      <p:ext uri="{BB962C8B-B14F-4D97-AF65-F5344CB8AC3E}">
        <p14:creationId xmlns:p14="http://schemas.microsoft.com/office/powerpoint/2010/main" val="655345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indefinite" fill="hold" nodeType="clickEffect">
                                  <p:stCondLst>
                                    <p:cond delay="0"/>
                                  </p:stCondLst>
                                  <p:endCondLst>
                                    <p:cond evt="onNext" delay="0">
                                      <p:tgtEl>
                                        <p:sldTgt/>
                                      </p:tgtEl>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p:txBody>
          <a:bodyPr/>
          <a:lstStyle/>
          <a:p>
            <a:r>
              <a:rPr lang="zh-CN" altLang="en-US">
                <a:latin typeface="+mn-lt"/>
                <a:ea typeface="+mn-ea"/>
                <a:cs typeface="+mn-ea"/>
                <a:sym typeface="+mn-lt"/>
              </a:rPr>
              <a:t>应用层</a:t>
            </a:r>
            <a:r>
              <a:rPr lang="en-US" altLang="zh-CN">
                <a:latin typeface="+mn-lt"/>
                <a:ea typeface="+mn-ea"/>
                <a:cs typeface="+mn-ea"/>
                <a:sym typeface="+mn-lt"/>
              </a:rPr>
              <a:t>--</a:t>
            </a:r>
            <a:r>
              <a:rPr lang="zh-CN" altLang="en-US">
                <a:latin typeface="+mn-lt"/>
                <a:ea typeface="+mn-ea"/>
                <a:cs typeface="+mn-ea"/>
                <a:sym typeface="+mn-lt"/>
              </a:rPr>
              <a:t>缓冲区溢出攻击</a:t>
            </a:r>
            <a:endParaRPr lang="zh-CN" altLang="en-US" dirty="0">
              <a:latin typeface="+mn-lt"/>
              <a:ea typeface="+mn-ea"/>
              <a:cs typeface="+mn-ea"/>
              <a:sym typeface="+mn-lt"/>
            </a:endParaRPr>
          </a:p>
        </p:txBody>
      </p:sp>
      <p:sp>
        <p:nvSpPr>
          <p:cNvPr id="79875" name="Rectangle 3"/>
          <p:cNvSpPr>
            <a:spLocks noGrp="1" noChangeArrowheads="1"/>
          </p:cNvSpPr>
          <p:nvPr>
            <p:ph idx="1"/>
          </p:nvPr>
        </p:nvSpPr>
        <p:spPr>
          <a:xfrm>
            <a:off x="457200" y="1600200"/>
            <a:ext cx="4834880" cy="4525963"/>
          </a:xfrm>
        </p:spPr>
        <p:txBody>
          <a:bodyPr/>
          <a:lstStyle/>
          <a:p>
            <a:r>
              <a:rPr lang="zh-CN" altLang="de-AT" dirty="0">
                <a:latin typeface="+mn-lt"/>
                <a:cs typeface="+mn-ea"/>
                <a:sym typeface="+mn-lt"/>
              </a:rPr>
              <a:t>攻击软件系统的行为中，最常见的一种方法</a:t>
            </a:r>
          </a:p>
          <a:p>
            <a:r>
              <a:rPr lang="zh-CN" altLang="de-AT" dirty="0">
                <a:latin typeface="+mn-lt"/>
                <a:cs typeface="+mn-ea"/>
                <a:sym typeface="+mn-lt"/>
              </a:rPr>
              <a:t>可以从本地实施，也可以从远端实施</a:t>
            </a:r>
          </a:p>
          <a:p>
            <a:r>
              <a:rPr lang="zh-CN" altLang="de-AT" dirty="0">
                <a:latin typeface="+mn-lt"/>
                <a:cs typeface="+mn-ea"/>
                <a:sym typeface="+mn-lt"/>
              </a:rPr>
              <a:t>利用软件系统（操作系统，网络服务，</a:t>
            </a:r>
            <a:r>
              <a:rPr lang="zh-CN" altLang="en-US" dirty="0">
                <a:latin typeface="+mn-lt"/>
                <a:cs typeface="+mn-ea"/>
                <a:sym typeface="+mn-lt"/>
              </a:rPr>
              <a:t>应用</a:t>
            </a:r>
            <a:r>
              <a:rPr lang="zh-CN" altLang="de-AT" dirty="0">
                <a:latin typeface="+mn-lt"/>
                <a:cs typeface="+mn-ea"/>
                <a:sym typeface="+mn-lt"/>
              </a:rPr>
              <a:t>程序）实现中对内存操作的缺陷，以高操作权限运行攻击代码</a:t>
            </a:r>
          </a:p>
          <a:p>
            <a:r>
              <a:rPr lang="zh-CN" altLang="de-AT" dirty="0">
                <a:latin typeface="+mn-lt"/>
                <a:cs typeface="+mn-ea"/>
                <a:sym typeface="+mn-lt"/>
              </a:rPr>
              <a:t>漏洞</a:t>
            </a:r>
            <a:r>
              <a:rPr lang="zh-CN" altLang="en-US" dirty="0">
                <a:latin typeface="+mn-lt"/>
                <a:cs typeface="+mn-ea"/>
                <a:sym typeface="+mn-lt"/>
              </a:rPr>
              <a:t>与</a:t>
            </a:r>
            <a:r>
              <a:rPr lang="zh-CN" altLang="de-AT" dirty="0">
                <a:latin typeface="+mn-lt"/>
                <a:cs typeface="+mn-ea"/>
                <a:sym typeface="+mn-lt"/>
              </a:rPr>
              <a:t>操作系统和体系结构相关，需要攻击者有较高的知识/技巧</a:t>
            </a:r>
          </a:p>
        </p:txBody>
      </p:sp>
      <p:graphicFrame>
        <p:nvGraphicFramePr>
          <p:cNvPr id="3" name="表格 2"/>
          <p:cNvGraphicFramePr>
            <a:graphicFrameLocks noGrp="1"/>
          </p:cNvGraphicFramePr>
          <p:nvPr>
            <p:extLst>
              <p:ext uri="{D42A27DB-BD31-4B8C-83A1-F6EECF244321}">
                <p14:modId xmlns:p14="http://schemas.microsoft.com/office/powerpoint/2010/main" val="37719072"/>
              </p:ext>
            </p:extLst>
          </p:nvPr>
        </p:nvGraphicFramePr>
        <p:xfrm>
          <a:off x="6372200" y="1772816"/>
          <a:ext cx="1800200" cy="3768016"/>
        </p:xfrm>
        <a:graphic>
          <a:graphicData uri="http://schemas.openxmlformats.org/drawingml/2006/table">
            <a:tbl>
              <a:tblPr firstRow="1" bandRow="1">
                <a:tableStyleId>{21E4AEA4-8DFA-4A89-87EB-49C32662AFE0}</a:tableStyleId>
              </a:tblPr>
              <a:tblGrid>
                <a:gridCol w="1800200">
                  <a:extLst>
                    <a:ext uri="{9D8B030D-6E8A-4147-A177-3AD203B41FA5}">
                      <a16:colId xmlns:a16="http://schemas.microsoft.com/office/drawing/2014/main" val="337277464"/>
                    </a:ext>
                  </a:extLst>
                </a:gridCol>
              </a:tblGrid>
              <a:tr h="538288">
                <a:tc>
                  <a:txBody>
                    <a:bodyPr/>
                    <a:lstStyle/>
                    <a:p>
                      <a:pPr algn="ctr"/>
                      <a:r>
                        <a:rPr lang="en-US" altLang="zh-CN" dirty="0">
                          <a:latin typeface="+mn-lt"/>
                          <a:ea typeface="+mn-ea"/>
                          <a:cs typeface="+mn-ea"/>
                          <a:sym typeface="+mn-lt"/>
                        </a:rPr>
                        <a:t>······</a:t>
                      </a:r>
                      <a:endParaRPr lang="zh-CN" altLang="en-US" dirty="0">
                        <a:latin typeface="+mn-lt"/>
                        <a:ea typeface="+mn-ea"/>
                        <a:cs typeface="+mn-ea"/>
                        <a:sym typeface="+mn-lt"/>
                      </a:endParaRPr>
                    </a:p>
                  </a:txBody>
                  <a:tcPr anchor="ctr"/>
                </a:tc>
                <a:extLst>
                  <a:ext uri="{0D108BD9-81ED-4DB2-BD59-A6C34878D82A}">
                    <a16:rowId xmlns:a16="http://schemas.microsoft.com/office/drawing/2014/main" val="3475097452"/>
                  </a:ext>
                </a:extLst>
              </a:tr>
              <a:tr h="538288">
                <a:tc>
                  <a:txBody>
                    <a:bodyPr/>
                    <a:lstStyle/>
                    <a:p>
                      <a:pPr algn="ctr"/>
                      <a:r>
                        <a:rPr lang="zh-CN" altLang="en-US" dirty="0">
                          <a:latin typeface="+mn-lt"/>
                          <a:ea typeface="+mn-ea"/>
                          <a:cs typeface="+mn-ea"/>
                          <a:sym typeface="+mn-lt"/>
                        </a:rPr>
                        <a:t>恶意代码</a:t>
                      </a:r>
                    </a:p>
                  </a:txBody>
                  <a:tcPr anchor="ctr">
                    <a:solidFill>
                      <a:schemeClr val="accent5">
                        <a:lumMod val="60000"/>
                        <a:lumOff val="40000"/>
                      </a:schemeClr>
                    </a:solidFill>
                  </a:tcPr>
                </a:tc>
                <a:extLst>
                  <a:ext uri="{0D108BD9-81ED-4DB2-BD59-A6C34878D82A}">
                    <a16:rowId xmlns:a16="http://schemas.microsoft.com/office/drawing/2014/main" val="2733328544"/>
                  </a:ext>
                </a:extLst>
              </a:tr>
              <a:tr h="538288">
                <a:tc>
                  <a:txBody>
                    <a:bodyPr/>
                    <a:lstStyle/>
                    <a:p>
                      <a:pPr algn="ctr"/>
                      <a:r>
                        <a:rPr lang="en-US" altLang="zh-CN" dirty="0">
                          <a:latin typeface="+mn-lt"/>
                          <a:ea typeface="+mn-ea"/>
                          <a:cs typeface="+mn-ea"/>
                          <a:sym typeface="+mn-lt"/>
                        </a:rPr>
                        <a:t>XXXX</a:t>
                      </a:r>
                      <a:endParaRPr lang="zh-CN" altLang="en-US" dirty="0">
                        <a:latin typeface="+mn-lt"/>
                        <a:ea typeface="+mn-ea"/>
                        <a:cs typeface="+mn-ea"/>
                        <a:sym typeface="+mn-lt"/>
                      </a:endParaRPr>
                    </a:p>
                  </a:txBody>
                  <a:tcPr anchor="ctr"/>
                </a:tc>
                <a:extLst>
                  <a:ext uri="{0D108BD9-81ED-4DB2-BD59-A6C34878D82A}">
                    <a16:rowId xmlns:a16="http://schemas.microsoft.com/office/drawing/2014/main" val="3433185442"/>
                  </a:ext>
                </a:extLst>
              </a:tr>
              <a:tr h="538288">
                <a:tc>
                  <a:txBody>
                    <a:bodyPr/>
                    <a:lstStyle/>
                    <a:p>
                      <a:pPr algn="ctr"/>
                      <a:r>
                        <a:rPr lang="zh-CN" altLang="en-US" dirty="0">
                          <a:latin typeface="+mn-lt"/>
                          <a:ea typeface="+mn-ea"/>
                          <a:cs typeface="+mn-ea"/>
                          <a:sym typeface="+mn-lt"/>
                        </a:rPr>
                        <a:t>返回地址</a:t>
                      </a:r>
                    </a:p>
                  </a:txBody>
                  <a:tcPr anchor="ctr">
                    <a:solidFill>
                      <a:schemeClr val="accent5">
                        <a:lumMod val="60000"/>
                        <a:lumOff val="40000"/>
                      </a:schemeClr>
                    </a:solidFill>
                  </a:tcPr>
                </a:tc>
                <a:extLst>
                  <a:ext uri="{0D108BD9-81ED-4DB2-BD59-A6C34878D82A}">
                    <a16:rowId xmlns:a16="http://schemas.microsoft.com/office/drawing/2014/main" val="2622733269"/>
                  </a:ext>
                </a:extLst>
              </a:tr>
              <a:tr h="538288">
                <a:tc>
                  <a:txBody>
                    <a:bodyPr/>
                    <a:lstStyle/>
                    <a:p>
                      <a:pPr algn="ctr"/>
                      <a:r>
                        <a:rPr lang="en-US" altLang="zh-CN" dirty="0">
                          <a:latin typeface="+mn-lt"/>
                          <a:ea typeface="+mn-ea"/>
                          <a:cs typeface="+mn-ea"/>
                          <a:sym typeface="+mn-lt"/>
                        </a:rPr>
                        <a:t>XXXX</a:t>
                      </a:r>
                      <a:endParaRPr lang="zh-CN" altLang="en-US" dirty="0">
                        <a:latin typeface="+mn-lt"/>
                        <a:ea typeface="+mn-ea"/>
                        <a:cs typeface="+mn-ea"/>
                        <a:sym typeface="+mn-lt"/>
                      </a:endParaRPr>
                    </a:p>
                  </a:txBody>
                  <a:tcPr anchor="ctr"/>
                </a:tc>
                <a:extLst>
                  <a:ext uri="{0D108BD9-81ED-4DB2-BD59-A6C34878D82A}">
                    <a16:rowId xmlns:a16="http://schemas.microsoft.com/office/drawing/2014/main" val="323696907"/>
                  </a:ext>
                </a:extLst>
              </a:tr>
              <a:tr h="538288">
                <a:tc>
                  <a:txBody>
                    <a:bodyPr/>
                    <a:lstStyle/>
                    <a:p>
                      <a:pPr algn="ctr"/>
                      <a:r>
                        <a:rPr lang="en-US" altLang="zh-CN" dirty="0">
                          <a:latin typeface="+mn-lt"/>
                          <a:ea typeface="+mn-ea"/>
                          <a:cs typeface="+mn-ea"/>
                          <a:sym typeface="+mn-lt"/>
                        </a:rPr>
                        <a:t>XXXXX</a:t>
                      </a:r>
                      <a:endParaRPr lang="zh-CN" altLang="en-US" dirty="0">
                        <a:latin typeface="+mn-lt"/>
                        <a:ea typeface="+mn-ea"/>
                        <a:cs typeface="+mn-ea"/>
                        <a:sym typeface="+mn-lt"/>
                      </a:endParaRPr>
                    </a:p>
                  </a:txBody>
                  <a:tcPr anchor="ctr"/>
                </a:tc>
                <a:extLst>
                  <a:ext uri="{0D108BD9-81ED-4DB2-BD59-A6C34878D82A}">
                    <a16:rowId xmlns:a16="http://schemas.microsoft.com/office/drawing/2014/main" val="3841410819"/>
                  </a:ext>
                </a:extLst>
              </a:tr>
              <a:tr h="538288">
                <a:tc>
                  <a:txBody>
                    <a:bodyPr/>
                    <a:lstStyle/>
                    <a:p>
                      <a:pPr algn="ctr"/>
                      <a:endParaRPr lang="zh-CN" altLang="en-US" dirty="0">
                        <a:latin typeface="+mn-lt"/>
                        <a:ea typeface="+mn-ea"/>
                        <a:cs typeface="+mn-ea"/>
                        <a:sym typeface="+mn-lt"/>
                      </a:endParaRPr>
                    </a:p>
                  </a:txBody>
                  <a:tcPr anchor="ctr"/>
                </a:tc>
                <a:extLst>
                  <a:ext uri="{0D108BD9-81ED-4DB2-BD59-A6C34878D82A}">
                    <a16:rowId xmlns:a16="http://schemas.microsoft.com/office/drawing/2014/main" val="2944112716"/>
                  </a:ext>
                </a:extLst>
              </a:tr>
            </a:tbl>
          </a:graphicData>
        </a:graphic>
      </p:graphicFrame>
      <p:sp>
        <p:nvSpPr>
          <p:cNvPr id="4" name="文本框 3"/>
          <p:cNvSpPr txBox="1"/>
          <p:nvPr/>
        </p:nvSpPr>
        <p:spPr>
          <a:xfrm>
            <a:off x="8523379" y="3786645"/>
            <a:ext cx="470000" cy="369332"/>
          </a:xfrm>
          <a:prstGeom prst="rect">
            <a:avLst/>
          </a:prstGeom>
          <a:noFill/>
        </p:spPr>
        <p:txBody>
          <a:bodyPr wrap="none" rtlCol="0">
            <a:spAutoFit/>
          </a:bodyPr>
          <a:lstStyle/>
          <a:p>
            <a:r>
              <a:rPr lang="en-US" altLang="zh-CN" dirty="0">
                <a:latin typeface="+mn-lt"/>
                <a:ea typeface="+mn-ea"/>
                <a:cs typeface="+mn-ea"/>
                <a:sym typeface="+mn-lt"/>
              </a:rPr>
              <a:t>BP</a:t>
            </a:r>
            <a:endParaRPr lang="zh-CN" altLang="en-US" dirty="0">
              <a:latin typeface="+mn-lt"/>
              <a:ea typeface="+mn-ea"/>
              <a:cs typeface="+mn-ea"/>
              <a:sym typeface="+mn-lt"/>
            </a:endParaRPr>
          </a:p>
        </p:txBody>
      </p:sp>
      <p:sp>
        <p:nvSpPr>
          <p:cNvPr id="7" name="文本框 6"/>
          <p:cNvSpPr txBox="1"/>
          <p:nvPr/>
        </p:nvSpPr>
        <p:spPr>
          <a:xfrm>
            <a:off x="8523379" y="4859868"/>
            <a:ext cx="458780" cy="369332"/>
          </a:xfrm>
          <a:prstGeom prst="rect">
            <a:avLst/>
          </a:prstGeom>
          <a:noFill/>
        </p:spPr>
        <p:txBody>
          <a:bodyPr wrap="none" rtlCol="0">
            <a:spAutoFit/>
          </a:bodyPr>
          <a:lstStyle/>
          <a:p>
            <a:r>
              <a:rPr lang="en-US" altLang="zh-CN" dirty="0">
                <a:latin typeface="+mn-lt"/>
                <a:ea typeface="+mn-ea"/>
                <a:cs typeface="+mn-ea"/>
                <a:sym typeface="+mn-lt"/>
              </a:rPr>
              <a:t>SP</a:t>
            </a:r>
            <a:endParaRPr lang="zh-CN" altLang="en-US" dirty="0">
              <a:latin typeface="+mn-lt"/>
              <a:ea typeface="+mn-ea"/>
              <a:cs typeface="+mn-ea"/>
              <a:sym typeface="+mn-lt"/>
            </a:endParaRPr>
          </a:p>
        </p:txBody>
      </p:sp>
      <p:cxnSp>
        <p:nvCxnSpPr>
          <p:cNvPr id="6" name="直接箭头连接符 5"/>
          <p:cNvCxnSpPr/>
          <p:nvPr/>
        </p:nvCxnSpPr>
        <p:spPr>
          <a:xfrm flipH="1">
            <a:off x="8172400" y="3933056"/>
            <a:ext cx="35097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0" name="直接箭头连接符 9"/>
          <p:cNvCxnSpPr/>
          <p:nvPr/>
        </p:nvCxnSpPr>
        <p:spPr>
          <a:xfrm flipH="1">
            <a:off x="8172400" y="5013176"/>
            <a:ext cx="350979"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5" name="右弧形箭头 24"/>
          <p:cNvSpPr/>
          <p:nvPr/>
        </p:nvSpPr>
        <p:spPr>
          <a:xfrm rot="10800000" flipH="1">
            <a:off x="8195565" y="2667017"/>
            <a:ext cx="421711" cy="947904"/>
          </a:xfrm>
          <a:prstGeom prst="curvedLef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6" name="文本框 25"/>
          <p:cNvSpPr txBox="1"/>
          <p:nvPr/>
        </p:nvSpPr>
        <p:spPr>
          <a:xfrm>
            <a:off x="5633694" y="3933056"/>
            <a:ext cx="461665" cy="1152128"/>
          </a:xfrm>
          <a:prstGeom prst="rect">
            <a:avLst/>
          </a:prstGeom>
          <a:noFill/>
        </p:spPr>
        <p:txBody>
          <a:bodyPr vert="eaVert" wrap="square" rtlCol="0">
            <a:spAutoFit/>
          </a:bodyPr>
          <a:lstStyle/>
          <a:p>
            <a:r>
              <a:rPr lang="zh-CN" altLang="en-US" dirty="0">
                <a:latin typeface="+mn-lt"/>
                <a:ea typeface="+mn-ea"/>
                <a:cs typeface="+mn-ea"/>
                <a:sym typeface="+mn-lt"/>
              </a:rPr>
              <a:t>函数栈帧</a:t>
            </a:r>
          </a:p>
        </p:txBody>
      </p:sp>
      <p:sp>
        <p:nvSpPr>
          <p:cNvPr id="27" name="左大括号 26"/>
          <p:cNvSpPr/>
          <p:nvPr/>
        </p:nvSpPr>
        <p:spPr>
          <a:xfrm>
            <a:off x="6095359" y="3933056"/>
            <a:ext cx="132825" cy="108012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cs typeface="+mn-ea"/>
              <a:sym typeface="+mn-lt"/>
            </a:endParaRPr>
          </a:p>
        </p:txBody>
      </p:sp>
      <p:sp>
        <p:nvSpPr>
          <p:cNvPr id="30" name="文本框 29"/>
          <p:cNvSpPr txBox="1"/>
          <p:nvPr/>
        </p:nvSpPr>
        <p:spPr>
          <a:xfrm>
            <a:off x="6833718" y="1299707"/>
            <a:ext cx="877163" cy="369332"/>
          </a:xfrm>
          <a:prstGeom prst="rect">
            <a:avLst/>
          </a:prstGeom>
          <a:noFill/>
        </p:spPr>
        <p:txBody>
          <a:bodyPr wrap="none" rtlCol="0">
            <a:spAutoFit/>
          </a:bodyPr>
          <a:lstStyle/>
          <a:p>
            <a:r>
              <a:rPr lang="zh-CN" altLang="en-US">
                <a:latin typeface="+mn-lt"/>
                <a:ea typeface="+mn-ea"/>
                <a:cs typeface="+mn-ea"/>
                <a:sym typeface="+mn-lt"/>
              </a:rPr>
              <a:t>高地址</a:t>
            </a:r>
            <a:endParaRPr lang="zh-CN" altLang="en-US" dirty="0">
              <a:latin typeface="+mn-lt"/>
              <a:ea typeface="+mn-ea"/>
              <a:cs typeface="+mn-ea"/>
              <a:sym typeface="+mn-lt"/>
            </a:endParaRPr>
          </a:p>
        </p:txBody>
      </p:sp>
    </p:spTree>
    <p:extLst>
      <p:ext uri="{BB962C8B-B14F-4D97-AF65-F5344CB8AC3E}">
        <p14:creationId xmlns:p14="http://schemas.microsoft.com/office/powerpoint/2010/main" val="14872871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zh-CN" altLang="en-US" dirty="0">
                <a:latin typeface="+mn-lt"/>
                <a:ea typeface="+mn-ea"/>
                <a:cs typeface="+mn-ea"/>
                <a:sym typeface="+mn-lt"/>
              </a:rPr>
              <a:t>应用层</a:t>
            </a:r>
            <a:r>
              <a:rPr lang="en-US" altLang="zh-CN" dirty="0">
                <a:latin typeface="+mn-lt"/>
                <a:ea typeface="+mn-ea"/>
                <a:cs typeface="+mn-ea"/>
                <a:sym typeface="+mn-lt"/>
              </a:rPr>
              <a:t>--WEB</a:t>
            </a:r>
            <a:r>
              <a:rPr lang="zh-CN" altLang="en-US" dirty="0">
                <a:latin typeface="+mn-lt"/>
                <a:ea typeface="+mn-ea"/>
                <a:cs typeface="+mn-ea"/>
                <a:sym typeface="+mn-lt"/>
              </a:rPr>
              <a:t>攻击</a:t>
            </a:r>
          </a:p>
        </p:txBody>
      </p:sp>
      <p:sp>
        <p:nvSpPr>
          <p:cNvPr id="56323" name="Rectangle 3"/>
          <p:cNvSpPr>
            <a:spLocks noGrp="1" noChangeArrowheads="1"/>
          </p:cNvSpPr>
          <p:nvPr>
            <p:ph idx="1"/>
          </p:nvPr>
        </p:nvSpPr>
        <p:spPr/>
        <p:txBody>
          <a:bodyPr/>
          <a:lstStyle/>
          <a:p>
            <a:r>
              <a:rPr lang="zh-CN" altLang="de-DE" dirty="0">
                <a:latin typeface="+mn-lt"/>
                <a:cs typeface="+mn-ea"/>
                <a:sym typeface="+mn-lt"/>
              </a:rPr>
              <a:t>常见的</a:t>
            </a:r>
            <a:r>
              <a:rPr lang="en-US" altLang="zh-CN" dirty="0">
                <a:latin typeface="+mn-lt"/>
                <a:cs typeface="+mn-ea"/>
                <a:sym typeface="+mn-lt"/>
              </a:rPr>
              <a:t>WEB</a:t>
            </a:r>
            <a:r>
              <a:rPr lang="zh-CN" altLang="de-DE" dirty="0">
                <a:latin typeface="+mn-lt"/>
                <a:cs typeface="+mn-ea"/>
                <a:sym typeface="+mn-lt"/>
              </a:rPr>
              <a:t>攻击</a:t>
            </a:r>
          </a:p>
          <a:p>
            <a:pPr lvl="1"/>
            <a:r>
              <a:rPr lang="zh-CN" altLang="de-DE" b="1" dirty="0">
                <a:solidFill>
                  <a:srgbClr val="00B050"/>
                </a:solidFill>
                <a:latin typeface="+mn-lt"/>
                <a:cs typeface="+mn-ea"/>
                <a:sym typeface="+mn-lt"/>
              </a:rPr>
              <a:t>对客户端</a:t>
            </a:r>
          </a:p>
          <a:p>
            <a:pPr lvl="2"/>
            <a:r>
              <a:rPr lang="zh-CN" altLang="de-DE" dirty="0">
                <a:latin typeface="+mn-lt"/>
                <a:cs typeface="+mn-ea"/>
                <a:sym typeface="+mn-lt"/>
              </a:rPr>
              <a:t>含有恶意代码的网页，利用浏览器的漏洞，威胁本地系统</a:t>
            </a:r>
            <a:endParaRPr lang="en-US" altLang="zh-CN" dirty="0">
              <a:latin typeface="+mn-lt"/>
              <a:cs typeface="+mn-ea"/>
              <a:sym typeface="+mn-lt"/>
            </a:endParaRPr>
          </a:p>
          <a:p>
            <a:pPr lvl="2"/>
            <a:endParaRPr lang="zh-CN" altLang="de-DE" dirty="0">
              <a:latin typeface="+mn-lt"/>
              <a:cs typeface="+mn-ea"/>
              <a:sym typeface="+mn-lt"/>
            </a:endParaRPr>
          </a:p>
          <a:p>
            <a:pPr lvl="1"/>
            <a:r>
              <a:rPr lang="zh-CN" altLang="de-DE" b="1" dirty="0">
                <a:solidFill>
                  <a:srgbClr val="00B050"/>
                </a:solidFill>
                <a:latin typeface="+mn-lt"/>
                <a:cs typeface="+mn-ea"/>
                <a:sym typeface="+mn-lt"/>
              </a:rPr>
              <a:t>对</a:t>
            </a:r>
            <a:r>
              <a:rPr lang="de-DE" altLang="zh-CN" b="1" dirty="0">
                <a:solidFill>
                  <a:srgbClr val="00B050"/>
                </a:solidFill>
                <a:latin typeface="+mn-lt"/>
                <a:cs typeface="+mn-ea"/>
                <a:sym typeface="+mn-lt"/>
              </a:rPr>
              <a:t>Web</a:t>
            </a:r>
            <a:r>
              <a:rPr lang="zh-CN" altLang="de-DE" b="1" dirty="0">
                <a:solidFill>
                  <a:srgbClr val="00B050"/>
                </a:solidFill>
                <a:latin typeface="+mn-lt"/>
                <a:cs typeface="+mn-ea"/>
                <a:sym typeface="+mn-lt"/>
              </a:rPr>
              <a:t>服务器</a:t>
            </a:r>
          </a:p>
          <a:p>
            <a:pPr lvl="2"/>
            <a:r>
              <a:rPr lang="zh-CN" altLang="de-DE" dirty="0">
                <a:latin typeface="+mn-lt"/>
                <a:cs typeface="+mn-ea"/>
                <a:sym typeface="+mn-lt"/>
              </a:rPr>
              <a:t>利用</a:t>
            </a:r>
            <a:r>
              <a:rPr lang="de-DE" altLang="zh-CN" dirty="0">
                <a:latin typeface="+mn-lt"/>
                <a:cs typeface="+mn-ea"/>
                <a:sym typeface="+mn-lt"/>
              </a:rPr>
              <a:t>Apache/IIS…</a:t>
            </a:r>
            <a:r>
              <a:rPr lang="zh-CN" altLang="de-DE" dirty="0">
                <a:latin typeface="+mn-lt"/>
                <a:cs typeface="+mn-ea"/>
                <a:sym typeface="+mn-lt"/>
              </a:rPr>
              <a:t>的漏洞</a:t>
            </a:r>
          </a:p>
          <a:p>
            <a:pPr lvl="2"/>
            <a:r>
              <a:rPr lang="zh-CN" altLang="de-DE" dirty="0">
                <a:latin typeface="+mn-lt"/>
                <a:cs typeface="+mn-ea"/>
                <a:sym typeface="+mn-lt"/>
              </a:rPr>
              <a:t>利用</a:t>
            </a:r>
            <a:r>
              <a:rPr lang="de-DE" altLang="zh-CN" dirty="0">
                <a:latin typeface="+mn-lt"/>
                <a:cs typeface="+mn-ea"/>
                <a:sym typeface="+mn-lt"/>
              </a:rPr>
              <a:t>CGI</a:t>
            </a:r>
            <a:r>
              <a:rPr lang="zh-CN" altLang="de-DE" dirty="0">
                <a:latin typeface="+mn-lt"/>
                <a:cs typeface="+mn-ea"/>
                <a:sym typeface="+mn-lt"/>
              </a:rPr>
              <a:t>实现语言(</a:t>
            </a:r>
            <a:r>
              <a:rPr lang="de-DE" altLang="zh-CN" dirty="0">
                <a:latin typeface="+mn-lt"/>
                <a:cs typeface="+mn-ea"/>
                <a:sym typeface="+mn-lt"/>
              </a:rPr>
              <a:t>PHP/ASP/Perl...)</a:t>
            </a:r>
            <a:r>
              <a:rPr lang="zh-CN" altLang="de-DE" dirty="0">
                <a:latin typeface="+mn-lt"/>
                <a:cs typeface="+mn-ea"/>
                <a:sym typeface="+mn-lt"/>
              </a:rPr>
              <a:t>和实现流程的漏洞</a:t>
            </a:r>
            <a:endParaRPr lang="en-US" altLang="zh-CN" dirty="0">
              <a:latin typeface="+mn-lt"/>
              <a:cs typeface="+mn-ea"/>
              <a:sym typeface="+mn-lt"/>
            </a:endParaRPr>
          </a:p>
          <a:p>
            <a:pPr lvl="2"/>
            <a:r>
              <a:rPr lang="en-US" altLang="zh-CN" dirty="0">
                <a:latin typeface="+mn-lt"/>
                <a:cs typeface="+mn-ea"/>
                <a:sym typeface="+mn-lt"/>
              </a:rPr>
              <a:t>XSS/SQL/CSRF/</a:t>
            </a:r>
            <a:r>
              <a:rPr lang="zh-CN" altLang="en-US" dirty="0">
                <a:latin typeface="+mn-lt"/>
                <a:cs typeface="+mn-ea"/>
                <a:sym typeface="+mn-lt"/>
              </a:rPr>
              <a:t>上传漏洞</a:t>
            </a:r>
            <a:r>
              <a:rPr lang="en-US" altLang="zh-CN" dirty="0">
                <a:latin typeface="+mn-lt"/>
                <a:cs typeface="+mn-ea"/>
                <a:sym typeface="+mn-lt"/>
              </a:rPr>
              <a:t>/</a:t>
            </a:r>
            <a:r>
              <a:rPr lang="zh-CN" altLang="en-US" dirty="0">
                <a:latin typeface="+mn-lt"/>
                <a:cs typeface="+mn-ea"/>
                <a:sym typeface="+mn-lt"/>
              </a:rPr>
              <a:t>解析漏洞</a:t>
            </a:r>
            <a:r>
              <a:rPr lang="en-US" altLang="zh-CN" dirty="0">
                <a:latin typeface="+mn-lt"/>
                <a:cs typeface="+mn-ea"/>
                <a:sym typeface="+mn-lt"/>
              </a:rPr>
              <a:t>…</a:t>
            </a:r>
          </a:p>
          <a:p>
            <a:pPr marL="914400" lvl="2" indent="0">
              <a:buNone/>
            </a:pPr>
            <a:endParaRPr lang="zh-CN" altLang="de-DE" dirty="0">
              <a:latin typeface="+mn-lt"/>
              <a:cs typeface="+mn-ea"/>
              <a:sym typeface="+mn-lt"/>
            </a:endParaRPr>
          </a:p>
          <a:p>
            <a:pPr lvl="1"/>
            <a:r>
              <a:rPr lang="zh-CN" altLang="de-DE" b="1" dirty="0">
                <a:solidFill>
                  <a:srgbClr val="00B050"/>
                </a:solidFill>
                <a:latin typeface="+mn-lt"/>
                <a:cs typeface="+mn-ea"/>
                <a:sym typeface="+mn-lt"/>
              </a:rPr>
              <a:t>通过</a:t>
            </a:r>
            <a:r>
              <a:rPr lang="de-DE" altLang="zh-CN" b="1" dirty="0">
                <a:solidFill>
                  <a:srgbClr val="00B050"/>
                </a:solidFill>
                <a:latin typeface="+mn-lt"/>
                <a:cs typeface="+mn-ea"/>
                <a:sym typeface="+mn-lt"/>
              </a:rPr>
              <a:t>Web</a:t>
            </a:r>
            <a:r>
              <a:rPr lang="zh-CN" altLang="de-DE" b="1" dirty="0">
                <a:solidFill>
                  <a:srgbClr val="00B050"/>
                </a:solidFill>
                <a:latin typeface="+mn-lt"/>
                <a:cs typeface="+mn-ea"/>
                <a:sym typeface="+mn-lt"/>
              </a:rPr>
              <a:t>服务器，入侵数据库</a:t>
            </a:r>
            <a:r>
              <a:rPr lang="zh-CN" altLang="en-US" b="1" dirty="0">
                <a:solidFill>
                  <a:srgbClr val="00B050"/>
                </a:solidFill>
                <a:latin typeface="+mn-lt"/>
                <a:cs typeface="+mn-ea"/>
                <a:sym typeface="+mn-lt"/>
              </a:rPr>
              <a:t>，进行横向渗透</a:t>
            </a:r>
          </a:p>
        </p:txBody>
      </p:sp>
    </p:spTree>
    <p:extLst>
      <p:ext uri="{BB962C8B-B14F-4D97-AF65-F5344CB8AC3E}">
        <p14:creationId xmlns:p14="http://schemas.microsoft.com/office/powerpoint/2010/main" val="17938057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528638" y="1423988"/>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59632" y="2276872"/>
            <a:ext cx="7488832" cy="31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rgbClr val="1B4F85"/>
                </a:solidFill>
                <a:latin typeface="+mn-lt"/>
                <a:ea typeface="+mn-ea"/>
                <a:cs typeface="+mn-ea"/>
                <a:sym typeface="+mn-lt"/>
              </a:rPr>
              <a:t>1.1 </a:t>
            </a:r>
            <a:r>
              <a:rPr lang="zh-CN" altLang="en-US" dirty="0">
                <a:solidFill>
                  <a:srgbClr val="1B4F85"/>
                </a:solidFill>
                <a:latin typeface="+mn-lt"/>
                <a:ea typeface="+mn-ea"/>
                <a:cs typeface="+mn-ea"/>
                <a:sym typeface="+mn-lt"/>
              </a:rPr>
              <a:t>信息安全简介</a:t>
            </a:r>
          </a:p>
          <a:p>
            <a:pPr>
              <a:lnSpc>
                <a:spcPct val="200000"/>
              </a:lnSpc>
              <a:spcBef>
                <a:spcPct val="0"/>
              </a:spcBef>
              <a:buFontTx/>
              <a:buNone/>
            </a:pPr>
            <a:r>
              <a:rPr lang="en-US" altLang="zh-CN" dirty="0">
                <a:solidFill>
                  <a:srgbClr val="A6A6A6"/>
                </a:solidFill>
                <a:latin typeface="+mn-lt"/>
                <a:ea typeface="+mn-ea"/>
                <a:cs typeface="+mn-ea"/>
                <a:sym typeface="+mn-lt"/>
              </a:rPr>
              <a:t>1.2 </a:t>
            </a:r>
            <a:r>
              <a:rPr lang="zh-CN" altLang="en-US" dirty="0">
                <a:solidFill>
                  <a:srgbClr val="A6A6A6"/>
                </a:solidFill>
                <a:latin typeface="+mn-lt"/>
                <a:ea typeface="+mn-ea"/>
                <a:cs typeface="+mn-ea"/>
                <a:sym typeface="+mn-lt"/>
              </a:rPr>
              <a:t>信息安全的脆弱性及常见安全攻击</a:t>
            </a:r>
          </a:p>
          <a:p>
            <a:pPr>
              <a:lnSpc>
                <a:spcPct val="200000"/>
              </a:lnSpc>
              <a:spcBef>
                <a:spcPct val="0"/>
              </a:spcBef>
              <a:buFontTx/>
              <a:buNone/>
            </a:pPr>
            <a:r>
              <a:rPr lang="en-US" altLang="zh-CN" dirty="0">
                <a:solidFill>
                  <a:srgbClr val="A6A6A6"/>
                </a:solidFill>
                <a:latin typeface="+mn-lt"/>
                <a:ea typeface="+mn-ea"/>
                <a:cs typeface="+mn-ea"/>
                <a:sym typeface="+mn-lt"/>
              </a:rPr>
              <a:t>1.3 </a:t>
            </a:r>
            <a:r>
              <a:rPr lang="zh-CN" altLang="en-US" dirty="0">
                <a:solidFill>
                  <a:srgbClr val="A6A6A6"/>
                </a:solidFill>
                <a:latin typeface="+mn-lt"/>
                <a:ea typeface="+mn-ea"/>
                <a:cs typeface="+mn-ea"/>
                <a:sym typeface="+mn-lt"/>
              </a:rPr>
              <a:t>信息安全的要素</a:t>
            </a:r>
            <a:endParaRPr lang="en-US" altLang="zh-CN" dirty="0">
              <a:solidFill>
                <a:srgbClr val="A6A6A6"/>
              </a:solidFill>
              <a:latin typeface="+mn-lt"/>
              <a:ea typeface="+mn-ea"/>
              <a:cs typeface="+mn-ea"/>
              <a:sym typeface="+mn-lt"/>
            </a:endParaRPr>
          </a:p>
          <a:p>
            <a:pPr>
              <a:lnSpc>
                <a:spcPct val="200000"/>
              </a:lnSpc>
              <a:spcBef>
                <a:spcPct val="0"/>
              </a:spcBef>
              <a:buFontTx/>
              <a:buNone/>
            </a:pPr>
            <a:r>
              <a:rPr lang="en-US" altLang="zh-CN" dirty="0">
                <a:solidFill>
                  <a:srgbClr val="A6A6A6"/>
                </a:solidFill>
                <a:latin typeface="+mn-lt"/>
                <a:ea typeface="+mn-ea"/>
                <a:cs typeface="+mn-ea"/>
                <a:sym typeface="+mn-lt"/>
              </a:rPr>
              <a:t>1.4 </a:t>
            </a:r>
            <a:r>
              <a:rPr lang="zh-CN" altLang="en-US" dirty="0">
                <a:solidFill>
                  <a:srgbClr val="A6A6A6"/>
                </a:solidFill>
                <a:latin typeface="+mn-lt"/>
                <a:ea typeface="+mn-ea"/>
                <a:cs typeface="+mn-ea"/>
                <a:sym typeface="+mn-lt"/>
              </a:rPr>
              <a:t>网络安全法解读</a:t>
            </a:r>
          </a:p>
          <a:p>
            <a:pPr>
              <a:lnSpc>
                <a:spcPct val="200000"/>
              </a:lnSpc>
              <a:spcBef>
                <a:spcPct val="0"/>
              </a:spcBef>
              <a:buFontTx/>
              <a:buNone/>
            </a:pPr>
            <a:r>
              <a:rPr lang="en-US" altLang="zh-CN" dirty="0">
                <a:solidFill>
                  <a:srgbClr val="A6A6A6"/>
                </a:solidFill>
                <a:latin typeface="+mn-lt"/>
                <a:ea typeface="+mn-ea"/>
                <a:cs typeface="+mn-ea"/>
                <a:sym typeface="+mn-lt"/>
              </a:rPr>
              <a:t>1.5 </a:t>
            </a:r>
            <a:r>
              <a:rPr lang="zh-CN" altLang="en-US" dirty="0">
                <a:solidFill>
                  <a:srgbClr val="A6A6A6"/>
                </a:solidFill>
                <a:latin typeface="+mn-lt"/>
                <a:ea typeface="+mn-ea"/>
                <a:cs typeface="+mn-ea"/>
                <a:sym typeface="+mn-lt"/>
              </a:rPr>
              <a:t>信息安全的整体解决方案</a:t>
            </a:r>
          </a:p>
        </p:txBody>
      </p:sp>
    </p:spTree>
    <p:extLst>
      <p:ext uri="{BB962C8B-B14F-4D97-AF65-F5344CB8AC3E}">
        <p14:creationId xmlns:p14="http://schemas.microsoft.com/office/powerpoint/2010/main" val="3891642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417542" y="1037485"/>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187624" y="1628800"/>
            <a:ext cx="7488832" cy="534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rgbClr val="1B4F85"/>
                </a:solidFill>
                <a:latin typeface="+mn-lt"/>
                <a:ea typeface="+mn-ea"/>
                <a:cs typeface="+mn-ea"/>
                <a:sym typeface="+mn-lt"/>
              </a:rPr>
              <a:t>1.2 </a:t>
            </a:r>
            <a:r>
              <a:rPr lang="zh-CN" altLang="en-US" dirty="0">
                <a:solidFill>
                  <a:srgbClr val="1B4F85"/>
                </a:solidFill>
                <a:latin typeface="+mn-lt"/>
                <a:ea typeface="+mn-ea"/>
                <a:cs typeface="+mn-ea"/>
                <a:sym typeface="+mn-lt"/>
              </a:rPr>
              <a:t>信息安全的脆弱性及常见安全攻击</a:t>
            </a:r>
            <a:endParaRPr lang="en-US" altLang="zh-CN" dirty="0">
              <a:solidFill>
                <a:srgbClr val="1B4F85"/>
              </a:solidFill>
              <a:latin typeface="+mn-lt"/>
              <a:ea typeface="+mn-ea"/>
              <a:cs typeface="+mn-ea"/>
              <a:sym typeface="+mn-lt"/>
            </a:endParaRP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网络环境的开放性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协议栈自身的脆弱性</a:t>
            </a:r>
          </a:p>
          <a:p>
            <a:pPr marL="800100" lvl="1" indent="-342900">
              <a:lnSpc>
                <a:spcPct val="200000"/>
              </a:lnSpc>
              <a:spcBef>
                <a:spcPct val="0"/>
              </a:spcBef>
              <a:buFont typeface="+mj-ea"/>
              <a:buAutoNum type="circleNumDbPlain"/>
            </a:pPr>
            <a:r>
              <a:rPr lang="zh-CN" altLang="en-US" sz="1800" dirty="0">
                <a:solidFill>
                  <a:srgbClr val="1B4F85"/>
                </a:solidFill>
                <a:latin typeface="+mn-lt"/>
                <a:ea typeface="+mn-ea"/>
                <a:cs typeface="+mn-ea"/>
                <a:sym typeface="+mn-lt"/>
              </a:rPr>
              <a:t>操作系统的自身漏洞</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人为因素</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1.3 </a:t>
            </a:r>
            <a:r>
              <a:rPr lang="zh-CN" altLang="en-US" dirty="0">
                <a:solidFill>
                  <a:schemeClr val="bg1">
                    <a:lumMod val="65000"/>
                  </a:schemeClr>
                </a:solidFill>
                <a:latin typeface="+mn-lt"/>
                <a:ea typeface="+mn-ea"/>
                <a:cs typeface="+mn-ea"/>
                <a:sym typeface="+mn-lt"/>
              </a:rPr>
              <a:t>信息安全的要素</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1.5 </a:t>
            </a:r>
            <a:r>
              <a:rPr lang="zh-CN" altLang="en-US" dirty="0">
                <a:solidFill>
                  <a:schemeClr val="bg1">
                    <a:lumMod val="65000"/>
                  </a:schemeClr>
                </a:solidFill>
                <a:latin typeface="+mn-lt"/>
                <a:ea typeface="+mn-ea"/>
                <a:cs typeface="+mn-ea"/>
                <a:sym typeface="+mn-lt"/>
              </a:rPr>
              <a:t>信息安全的整体解决方案</a:t>
            </a:r>
          </a:p>
        </p:txBody>
      </p:sp>
    </p:spTree>
    <p:extLst>
      <p:ext uri="{BB962C8B-B14F-4D97-AF65-F5344CB8AC3E}">
        <p14:creationId xmlns:p14="http://schemas.microsoft.com/office/powerpoint/2010/main" val="56230949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p:txBody>
          <a:bodyPr/>
          <a:lstStyle/>
          <a:p>
            <a:r>
              <a:rPr lang="zh-CN" altLang="en-US" dirty="0">
                <a:latin typeface="+mn-lt"/>
                <a:ea typeface="+mn-ea"/>
                <a:cs typeface="+mn-ea"/>
                <a:sym typeface="+mn-lt"/>
              </a:rPr>
              <a:t>操作系统自身的漏洞</a:t>
            </a:r>
          </a:p>
        </p:txBody>
      </p:sp>
      <p:sp>
        <p:nvSpPr>
          <p:cNvPr id="2" name="内容占位符 1"/>
          <p:cNvSpPr>
            <a:spLocks noGrp="1"/>
          </p:cNvSpPr>
          <p:nvPr>
            <p:ph idx="1"/>
          </p:nvPr>
        </p:nvSpPr>
        <p:spPr/>
        <p:txBody>
          <a:bodyPr/>
          <a:lstStyle/>
          <a:p>
            <a:r>
              <a:rPr lang="zh-CN" altLang="en-US" b="1" dirty="0">
                <a:solidFill>
                  <a:srgbClr val="00B050"/>
                </a:solidFill>
                <a:latin typeface="+mn-lt"/>
                <a:cs typeface="+mn-ea"/>
                <a:sym typeface="+mn-lt"/>
              </a:rPr>
              <a:t>人为原因</a:t>
            </a:r>
          </a:p>
          <a:p>
            <a:pPr lvl="1"/>
            <a:r>
              <a:rPr lang="zh-CN" altLang="en-US" dirty="0">
                <a:latin typeface="+mn-lt"/>
                <a:cs typeface="+mn-ea"/>
                <a:sym typeface="+mn-lt"/>
              </a:rPr>
              <a:t>在程序编写过程中，为实现不可告人的目的，在程序代码的隐藏处保留后门。</a:t>
            </a:r>
          </a:p>
          <a:p>
            <a:r>
              <a:rPr lang="zh-CN" altLang="en-US" b="1" dirty="0">
                <a:solidFill>
                  <a:srgbClr val="00B050"/>
                </a:solidFill>
                <a:latin typeface="+mn-lt"/>
                <a:cs typeface="+mn-ea"/>
                <a:sym typeface="+mn-lt"/>
              </a:rPr>
              <a:t>客观原因</a:t>
            </a:r>
          </a:p>
          <a:p>
            <a:pPr lvl="1"/>
            <a:r>
              <a:rPr lang="zh-CN" altLang="en-US" dirty="0">
                <a:latin typeface="+mn-lt"/>
                <a:cs typeface="+mn-ea"/>
                <a:sym typeface="+mn-lt"/>
              </a:rPr>
              <a:t>受编程人员的能力，经验和当时安全技术所限，在程序中难免会有不足之处，轻则影响程序效率，重则导致非授权用户的权限提升。</a:t>
            </a:r>
            <a:endParaRPr lang="en-US" altLang="zh-CN" dirty="0">
              <a:latin typeface="+mn-lt"/>
              <a:cs typeface="+mn-ea"/>
              <a:sym typeface="+mn-lt"/>
            </a:endParaRPr>
          </a:p>
          <a:p>
            <a:r>
              <a:rPr lang="zh-CN" altLang="en-US" b="1" dirty="0">
                <a:solidFill>
                  <a:srgbClr val="00B050"/>
                </a:solidFill>
                <a:latin typeface="+mn-lt"/>
                <a:cs typeface="+mn-ea"/>
                <a:sym typeface="+mn-lt"/>
              </a:rPr>
              <a:t>硬件原因</a:t>
            </a:r>
            <a:endParaRPr lang="en-US" altLang="zh-CN" b="1" dirty="0">
              <a:solidFill>
                <a:srgbClr val="00B050"/>
              </a:solidFill>
              <a:latin typeface="+mn-lt"/>
              <a:cs typeface="+mn-ea"/>
              <a:sym typeface="+mn-lt"/>
            </a:endParaRPr>
          </a:p>
          <a:p>
            <a:pPr lvl="1"/>
            <a:r>
              <a:rPr lang="zh-CN" altLang="en-US" dirty="0">
                <a:latin typeface="+mn-lt"/>
                <a:cs typeface="+mn-ea"/>
                <a:sym typeface="+mn-lt"/>
              </a:rPr>
              <a:t>由于硬件原因，使编程人员无法弥补硬件的漏洞，从而使硬件的问题通过软件表现。 </a:t>
            </a:r>
          </a:p>
        </p:txBody>
      </p:sp>
      <p:sp>
        <p:nvSpPr>
          <p:cNvPr id="43011" name="Rectangle 4"/>
          <p:cNvSpPr>
            <a:spLocks noChangeArrowheads="1"/>
          </p:cNvSpPr>
          <p:nvPr/>
        </p:nvSpPr>
        <p:spPr bwMode="auto">
          <a:xfrm>
            <a:off x="914400" y="1600200"/>
            <a:ext cx="7772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chemeClr val="bg2"/>
              </a:buClr>
              <a:buSzPct val="75000"/>
              <a:buFont typeface="Wingdings" panose="05000000000000000000" pitchFamily="2" charset="2"/>
              <a:buChar char="n"/>
            </a:pPr>
            <a:endParaRPr lang="en-US" altLang="zh-CN" sz="3200" dirty="0">
              <a:latin typeface="+mn-lt"/>
              <a:ea typeface="+mn-ea"/>
              <a:cs typeface="+mn-ea"/>
              <a:sym typeface="+mn-lt"/>
            </a:endParaRPr>
          </a:p>
        </p:txBody>
      </p:sp>
    </p:spTree>
    <p:extLst>
      <p:ext uri="{BB962C8B-B14F-4D97-AF65-F5344CB8AC3E}">
        <p14:creationId xmlns:p14="http://schemas.microsoft.com/office/powerpoint/2010/main" val="7262136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467544" y="980728"/>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37626" y="1572043"/>
            <a:ext cx="7488832" cy="5345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rgbClr val="1B4F85"/>
                </a:solidFill>
                <a:latin typeface="+mn-lt"/>
                <a:ea typeface="+mn-ea"/>
                <a:cs typeface="+mn-ea"/>
                <a:sym typeface="+mn-lt"/>
              </a:rPr>
              <a:t>1.2 </a:t>
            </a:r>
            <a:r>
              <a:rPr lang="zh-CN" altLang="en-US" dirty="0">
                <a:solidFill>
                  <a:srgbClr val="1B4F85"/>
                </a:solidFill>
                <a:latin typeface="+mn-lt"/>
                <a:ea typeface="+mn-ea"/>
                <a:cs typeface="+mn-ea"/>
                <a:sym typeface="+mn-lt"/>
              </a:rPr>
              <a:t>信息安全的脆弱性及常见安全攻击</a:t>
            </a:r>
            <a:endParaRPr lang="en-US" altLang="zh-CN" dirty="0">
              <a:solidFill>
                <a:srgbClr val="1B4F85"/>
              </a:solidFill>
              <a:latin typeface="+mn-lt"/>
              <a:ea typeface="+mn-ea"/>
              <a:cs typeface="+mn-ea"/>
              <a:sym typeface="+mn-lt"/>
            </a:endParaRP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网络环境的开放性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协议栈自身的脆弱性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操作系统的自身漏洞</a:t>
            </a:r>
          </a:p>
          <a:p>
            <a:pPr marL="800100" lvl="1" indent="-342900">
              <a:lnSpc>
                <a:spcPct val="200000"/>
              </a:lnSpc>
              <a:spcBef>
                <a:spcPct val="0"/>
              </a:spcBef>
              <a:buFont typeface="+mj-ea"/>
              <a:buAutoNum type="circleNumDbPlain"/>
            </a:pPr>
            <a:r>
              <a:rPr lang="zh-CN" altLang="en-US" sz="1800" dirty="0">
                <a:solidFill>
                  <a:srgbClr val="1B4F85"/>
                </a:solidFill>
                <a:latin typeface="+mn-lt"/>
                <a:ea typeface="+mn-ea"/>
                <a:cs typeface="+mn-ea"/>
                <a:sym typeface="+mn-lt"/>
              </a:rPr>
              <a:t>人为因素</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1.3 </a:t>
            </a:r>
            <a:r>
              <a:rPr lang="zh-CN" altLang="en-US" dirty="0">
                <a:solidFill>
                  <a:schemeClr val="bg1">
                    <a:lumMod val="65000"/>
                  </a:schemeClr>
                </a:solidFill>
                <a:latin typeface="+mn-lt"/>
                <a:ea typeface="+mn-ea"/>
                <a:cs typeface="+mn-ea"/>
                <a:sym typeface="+mn-lt"/>
              </a:rPr>
              <a:t>信息安全的要素</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1.5 </a:t>
            </a:r>
            <a:r>
              <a:rPr lang="zh-CN" altLang="en-US" dirty="0">
                <a:solidFill>
                  <a:schemeClr val="bg1">
                    <a:lumMod val="65000"/>
                  </a:schemeClr>
                </a:solidFill>
                <a:latin typeface="+mn-lt"/>
                <a:ea typeface="+mn-ea"/>
                <a:cs typeface="+mn-ea"/>
                <a:sym typeface="+mn-lt"/>
              </a:rPr>
              <a:t>信息安全的整体解决方案</a:t>
            </a:r>
          </a:p>
        </p:txBody>
      </p:sp>
    </p:spTree>
    <p:extLst>
      <p:ext uri="{BB962C8B-B14F-4D97-AF65-F5344CB8AC3E}">
        <p14:creationId xmlns:p14="http://schemas.microsoft.com/office/powerpoint/2010/main" val="35662745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zh-CN" altLang="en-US">
                <a:latin typeface="+mn-lt"/>
                <a:ea typeface="+mn-ea"/>
                <a:cs typeface="+mn-ea"/>
                <a:sym typeface="+mn-lt"/>
              </a:rPr>
              <a:t>人为因素</a:t>
            </a:r>
            <a:endParaRPr lang="zh-CN" altLang="en-US" dirty="0">
              <a:latin typeface="+mn-lt"/>
              <a:ea typeface="+mn-ea"/>
              <a:cs typeface="+mn-ea"/>
              <a:sym typeface="+mn-lt"/>
            </a:endParaRPr>
          </a:p>
        </p:txBody>
      </p:sp>
      <p:sp>
        <p:nvSpPr>
          <p:cNvPr id="4" name="内容占位符 3"/>
          <p:cNvSpPr>
            <a:spLocks noGrp="1"/>
          </p:cNvSpPr>
          <p:nvPr>
            <p:ph idx="1"/>
          </p:nvPr>
        </p:nvSpPr>
        <p:spPr/>
        <p:txBody>
          <a:bodyPr/>
          <a:lstStyle/>
          <a:p>
            <a:r>
              <a:rPr lang="zh-CN" altLang="en-US">
                <a:latin typeface="+mn-lt"/>
                <a:cs typeface="+mn-ea"/>
                <a:sym typeface="+mn-lt"/>
              </a:rPr>
              <a:t>操作失误</a:t>
            </a:r>
          </a:p>
          <a:p>
            <a:r>
              <a:rPr lang="zh-CN" altLang="en-US">
                <a:latin typeface="+mn-lt"/>
                <a:cs typeface="+mn-ea"/>
                <a:sym typeface="+mn-lt"/>
              </a:rPr>
              <a:t>恶意的行为</a:t>
            </a:r>
          </a:p>
          <a:p>
            <a:pPr lvl="1"/>
            <a:r>
              <a:rPr lang="zh-CN" altLang="en-US">
                <a:latin typeface="+mn-lt"/>
                <a:cs typeface="+mn-ea"/>
                <a:sym typeface="+mn-lt"/>
              </a:rPr>
              <a:t>出于政治的、经济的、商业的、或者个人的目的</a:t>
            </a:r>
          </a:p>
          <a:p>
            <a:pPr lvl="1"/>
            <a:r>
              <a:rPr lang="zh-CN" altLang="en-US">
                <a:latin typeface="+mn-lt"/>
                <a:cs typeface="+mn-ea"/>
                <a:sym typeface="+mn-lt"/>
              </a:rPr>
              <a:t>病毒及破坏性程序、网络黑客</a:t>
            </a:r>
          </a:p>
          <a:p>
            <a:pPr lvl="1"/>
            <a:r>
              <a:rPr lang="zh-CN" altLang="en-US">
                <a:latin typeface="+mn-lt"/>
                <a:cs typeface="+mn-ea"/>
                <a:sym typeface="+mn-lt"/>
              </a:rPr>
              <a:t>在</a:t>
            </a:r>
            <a:r>
              <a:rPr lang="en-US" altLang="zh-CN">
                <a:latin typeface="+mn-lt"/>
                <a:cs typeface="+mn-ea"/>
                <a:sym typeface="+mn-lt"/>
              </a:rPr>
              <a:t>Internet</a:t>
            </a:r>
            <a:r>
              <a:rPr lang="zh-CN" altLang="en-US">
                <a:latin typeface="+mn-lt"/>
                <a:cs typeface="+mn-ea"/>
                <a:sym typeface="+mn-lt"/>
              </a:rPr>
              <a:t>上大量公开的攻击手段和攻击程序</a:t>
            </a:r>
          </a:p>
          <a:p>
            <a:endParaRPr lang="zh-CN" altLang="en-US" dirty="0">
              <a:latin typeface="+mn-lt"/>
              <a:cs typeface="+mn-ea"/>
              <a:sym typeface="+mn-lt"/>
            </a:endParaRPr>
          </a:p>
        </p:txBody>
      </p:sp>
      <p:sp>
        <p:nvSpPr>
          <p:cNvPr id="46083" name="Rectangle 3"/>
          <p:cNvSpPr>
            <a:spLocks noChangeArrowheads="1"/>
          </p:cNvSpPr>
          <p:nvPr/>
        </p:nvSpPr>
        <p:spPr bwMode="auto">
          <a:xfrm>
            <a:off x="914400" y="1600200"/>
            <a:ext cx="7772400" cy="453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ct val="120000"/>
              </a:lnSpc>
              <a:buClr>
                <a:schemeClr val="bg2"/>
              </a:buClr>
              <a:buSzPct val="75000"/>
              <a:buFont typeface="Wingdings" panose="05000000000000000000" pitchFamily="2" charset="2"/>
              <a:buChar char="n"/>
            </a:pPr>
            <a:endParaRPr lang="zh-CN" altLang="en-US" sz="3000" dirty="0">
              <a:latin typeface="+mn-lt"/>
              <a:ea typeface="+mn-ea"/>
              <a:cs typeface="+mn-ea"/>
              <a:sym typeface="+mn-lt"/>
            </a:endParaRPr>
          </a:p>
        </p:txBody>
      </p:sp>
      <p:grpSp>
        <p:nvGrpSpPr>
          <p:cNvPr id="2" name="Group 24"/>
          <p:cNvGrpSpPr>
            <a:grpSpLocks noChangeAspect="1"/>
          </p:cNvGrpSpPr>
          <p:nvPr/>
        </p:nvGrpSpPr>
        <p:grpSpPr>
          <a:xfrm>
            <a:off x="1694625" y="4409094"/>
            <a:ext cx="1856748" cy="1856748"/>
            <a:chOff x="1408" y="688"/>
            <a:chExt cx="2943" cy="2943"/>
          </a:xfrm>
        </p:grpSpPr>
        <p:sp>
          <p:nvSpPr>
            <p:cNvPr id="8" name="AutoShape 23"/>
            <p:cNvSpPr>
              <a:spLocks noChangeAspect="1" noTextEdit="1"/>
            </p:cNvSpPr>
            <p:nvPr/>
          </p:nvSpPr>
          <p:spPr>
            <a:xfrm>
              <a:off x="1408" y="688"/>
              <a:ext cx="2943" cy="2943"/>
            </a:xfrm>
            <a:prstGeom prst="rect">
              <a:avLst/>
            </a:prstGeom>
            <a:no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 name="Freeform 25"/>
            <p:cNvSpPr/>
            <p:nvPr/>
          </p:nvSpPr>
          <p:spPr>
            <a:xfrm>
              <a:off x="1418" y="723"/>
              <a:ext cx="2897" cy="2885"/>
            </a:xfrm>
            <a:custGeom>
              <a:avLst/>
              <a:gdLst>
                <a:gd name="txL" fmla="*/ 0 w 5795"/>
                <a:gd name="txT" fmla="*/ 0 h 5769"/>
                <a:gd name="txR" fmla="*/ 5795 w 5795"/>
                <a:gd name="txB" fmla="*/ 5769 h 5769"/>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795" h="5769">
                  <a:moveTo>
                    <a:pt x="2898" y="0"/>
                  </a:moveTo>
                  <a:lnTo>
                    <a:pt x="3212" y="374"/>
                  </a:lnTo>
                  <a:lnTo>
                    <a:pt x="3613" y="83"/>
                  </a:lnTo>
                  <a:lnTo>
                    <a:pt x="3831" y="533"/>
                  </a:lnTo>
                  <a:lnTo>
                    <a:pt x="4292" y="351"/>
                  </a:lnTo>
                  <a:lnTo>
                    <a:pt x="4389" y="847"/>
                  </a:lnTo>
                  <a:lnTo>
                    <a:pt x="4886" y="787"/>
                  </a:lnTo>
                  <a:lnTo>
                    <a:pt x="4849" y="1284"/>
                  </a:lnTo>
                  <a:lnTo>
                    <a:pt x="5345" y="1344"/>
                  </a:lnTo>
                  <a:lnTo>
                    <a:pt x="5188" y="1817"/>
                  </a:lnTo>
                  <a:lnTo>
                    <a:pt x="5650" y="1999"/>
                  </a:lnTo>
                  <a:lnTo>
                    <a:pt x="5394" y="2424"/>
                  </a:lnTo>
                  <a:lnTo>
                    <a:pt x="5795" y="2715"/>
                  </a:lnTo>
                  <a:lnTo>
                    <a:pt x="5431" y="3054"/>
                  </a:lnTo>
                  <a:lnTo>
                    <a:pt x="5747" y="3442"/>
                  </a:lnTo>
                  <a:lnTo>
                    <a:pt x="5310" y="3685"/>
                  </a:lnTo>
                  <a:lnTo>
                    <a:pt x="5516" y="4133"/>
                  </a:lnTo>
                  <a:lnTo>
                    <a:pt x="5043" y="4253"/>
                  </a:lnTo>
                  <a:lnTo>
                    <a:pt x="5128" y="4738"/>
                  </a:lnTo>
                  <a:lnTo>
                    <a:pt x="4632" y="4738"/>
                  </a:lnTo>
                  <a:lnTo>
                    <a:pt x="4606" y="5236"/>
                  </a:lnTo>
                  <a:lnTo>
                    <a:pt x="4122" y="5114"/>
                  </a:lnTo>
                  <a:lnTo>
                    <a:pt x="3964" y="5587"/>
                  </a:lnTo>
                  <a:lnTo>
                    <a:pt x="3528" y="5356"/>
                  </a:lnTo>
                  <a:lnTo>
                    <a:pt x="3260" y="5769"/>
                  </a:lnTo>
                  <a:lnTo>
                    <a:pt x="2898" y="5430"/>
                  </a:lnTo>
                  <a:lnTo>
                    <a:pt x="2533" y="5769"/>
                  </a:lnTo>
                  <a:lnTo>
                    <a:pt x="2268" y="5356"/>
                  </a:lnTo>
                  <a:lnTo>
                    <a:pt x="1831" y="5587"/>
                  </a:lnTo>
                  <a:lnTo>
                    <a:pt x="1674" y="5114"/>
                  </a:lnTo>
                  <a:lnTo>
                    <a:pt x="1189" y="5236"/>
                  </a:lnTo>
                  <a:lnTo>
                    <a:pt x="1164" y="4751"/>
                  </a:lnTo>
                  <a:lnTo>
                    <a:pt x="668" y="4738"/>
                  </a:lnTo>
                  <a:lnTo>
                    <a:pt x="753" y="4253"/>
                  </a:lnTo>
                  <a:lnTo>
                    <a:pt x="280" y="4133"/>
                  </a:lnTo>
                  <a:lnTo>
                    <a:pt x="485" y="3685"/>
                  </a:lnTo>
                  <a:lnTo>
                    <a:pt x="49" y="3442"/>
                  </a:lnTo>
                  <a:lnTo>
                    <a:pt x="365" y="3054"/>
                  </a:lnTo>
                  <a:lnTo>
                    <a:pt x="0" y="2715"/>
                  </a:lnTo>
                  <a:lnTo>
                    <a:pt x="400" y="2424"/>
                  </a:lnTo>
                  <a:lnTo>
                    <a:pt x="146" y="1999"/>
                  </a:lnTo>
                  <a:lnTo>
                    <a:pt x="607" y="1817"/>
                  </a:lnTo>
                  <a:lnTo>
                    <a:pt x="448" y="1344"/>
                  </a:lnTo>
                  <a:lnTo>
                    <a:pt x="947" y="1284"/>
                  </a:lnTo>
                  <a:lnTo>
                    <a:pt x="910" y="787"/>
                  </a:lnTo>
                  <a:lnTo>
                    <a:pt x="1406" y="847"/>
                  </a:lnTo>
                  <a:lnTo>
                    <a:pt x="1503" y="351"/>
                  </a:lnTo>
                  <a:lnTo>
                    <a:pt x="1965" y="533"/>
                  </a:lnTo>
                  <a:lnTo>
                    <a:pt x="2171" y="83"/>
                  </a:lnTo>
                  <a:lnTo>
                    <a:pt x="2582" y="374"/>
                  </a:lnTo>
                  <a:lnTo>
                    <a:pt x="2898" y="0"/>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 name="Freeform 26"/>
            <p:cNvSpPr/>
            <p:nvPr/>
          </p:nvSpPr>
          <p:spPr>
            <a:xfrm>
              <a:off x="1430" y="735"/>
              <a:ext cx="2873" cy="2860"/>
            </a:xfrm>
            <a:custGeom>
              <a:avLst/>
              <a:gdLst>
                <a:gd name="txL" fmla="*/ 0 w 5744"/>
                <a:gd name="txT" fmla="*/ 0 h 5721"/>
                <a:gd name="txR" fmla="*/ 5744 w 5744"/>
                <a:gd name="txB" fmla="*/ 5721 h 572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744" h="5721">
                  <a:moveTo>
                    <a:pt x="2872" y="0"/>
                  </a:moveTo>
                  <a:lnTo>
                    <a:pt x="3186" y="376"/>
                  </a:lnTo>
                  <a:lnTo>
                    <a:pt x="3587" y="85"/>
                  </a:lnTo>
                  <a:lnTo>
                    <a:pt x="3793" y="533"/>
                  </a:lnTo>
                  <a:lnTo>
                    <a:pt x="4253" y="351"/>
                  </a:lnTo>
                  <a:lnTo>
                    <a:pt x="4350" y="836"/>
                  </a:lnTo>
                  <a:lnTo>
                    <a:pt x="4834" y="776"/>
                  </a:lnTo>
                  <a:lnTo>
                    <a:pt x="4811" y="1272"/>
                  </a:lnTo>
                  <a:lnTo>
                    <a:pt x="5296" y="1334"/>
                  </a:lnTo>
                  <a:lnTo>
                    <a:pt x="5151" y="1806"/>
                  </a:lnTo>
                  <a:lnTo>
                    <a:pt x="5610" y="1988"/>
                  </a:lnTo>
                  <a:lnTo>
                    <a:pt x="5345" y="2401"/>
                  </a:lnTo>
                  <a:lnTo>
                    <a:pt x="5744" y="2692"/>
                  </a:lnTo>
                  <a:lnTo>
                    <a:pt x="5381" y="3031"/>
                  </a:lnTo>
                  <a:lnTo>
                    <a:pt x="5696" y="3406"/>
                  </a:lnTo>
                  <a:lnTo>
                    <a:pt x="5259" y="3648"/>
                  </a:lnTo>
                  <a:lnTo>
                    <a:pt x="5478" y="4098"/>
                  </a:lnTo>
                  <a:lnTo>
                    <a:pt x="4993" y="4218"/>
                  </a:lnTo>
                  <a:lnTo>
                    <a:pt x="5090" y="4703"/>
                  </a:lnTo>
                  <a:lnTo>
                    <a:pt x="4592" y="4703"/>
                  </a:lnTo>
                  <a:lnTo>
                    <a:pt x="4557" y="5200"/>
                  </a:lnTo>
                  <a:lnTo>
                    <a:pt x="4084" y="5079"/>
                  </a:lnTo>
                  <a:lnTo>
                    <a:pt x="3927" y="5553"/>
                  </a:lnTo>
                  <a:lnTo>
                    <a:pt x="3502" y="5310"/>
                  </a:lnTo>
                  <a:lnTo>
                    <a:pt x="3234" y="5721"/>
                  </a:lnTo>
                  <a:lnTo>
                    <a:pt x="2872" y="5393"/>
                  </a:lnTo>
                  <a:lnTo>
                    <a:pt x="2507" y="5721"/>
                  </a:lnTo>
                  <a:lnTo>
                    <a:pt x="2242" y="5310"/>
                  </a:lnTo>
                  <a:lnTo>
                    <a:pt x="1817" y="5553"/>
                  </a:lnTo>
                  <a:lnTo>
                    <a:pt x="1660" y="5079"/>
                  </a:lnTo>
                  <a:lnTo>
                    <a:pt x="1175" y="5200"/>
                  </a:lnTo>
                  <a:lnTo>
                    <a:pt x="1150" y="4703"/>
                  </a:lnTo>
                  <a:lnTo>
                    <a:pt x="653" y="4703"/>
                  </a:lnTo>
                  <a:lnTo>
                    <a:pt x="750" y="4218"/>
                  </a:lnTo>
                  <a:lnTo>
                    <a:pt x="265" y="4098"/>
                  </a:lnTo>
                  <a:lnTo>
                    <a:pt x="471" y="3648"/>
                  </a:lnTo>
                  <a:lnTo>
                    <a:pt x="48" y="3406"/>
                  </a:lnTo>
                  <a:lnTo>
                    <a:pt x="362" y="3031"/>
                  </a:lnTo>
                  <a:lnTo>
                    <a:pt x="0" y="2692"/>
                  </a:lnTo>
                  <a:lnTo>
                    <a:pt x="399" y="2401"/>
                  </a:lnTo>
                  <a:lnTo>
                    <a:pt x="131" y="1988"/>
                  </a:lnTo>
                  <a:lnTo>
                    <a:pt x="593" y="1806"/>
                  </a:lnTo>
                  <a:lnTo>
                    <a:pt x="436" y="1334"/>
                  </a:lnTo>
                  <a:lnTo>
                    <a:pt x="932" y="1272"/>
                  </a:lnTo>
                  <a:lnTo>
                    <a:pt x="896" y="776"/>
                  </a:lnTo>
                  <a:lnTo>
                    <a:pt x="1392" y="836"/>
                  </a:lnTo>
                  <a:lnTo>
                    <a:pt x="1477" y="351"/>
                  </a:lnTo>
                  <a:lnTo>
                    <a:pt x="1939" y="533"/>
                  </a:lnTo>
                  <a:lnTo>
                    <a:pt x="2156" y="85"/>
                  </a:lnTo>
                  <a:lnTo>
                    <a:pt x="2556" y="376"/>
                  </a:lnTo>
                  <a:lnTo>
                    <a:pt x="2872" y="0"/>
                  </a:lnTo>
                  <a:close/>
                </a:path>
              </a:pathLst>
            </a:custGeom>
            <a:solidFill>
              <a:srgbClr val="F5FE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 name="Freeform 27"/>
            <p:cNvSpPr/>
            <p:nvPr/>
          </p:nvSpPr>
          <p:spPr>
            <a:xfrm>
              <a:off x="1442" y="740"/>
              <a:ext cx="2849" cy="2849"/>
            </a:xfrm>
            <a:custGeom>
              <a:avLst/>
              <a:gdLst>
                <a:gd name="txL" fmla="*/ 0 w 5698"/>
                <a:gd name="txT" fmla="*/ 0 h 5698"/>
                <a:gd name="txR" fmla="*/ 5698 w 5698"/>
                <a:gd name="txB" fmla="*/ 5698 h 5698"/>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698" h="5698">
                  <a:moveTo>
                    <a:pt x="2849" y="0"/>
                  </a:moveTo>
                  <a:lnTo>
                    <a:pt x="3163" y="388"/>
                  </a:lnTo>
                  <a:lnTo>
                    <a:pt x="3551" y="97"/>
                  </a:lnTo>
                  <a:lnTo>
                    <a:pt x="3770" y="533"/>
                  </a:lnTo>
                  <a:lnTo>
                    <a:pt x="4218" y="364"/>
                  </a:lnTo>
                  <a:lnTo>
                    <a:pt x="4315" y="838"/>
                  </a:lnTo>
                  <a:lnTo>
                    <a:pt x="4800" y="775"/>
                  </a:lnTo>
                  <a:lnTo>
                    <a:pt x="4763" y="1274"/>
                  </a:lnTo>
                  <a:lnTo>
                    <a:pt x="5261" y="1334"/>
                  </a:lnTo>
                  <a:lnTo>
                    <a:pt x="5102" y="1794"/>
                  </a:lnTo>
                  <a:lnTo>
                    <a:pt x="5564" y="1976"/>
                  </a:lnTo>
                  <a:lnTo>
                    <a:pt x="5296" y="2389"/>
                  </a:lnTo>
                  <a:lnTo>
                    <a:pt x="5698" y="2680"/>
                  </a:lnTo>
                  <a:lnTo>
                    <a:pt x="5333" y="3019"/>
                  </a:lnTo>
                  <a:lnTo>
                    <a:pt x="5649" y="3394"/>
                  </a:lnTo>
                  <a:lnTo>
                    <a:pt x="5225" y="3636"/>
                  </a:lnTo>
                  <a:lnTo>
                    <a:pt x="5430" y="4072"/>
                  </a:lnTo>
                  <a:lnTo>
                    <a:pt x="4957" y="4195"/>
                  </a:lnTo>
                  <a:lnTo>
                    <a:pt x="5042" y="4679"/>
                  </a:lnTo>
                  <a:lnTo>
                    <a:pt x="4557" y="4679"/>
                  </a:lnTo>
                  <a:lnTo>
                    <a:pt x="4521" y="5164"/>
                  </a:lnTo>
                  <a:lnTo>
                    <a:pt x="4049" y="5042"/>
                  </a:lnTo>
                  <a:lnTo>
                    <a:pt x="3890" y="5515"/>
                  </a:lnTo>
                  <a:lnTo>
                    <a:pt x="3467" y="5273"/>
                  </a:lnTo>
                  <a:lnTo>
                    <a:pt x="3200" y="5698"/>
                  </a:lnTo>
                  <a:lnTo>
                    <a:pt x="2849" y="5358"/>
                  </a:lnTo>
                  <a:lnTo>
                    <a:pt x="2484" y="5698"/>
                  </a:lnTo>
                  <a:lnTo>
                    <a:pt x="2230" y="5273"/>
                  </a:lnTo>
                  <a:lnTo>
                    <a:pt x="1794" y="5515"/>
                  </a:lnTo>
                  <a:lnTo>
                    <a:pt x="1637" y="5042"/>
                  </a:lnTo>
                  <a:lnTo>
                    <a:pt x="1164" y="5164"/>
                  </a:lnTo>
                  <a:lnTo>
                    <a:pt x="1140" y="4679"/>
                  </a:lnTo>
                  <a:lnTo>
                    <a:pt x="642" y="4679"/>
                  </a:lnTo>
                  <a:lnTo>
                    <a:pt x="739" y="4195"/>
                  </a:lnTo>
                  <a:lnTo>
                    <a:pt x="268" y="4072"/>
                  </a:lnTo>
                  <a:lnTo>
                    <a:pt x="473" y="3636"/>
                  </a:lnTo>
                  <a:lnTo>
                    <a:pt x="37" y="3394"/>
                  </a:lnTo>
                  <a:lnTo>
                    <a:pt x="351" y="3019"/>
                  </a:lnTo>
                  <a:lnTo>
                    <a:pt x="0" y="2680"/>
                  </a:lnTo>
                  <a:lnTo>
                    <a:pt x="388" y="2389"/>
                  </a:lnTo>
                  <a:lnTo>
                    <a:pt x="134" y="1976"/>
                  </a:lnTo>
                  <a:lnTo>
                    <a:pt x="582" y="1794"/>
                  </a:lnTo>
                  <a:lnTo>
                    <a:pt x="436" y="1334"/>
                  </a:lnTo>
                  <a:lnTo>
                    <a:pt x="921" y="1274"/>
                  </a:lnTo>
                  <a:lnTo>
                    <a:pt x="884" y="775"/>
                  </a:lnTo>
                  <a:lnTo>
                    <a:pt x="1383" y="838"/>
                  </a:lnTo>
                  <a:lnTo>
                    <a:pt x="1466" y="364"/>
                  </a:lnTo>
                  <a:lnTo>
                    <a:pt x="1928" y="533"/>
                  </a:lnTo>
                  <a:lnTo>
                    <a:pt x="2133" y="97"/>
                  </a:lnTo>
                  <a:lnTo>
                    <a:pt x="2533" y="388"/>
                  </a:lnTo>
                  <a:lnTo>
                    <a:pt x="2849" y="0"/>
                  </a:lnTo>
                  <a:close/>
                </a:path>
              </a:pathLst>
            </a:custGeom>
            <a:solidFill>
              <a:srgbClr val="ECFE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2" name="Freeform 28"/>
            <p:cNvSpPr/>
            <p:nvPr/>
          </p:nvSpPr>
          <p:spPr>
            <a:xfrm>
              <a:off x="1448" y="753"/>
              <a:ext cx="2830" cy="2824"/>
            </a:xfrm>
            <a:custGeom>
              <a:avLst/>
              <a:gdLst>
                <a:gd name="txL" fmla="*/ 0 w 5661"/>
                <a:gd name="txT" fmla="*/ 0 h 5647"/>
                <a:gd name="txR" fmla="*/ 5661 w 5661"/>
                <a:gd name="txB" fmla="*/ 5647 h 564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661" h="5647">
                  <a:moveTo>
                    <a:pt x="2837" y="0"/>
                  </a:moveTo>
                  <a:lnTo>
                    <a:pt x="3139" y="376"/>
                  </a:lnTo>
                  <a:lnTo>
                    <a:pt x="3539" y="97"/>
                  </a:lnTo>
                  <a:lnTo>
                    <a:pt x="3746" y="533"/>
                  </a:lnTo>
                  <a:lnTo>
                    <a:pt x="4194" y="351"/>
                  </a:lnTo>
                  <a:lnTo>
                    <a:pt x="4291" y="836"/>
                  </a:lnTo>
                  <a:lnTo>
                    <a:pt x="4765" y="776"/>
                  </a:lnTo>
                  <a:lnTo>
                    <a:pt x="4739" y="1261"/>
                  </a:lnTo>
                  <a:lnTo>
                    <a:pt x="5224" y="1321"/>
                  </a:lnTo>
                  <a:lnTo>
                    <a:pt x="5079" y="1782"/>
                  </a:lnTo>
                  <a:lnTo>
                    <a:pt x="5527" y="1963"/>
                  </a:lnTo>
                  <a:lnTo>
                    <a:pt x="5261" y="2376"/>
                  </a:lnTo>
                  <a:lnTo>
                    <a:pt x="5661" y="2655"/>
                  </a:lnTo>
                  <a:lnTo>
                    <a:pt x="5310" y="2994"/>
                  </a:lnTo>
                  <a:lnTo>
                    <a:pt x="5612" y="3369"/>
                  </a:lnTo>
                  <a:lnTo>
                    <a:pt x="5187" y="3599"/>
                  </a:lnTo>
                  <a:lnTo>
                    <a:pt x="5395" y="4036"/>
                  </a:lnTo>
                  <a:lnTo>
                    <a:pt x="4922" y="4158"/>
                  </a:lnTo>
                  <a:lnTo>
                    <a:pt x="5019" y="4643"/>
                  </a:lnTo>
                  <a:lnTo>
                    <a:pt x="4534" y="4643"/>
                  </a:lnTo>
                  <a:lnTo>
                    <a:pt x="4497" y="5128"/>
                  </a:lnTo>
                  <a:lnTo>
                    <a:pt x="4024" y="5005"/>
                  </a:lnTo>
                  <a:lnTo>
                    <a:pt x="3878" y="5467"/>
                  </a:lnTo>
                  <a:lnTo>
                    <a:pt x="3442" y="5236"/>
                  </a:lnTo>
                  <a:lnTo>
                    <a:pt x="3188" y="5647"/>
                  </a:lnTo>
                  <a:lnTo>
                    <a:pt x="2837" y="5308"/>
                  </a:lnTo>
                  <a:lnTo>
                    <a:pt x="2472" y="5647"/>
                  </a:lnTo>
                  <a:lnTo>
                    <a:pt x="2218" y="5236"/>
                  </a:lnTo>
                  <a:lnTo>
                    <a:pt x="1793" y="5467"/>
                  </a:lnTo>
                  <a:lnTo>
                    <a:pt x="1636" y="5005"/>
                  </a:lnTo>
                  <a:lnTo>
                    <a:pt x="1163" y="5128"/>
                  </a:lnTo>
                  <a:lnTo>
                    <a:pt x="1140" y="4643"/>
                  </a:lnTo>
                  <a:lnTo>
                    <a:pt x="655" y="4643"/>
                  </a:lnTo>
                  <a:lnTo>
                    <a:pt x="740" y="4158"/>
                  </a:lnTo>
                  <a:lnTo>
                    <a:pt x="267" y="4036"/>
                  </a:lnTo>
                  <a:lnTo>
                    <a:pt x="473" y="3599"/>
                  </a:lnTo>
                  <a:lnTo>
                    <a:pt x="48" y="3369"/>
                  </a:lnTo>
                  <a:lnTo>
                    <a:pt x="364" y="2994"/>
                  </a:lnTo>
                  <a:lnTo>
                    <a:pt x="0" y="2655"/>
                  </a:lnTo>
                  <a:lnTo>
                    <a:pt x="401" y="2376"/>
                  </a:lnTo>
                  <a:lnTo>
                    <a:pt x="133" y="1963"/>
                  </a:lnTo>
                  <a:lnTo>
                    <a:pt x="595" y="1782"/>
                  </a:lnTo>
                  <a:lnTo>
                    <a:pt x="436" y="1321"/>
                  </a:lnTo>
                  <a:lnTo>
                    <a:pt x="921" y="1261"/>
                  </a:lnTo>
                  <a:lnTo>
                    <a:pt x="897" y="776"/>
                  </a:lnTo>
                  <a:lnTo>
                    <a:pt x="1371" y="836"/>
                  </a:lnTo>
                  <a:lnTo>
                    <a:pt x="1468" y="351"/>
                  </a:lnTo>
                  <a:lnTo>
                    <a:pt x="1916" y="533"/>
                  </a:lnTo>
                  <a:lnTo>
                    <a:pt x="2121" y="97"/>
                  </a:lnTo>
                  <a:lnTo>
                    <a:pt x="2521" y="376"/>
                  </a:lnTo>
                  <a:lnTo>
                    <a:pt x="2837" y="0"/>
                  </a:lnTo>
                  <a:close/>
                </a:path>
              </a:pathLst>
            </a:custGeom>
            <a:solidFill>
              <a:srgbClr val="E2FD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3" name="Freeform 29"/>
            <p:cNvSpPr/>
            <p:nvPr/>
          </p:nvSpPr>
          <p:spPr>
            <a:xfrm>
              <a:off x="1460" y="765"/>
              <a:ext cx="2807" cy="2800"/>
            </a:xfrm>
            <a:custGeom>
              <a:avLst/>
              <a:gdLst>
                <a:gd name="txL" fmla="*/ 0 w 5612"/>
                <a:gd name="txT" fmla="*/ 0 h 5601"/>
                <a:gd name="txR" fmla="*/ 5612 w 5612"/>
                <a:gd name="txB" fmla="*/ 5601 h 560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612" h="5601">
                  <a:moveTo>
                    <a:pt x="2800" y="0"/>
                  </a:moveTo>
                  <a:lnTo>
                    <a:pt x="3114" y="376"/>
                  </a:lnTo>
                  <a:lnTo>
                    <a:pt x="3502" y="86"/>
                  </a:lnTo>
                  <a:lnTo>
                    <a:pt x="3708" y="522"/>
                  </a:lnTo>
                  <a:lnTo>
                    <a:pt x="4158" y="353"/>
                  </a:lnTo>
                  <a:lnTo>
                    <a:pt x="4255" y="824"/>
                  </a:lnTo>
                  <a:lnTo>
                    <a:pt x="4726" y="764"/>
                  </a:lnTo>
                  <a:lnTo>
                    <a:pt x="4703" y="1249"/>
                  </a:lnTo>
                  <a:lnTo>
                    <a:pt x="5176" y="1309"/>
                  </a:lnTo>
                  <a:lnTo>
                    <a:pt x="5030" y="1771"/>
                  </a:lnTo>
                  <a:lnTo>
                    <a:pt x="5478" y="1940"/>
                  </a:lnTo>
                  <a:lnTo>
                    <a:pt x="5224" y="2353"/>
                  </a:lnTo>
                  <a:lnTo>
                    <a:pt x="5612" y="2632"/>
                  </a:lnTo>
                  <a:lnTo>
                    <a:pt x="5259" y="2971"/>
                  </a:lnTo>
                  <a:lnTo>
                    <a:pt x="5564" y="3334"/>
                  </a:lnTo>
                  <a:lnTo>
                    <a:pt x="5139" y="3576"/>
                  </a:lnTo>
                  <a:lnTo>
                    <a:pt x="5345" y="4013"/>
                  </a:lnTo>
                  <a:lnTo>
                    <a:pt x="4885" y="4135"/>
                  </a:lnTo>
                  <a:lnTo>
                    <a:pt x="4968" y="4606"/>
                  </a:lnTo>
                  <a:lnTo>
                    <a:pt x="4484" y="4606"/>
                  </a:lnTo>
                  <a:lnTo>
                    <a:pt x="4460" y="5079"/>
                  </a:lnTo>
                  <a:lnTo>
                    <a:pt x="3987" y="4971"/>
                  </a:lnTo>
                  <a:lnTo>
                    <a:pt x="3842" y="5419"/>
                  </a:lnTo>
                  <a:lnTo>
                    <a:pt x="3417" y="5188"/>
                  </a:lnTo>
                  <a:lnTo>
                    <a:pt x="3163" y="5601"/>
                  </a:lnTo>
                  <a:lnTo>
                    <a:pt x="2800" y="5273"/>
                  </a:lnTo>
                  <a:lnTo>
                    <a:pt x="2447" y="5601"/>
                  </a:lnTo>
                  <a:lnTo>
                    <a:pt x="2193" y="5188"/>
                  </a:lnTo>
                  <a:lnTo>
                    <a:pt x="1768" y="5419"/>
                  </a:lnTo>
                  <a:lnTo>
                    <a:pt x="1623" y="4971"/>
                  </a:lnTo>
                  <a:lnTo>
                    <a:pt x="1152" y="5079"/>
                  </a:lnTo>
                  <a:lnTo>
                    <a:pt x="1127" y="4606"/>
                  </a:lnTo>
                  <a:lnTo>
                    <a:pt x="642" y="4606"/>
                  </a:lnTo>
                  <a:lnTo>
                    <a:pt x="727" y="4135"/>
                  </a:lnTo>
                  <a:lnTo>
                    <a:pt x="265" y="4013"/>
                  </a:lnTo>
                  <a:lnTo>
                    <a:pt x="473" y="3576"/>
                  </a:lnTo>
                  <a:lnTo>
                    <a:pt x="48" y="3334"/>
                  </a:lnTo>
                  <a:lnTo>
                    <a:pt x="351" y="2971"/>
                  </a:lnTo>
                  <a:lnTo>
                    <a:pt x="0" y="2632"/>
                  </a:lnTo>
                  <a:lnTo>
                    <a:pt x="388" y="2353"/>
                  </a:lnTo>
                  <a:lnTo>
                    <a:pt x="134" y="1940"/>
                  </a:lnTo>
                  <a:lnTo>
                    <a:pt x="582" y="1771"/>
                  </a:lnTo>
                  <a:lnTo>
                    <a:pt x="436" y="1309"/>
                  </a:lnTo>
                  <a:lnTo>
                    <a:pt x="909" y="1249"/>
                  </a:lnTo>
                  <a:lnTo>
                    <a:pt x="884" y="764"/>
                  </a:lnTo>
                  <a:lnTo>
                    <a:pt x="1357" y="824"/>
                  </a:lnTo>
                  <a:lnTo>
                    <a:pt x="1454" y="353"/>
                  </a:lnTo>
                  <a:lnTo>
                    <a:pt x="1902" y="522"/>
                  </a:lnTo>
                  <a:lnTo>
                    <a:pt x="2108" y="86"/>
                  </a:lnTo>
                  <a:lnTo>
                    <a:pt x="2496" y="376"/>
                  </a:lnTo>
                  <a:lnTo>
                    <a:pt x="2800" y="0"/>
                  </a:lnTo>
                  <a:close/>
                </a:path>
              </a:pathLst>
            </a:custGeom>
            <a:solidFill>
              <a:srgbClr val="D8FD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4" name="Freeform 30"/>
            <p:cNvSpPr/>
            <p:nvPr/>
          </p:nvSpPr>
          <p:spPr>
            <a:xfrm>
              <a:off x="1472" y="777"/>
              <a:ext cx="2782" cy="2775"/>
            </a:xfrm>
            <a:custGeom>
              <a:avLst/>
              <a:gdLst>
                <a:gd name="txL" fmla="*/ 0 w 5564"/>
                <a:gd name="txT" fmla="*/ 0 h 5551"/>
                <a:gd name="txR" fmla="*/ 5564 w 5564"/>
                <a:gd name="txB" fmla="*/ 5551 h 555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564" h="5551">
                  <a:moveTo>
                    <a:pt x="2777" y="0"/>
                  </a:moveTo>
                  <a:lnTo>
                    <a:pt x="3080" y="363"/>
                  </a:lnTo>
                  <a:lnTo>
                    <a:pt x="3468" y="86"/>
                  </a:lnTo>
                  <a:lnTo>
                    <a:pt x="3673" y="522"/>
                  </a:lnTo>
                  <a:lnTo>
                    <a:pt x="4121" y="340"/>
                  </a:lnTo>
                  <a:lnTo>
                    <a:pt x="4218" y="813"/>
                  </a:lnTo>
                  <a:lnTo>
                    <a:pt x="4691" y="751"/>
                  </a:lnTo>
                  <a:lnTo>
                    <a:pt x="4654" y="1236"/>
                  </a:lnTo>
                  <a:lnTo>
                    <a:pt x="5128" y="1298"/>
                  </a:lnTo>
                  <a:lnTo>
                    <a:pt x="4982" y="1746"/>
                  </a:lnTo>
                  <a:lnTo>
                    <a:pt x="5430" y="1928"/>
                  </a:lnTo>
                  <a:lnTo>
                    <a:pt x="5176" y="2328"/>
                  </a:lnTo>
                  <a:lnTo>
                    <a:pt x="5564" y="2607"/>
                  </a:lnTo>
                  <a:lnTo>
                    <a:pt x="5213" y="2946"/>
                  </a:lnTo>
                  <a:lnTo>
                    <a:pt x="5516" y="3309"/>
                  </a:lnTo>
                  <a:lnTo>
                    <a:pt x="5104" y="3540"/>
                  </a:lnTo>
                  <a:lnTo>
                    <a:pt x="5298" y="3976"/>
                  </a:lnTo>
                  <a:lnTo>
                    <a:pt x="4837" y="4096"/>
                  </a:lnTo>
                  <a:lnTo>
                    <a:pt x="4922" y="4558"/>
                  </a:lnTo>
                  <a:lnTo>
                    <a:pt x="4449" y="4570"/>
                  </a:lnTo>
                  <a:lnTo>
                    <a:pt x="4412" y="5043"/>
                  </a:lnTo>
                  <a:lnTo>
                    <a:pt x="3952" y="4921"/>
                  </a:lnTo>
                  <a:lnTo>
                    <a:pt x="3807" y="5382"/>
                  </a:lnTo>
                  <a:lnTo>
                    <a:pt x="3382" y="5151"/>
                  </a:lnTo>
                  <a:lnTo>
                    <a:pt x="3128" y="5551"/>
                  </a:lnTo>
                  <a:lnTo>
                    <a:pt x="2777" y="5225"/>
                  </a:lnTo>
                  <a:lnTo>
                    <a:pt x="2438" y="5551"/>
                  </a:lnTo>
                  <a:lnTo>
                    <a:pt x="2170" y="5151"/>
                  </a:lnTo>
                  <a:lnTo>
                    <a:pt x="1759" y="5382"/>
                  </a:lnTo>
                  <a:lnTo>
                    <a:pt x="1600" y="4921"/>
                  </a:lnTo>
                  <a:lnTo>
                    <a:pt x="1140" y="5043"/>
                  </a:lnTo>
                  <a:lnTo>
                    <a:pt x="1115" y="4570"/>
                  </a:lnTo>
                  <a:lnTo>
                    <a:pt x="630" y="4558"/>
                  </a:lnTo>
                  <a:lnTo>
                    <a:pt x="716" y="4096"/>
                  </a:lnTo>
                  <a:lnTo>
                    <a:pt x="256" y="3976"/>
                  </a:lnTo>
                  <a:lnTo>
                    <a:pt x="462" y="3540"/>
                  </a:lnTo>
                  <a:lnTo>
                    <a:pt x="37" y="3309"/>
                  </a:lnTo>
                  <a:lnTo>
                    <a:pt x="353" y="2946"/>
                  </a:lnTo>
                  <a:lnTo>
                    <a:pt x="0" y="2619"/>
                  </a:lnTo>
                  <a:lnTo>
                    <a:pt x="388" y="2328"/>
                  </a:lnTo>
                  <a:lnTo>
                    <a:pt x="134" y="1928"/>
                  </a:lnTo>
                  <a:lnTo>
                    <a:pt x="570" y="1746"/>
                  </a:lnTo>
                  <a:lnTo>
                    <a:pt x="425" y="1298"/>
                  </a:lnTo>
                  <a:lnTo>
                    <a:pt x="898" y="1236"/>
                  </a:lnTo>
                  <a:lnTo>
                    <a:pt x="873" y="751"/>
                  </a:lnTo>
                  <a:lnTo>
                    <a:pt x="1346" y="813"/>
                  </a:lnTo>
                  <a:lnTo>
                    <a:pt x="1431" y="340"/>
                  </a:lnTo>
                  <a:lnTo>
                    <a:pt x="1879" y="522"/>
                  </a:lnTo>
                  <a:lnTo>
                    <a:pt x="2085" y="86"/>
                  </a:lnTo>
                  <a:lnTo>
                    <a:pt x="2473" y="363"/>
                  </a:lnTo>
                  <a:lnTo>
                    <a:pt x="2777" y="0"/>
                  </a:lnTo>
                  <a:close/>
                </a:path>
              </a:pathLst>
            </a:custGeom>
            <a:solidFill>
              <a:srgbClr val="CEFC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5" name="Freeform 31"/>
            <p:cNvSpPr/>
            <p:nvPr/>
          </p:nvSpPr>
          <p:spPr>
            <a:xfrm>
              <a:off x="1485" y="789"/>
              <a:ext cx="2757" cy="2752"/>
            </a:xfrm>
            <a:custGeom>
              <a:avLst/>
              <a:gdLst>
                <a:gd name="txL" fmla="*/ 0 w 5516"/>
                <a:gd name="txT" fmla="*/ 0 h 5504"/>
                <a:gd name="txR" fmla="*/ 5516 w 5516"/>
                <a:gd name="txB" fmla="*/ 5504 h 5504"/>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516" h="5504">
                  <a:moveTo>
                    <a:pt x="2752" y="0"/>
                  </a:moveTo>
                  <a:lnTo>
                    <a:pt x="3055" y="364"/>
                  </a:lnTo>
                  <a:lnTo>
                    <a:pt x="3443" y="85"/>
                  </a:lnTo>
                  <a:lnTo>
                    <a:pt x="3648" y="510"/>
                  </a:lnTo>
                  <a:lnTo>
                    <a:pt x="4085" y="339"/>
                  </a:lnTo>
                  <a:lnTo>
                    <a:pt x="4170" y="801"/>
                  </a:lnTo>
                  <a:lnTo>
                    <a:pt x="4643" y="752"/>
                  </a:lnTo>
                  <a:lnTo>
                    <a:pt x="4618" y="1225"/>
                  </a:lnTo>
                  <a:lnTo>
                    <a:pt x="5091" y="1285"/>
                  </a:lnTo>
                  <a:lnTo>
                    <a:pt x="4946" y="1733"/>
                  </a:lnTo>
                  <a:lnTo>
                    <a:pt x="5382" y="1904"/>
                  </a:lnTo>
                  <a:lnTo>
                    <a:pt x="5128" y="2304"/>
                  </a:lnTo>
                  <a:lnTo>
                    <a:pt x="5516" y="2595"/>
                  </a:lnTo>
                  <a:lnTo>
                    <a:pt x="5163" y="2909"/>
                  </a:lnTo>
                  <a:lnTo>
                    <a:pt x="5467" y="3285"/>
                  </a:lnTo>
                  <a:lnTo>
                    <a:pt x="5054" y="3516"/>
                  </a:lnTo>
                  <a:lnTo>
                    <a:pt x="5248" y="3941"/>
                  </a:lnTo>
                  <a:lnTo>
                    <a:pt x="4800" y="4061"/>
                  </a:lnTo>
                  <a:lnTo>
                    <a:pt x="4885" y="4522"/>
                  </a:lnTo>
                  <a:lnTo>
                    <a:pt x="4412" y="4522"/>
                  </a:lnTo>
                  <a:lnTo>
                    <a:pt x="4375" y="4994"/>
                  </a:lnTo>
                  <a:lnTo>
                    <a:pt x="3916" y="4885"/>
                  </a:lnTo>
                  <a:lnTo>
                    <a:pt x="3770" y="5333"/>
                  </a:lnTo>
                  <a:lnTo>
                    <a:pt x="3357" y="5104"/>
                  </a:lnTo>
                  <a:lnTo>
                    <a:pt x="3103" y="5504"/>
                  </a:lnTo>
                  <a:lnTo>
                    <a:pt x="2752" y="5176"/>
                  </a:lnTo>
                  <a:lnTo>
                    <a:pt x="2413" y="5504"/>
                  </a:lnTo>
                  <a:lnTo>
                    <a:pt x="2157" y="5104"/>
                  </a:lnTo>
                  <a:lnTo>
                    <a:pt x="1734" y="5333"/>
                  </a:lnTo>
                  <a:lnTo>
                    <a:pt x="1589" y="4885"/>
                  </a:lnTo>
                  <a:lnTo>
                    <a:pt x="1127" y="4994"/>
                  </a:lnTo>
                  <a:lnTo>
                    <a:pt x="1104" y="4522"/>
                  </a:lnTo>
                  <a:lnTo>
                    <a:pt x="619" y="4522"/>
                  </a:lnTo>
                  <a:lnTo>
                    <a:pt x="716" y="4061"/>
                  </a:lnTo>
                  <a:lnTo>
                    <a:pt x="254" y="3941"/>
                  </a:lnTo>
                  <a:lnTo>
                    <a:pt x="448" y="3516"/>
                  </a:lnTo>
                  <a:lnTo>
                    <a:pt x="37" y="3285"/>
                  </a:lnTo>
                  <a:lnTo>
                    <a:pt x="340" y="2909"/>
                  </a:lnTo>
                  <a:lnTo>
                    <a:pt x="0" y="2595"/>
                  </a:lnTo>
                  <a:lnTo>
                    <a:pt x="376" y="2315"/>
                  </a:lnTo>
                  <a:lnTo>
                    <a:pt x="120" y="1904"/>
                  </a:lnTo>
                  <a:lnTo>
                    <a:pt x="570" y="1733"/>
                  </a:lnTo>
                  <a:lnTo>
                    <a:pt x="425" y="1285"/>
                  </a:lnTo>
                  <a:lnTo>
                    <a:pt x="885" y="1225"/>
                  </a:lnTo>
                  <a:lnTo>
                    <a:pt x="861" y="752"/>
                  </a:lnTo>
                  <a:lnTo>
                    <a:pt x="1333" y="812"/>
                  </a:lnTo>
                  <a:lnTo>
                    <a:pt x="1418" y="339"/>
                  </a:lnTo>
                  <a:lnTo>
                    <a:pt x="1866" y="510"/>
                  </a:lnTo>
                  <a:lnTo>
                    <a:pt x="2060" y="85"/>
                  </a:lnTo>
                  <a:lnTo>
                    <a:pt x="2448" y="364"/>
                  </a:lnTo>
                  <a:lnTo>
                    <a:pt x="2752" y="0"/>
                  </a:lnTo>
                  <a:close/>
                </a:path>
              </a:pathLst>
            </a:custGeom>
            <a:solidFill>
              <a:srgbClr val="C5FB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6" name="Freeform 32"/>
            <p:cNvSpPr/>
            <p:nvPr/>
          </p:nvSpPr>
          <p:spPr>
            <a:xfrm>
              <a:off x="1490" y="801"/>
              <a:ext cx="2740" cy="2727"/>
            </a:xfrm>
            <a:custGeom>
              <a:avLst/>
              <a:gdLst>
                <a:gd name="txL" fmla="*/ 0 w 5479"/>
                <a:gd name="txT" fmla="*/ 0 h 5453"/>
                <a:gd name="txR" fmla="*/ 5479 w 5479"/>
                <a:gd name="txB" fmla="*/ 5453 h 5453"/>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479" h="5453">
                  <a:moveTo>
                    <a:pt x="2740" y="0"/>
                  </a:moveTo>
                  <a:lnTo>
                    <a:pt x="3043" y="363"/>
                  </a:lnTo>
                  <a:lnTo>
                    <a:pt x="3419" y="85"/>
                  </a:lnTo>
                  <a:lnTo>
                    <a:pt x="3625" y="508"/>
                  </a:lnTo>
                  <a:lnTo>
                    <a:pt x="4061" y="339"/>
                  </a:lnTo>
                  <a:lnTo>
                    <a:pt x="4146" y="799"/>
                  </a:lnTo>
                  <a:lnTo>
                    <a:pt x="4617" y="739"/>
                  </a:lnTo>
                  <a:lnTo>
                    <a:pt x="4583" y="1212"/>
                  </a:lnTo>
                  <a:lnTo>
                    <a:pt x="5054" y="1272"/>
                  </a:lnTo>
                  <a:lnTo>
                    <a:pt x="4908" y="1720"/>
                  </a:lnTo>
                  <a:lnTo>
                    <a:pt x="5345" y="1891"/>
                  </a:lnTo>
                  <a:lnTo>
                    <a:pt x="5091" y="2290"/>
                  </a:lnTo>
                  <a:lnTo>
                    <a:pt x="5479" y="2570"/>
                  </a:lnTo>
                  <a:lnTo>
                    <a:pt x="5139" y="2884"/>
                  </a:lnTo>
                  <a:lnTo>
                    <a:pt x="5430" y="3248"/>
                  </a:lnTo>
                  <a:lnTo>
                    <a:pt x="5019" y="3479"/>
                  </a:lnTo>
                  <a:lnTo>
                    <a:pt x="5225" y="3902"/>
                  </a:lnTo>
                  <a:lnTo>
                    <a:pt x="4763" y="4024"/>
                  </a:lnTo>
                  <a:lnTo>
                    <a:pt x="4848" y="4484"/>
                  </a:lnTo>
                  <a:lnTo>
                    <a:pt x="4375" y="4484"/>
                  </a:lnTo>
                  <a:lnTo>
                    <a:pt x="4352" y="4957"/>
                  </a:lnTo>
                  <a:lnTo>
                    <a:pt x="3890" y="4837"/>
                  </a:lnTo>
                  <a:lnTo>
                    <a:pt x="3745" y="5285"/>
                  </a:lnTo>
                  <a:lnTo>
                    <a:pt x="3334" y="5066"/>
                  </a:lnTo>
                  <a:lnTo>
                    <a:pt x="3080" y="5453"/>
                  </a:lnTo>
                  <a:lnTo>
                    <a:pt x="2740" y="5139"/>
                  </a:lnTo>
                  <a:lnTo>
                    <a:pt x="2401" y="5453"/>
                  </a:lnTo>
                  <a:lnTo>
                    <a:pt x="2145" y="5066"/>
                  </a:lnTo>
                  <a:lnTo>
                    <a:pt x="1734" y="5285"/>
                  </a:lnTo>
                  <a:lnTo>
                    <a:pt x="1588" y="4837"/>
                  </a:lnTo>
                  <a:lnTo>
                    <a:pt x="1127" y="4957"/>
                  </a:lnTo>
                  <a:lnTo>
                    <a:pt x="1103" y="4484"/>
                  </a:lnTo>
                  <a:lnTo>
                    <a:pt x="630" y="4484"/>
                  </a:lnTo>
                  <a:lnTo>
                    <a:pt x="715" y="4024"/>
                  </a:lnTo>
                  <a:lnTo>
                    <a:pt x="254" y="3902"/>
                  </a:lnTo>
                  <a:lnTo>
                    <a:pt x="461" y="3479"/>
                  </a:lnTo>
                  <a:lnTo>
                    <a:pt x="48" y="3248"/>
                  </a:lnTo>
                  <a:lnTo>
                    <a:pt x="339" y="2884"/>
                  </a:lnTo>
                  <a:lnTo>
                    <a:pt x="0" y="2570"/>
                  </a:lnTo>
                  <a:lnTo>
                    <a:pt x="388" y="2290"/>
                  </a:lnTo>
                  <a:lnTo>
                    <a:pt x="134" y="1891"/>
                  </a:lnTo>
                  <a:lnTo>
                    <a:pt x="570" y="1720"/>
                  </a:lnTo>
                  <a:lnTo>
                    <a:pt x="425" y="1272"/>
                  </a:lnTo>
                  <a:lnTo>
                    <a:pt x="884" y="1212"/>
                  </a:lnTo>
                  <a:lnTo>
                    <a:pt x="861" y="739"/>
                  </a:lnTo>
                  <a:lnTo>
                    <a:pt x="1334" y="799"/>
                  </a:lnTo>
                  <a:lnTo>
                    <a:pt x="1418" y="339"/>
                  </a:lnTo>
                  <a:lnTo>
                    <a:pt x="1854" y="508"/>
                  </a:lnTo>
                  <a:lnTo>
                    <a:pt x="2061" y="85"/>
                  </a:lnTo>
                  <a:lnTo>
                    <a:pt x="2436" y="363"/>
                  </a:lnTo>
                  <a:lnTo>
                    <a:pt x="2740" y="0"/>
                  </a:lnTo>
                  <a:close/>
                </a:path>
              </a:pathLst>
            </a:custGeom>
            <a:solidFill>
              <a:srgbClr val="BBFB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7" name="Freeform 33"/>
            <p:cNvSpPr/>
            <p:nvPr/>
          </p:nvSpPr>
          <p:spPr>
            <a:xfrm>
              <a:off x="1503" y="813"/>
              <a:ext cx="2715" cy="2704"/>
            </a:xfrm>
            <a:custGeom>
              <a:avLst/>
              <a:gdLst>
                <a:gd name="txL" fmla="*/ 0 w 5430"/>
                <a:gd name="txT" fmla="*/ 0 h 5407"/>
                <a:gd name="txR" fmla="*/ 5430 w 5430"/>
                <a:gd name="txB" fmla="*/ 5407 h 5407"/>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430" h="5407">
                  <a:moveTo>
                    <a:pt x="2715" y="0"/>
                  </a:moveTo>
                  <a:lnTo>
                    <a:pt x="3006" y="353"/>
                  </a:lnTo>
                  <a:lnTo>
                    <a:pt x="3394" y="86"/>
                  </a:lnTo>
                  <a:lnTo>
                    <a:pt x="3588" y="499"/>
                  </a:lnTo>
                  <a:lnTo>
                    <a:pt x="4024" y="328"/>
                  </a:lnTo>
                  <a:lnTo>
                    <a:pt x="4108" y="790"/>
                  </a:lnTo>
                  <a:lnTo>
                    <a:pt x="4569" y="727"/>
                  </a:lnTo>
                  <a:lnTo>
                    <a:pt x="4544" y="1201"/>
                  </a:lnTo>
                  <a:lnTo>
                    <a:pt x="5006" y="1261"/>
                  </a:lnTo>
                  <a:lnTo>
                    <a:pt x="4860" y="1697"/>
                  </a:lnTo>
                  <a:lnTo>
                    <a:pt x="5296" y="1879"/>
                  </a:lnTo>
                  <a:lnTo>
                    <a:pt x="5054" y="2267"/>
                  </a:lnTo>
                  <a:lnTo>
                    <a:pt x="5430" y="2547"/>
                  </a:lnTo>
                  <a:lnTo>
                    <a:pt x="5091" y="2861"/>
                  </a:lnTo>
                  <a:lnTo>
                    <a:pt x="5382" y="3225"/>
                  </a:lnTo>
                  <a:lnTo>
                    <a:pt x="4980" y="3456"/>
                  </a:lnTo>
                  <a:lnTo>
                    <a:pt x="5174" y="3867"/>
                  </a:lnTo>
                  <a:lnTo>
                    <a:pt x="4726" y="3989"/>
                  </a:lnTo>
                  <a:lnTo>
                    <a:pt x="4812" y="4449"/>
                  </a:lnTo>
                  <a:lnTo>
                    <a:pt x="4338" y="4449"/>
                  </a:lnTo>
                  <a:lnTo>
                    <a:pt x="4315" y="4911"/>
                  </a:lnTo>
                  <a:lnTo>
                    <a:pt x="3854" y="4800"/>
                  </a:lnTo>
                  <a:lnTo>
                    <a:pt x="3708" y="5236"/>
                  </a:lnTo>
                  <a:lnTo>
                    <a:pt x="3309" y="5019"/>
                  </a:lnTo>
                  <a:lnTo>
                    <a:pt x="3055" y="5407"/>
                  </a:lnTo>
                  <a:lnTo>
                    <a:pt x="2715" y="5091"/>
                  </a:lnTo>
                  <a:lnTo>
                    <a:pt x="2376" y="5407"/>
                  </a:lnTo>
                  <a:lnTo>
                    <a:pt x="2120" y="5019"/>
                  </a:lnTo>
                  <a:lnTo>
                    <a:pt x="1709" y="5236"/>
                  </a:lnTo>
                  <a:lnTo>
                    <a:pt x="1563" y="4800"/>
                  </a:lnTo>
                  <a:lnTo>
                    <a:pt x="1115" y="4911"/>
                  </a:lnTo>
                  <a:lnTo>
                    <a:pt x="1090" y="4449"/>
                  </a:lnTo>
                  <a:lnTo>
                    <a:pt x="617" y="4449"/>
                  </a:lnTo>
                  <a:lnTo>
                    <a:pt x="702" y="3989"/>
                  </a:lnTo>
                  <a:lnTo>
                    <a:pt x="254" y="3867"/>
                  </a:lnTo>
                  <a:lnTo>
                    <a:pt x="448" y="3456"/>
                  </a:lnTo>
                  <a:lnTo>
                    <a:pt x="49" y="3225"/>
                  </a:lnTo>
                  <a:lnTo>
                    <a:pt x="339" y="2861"/>
                  </a:lnTo>
                  <a:lnTo>
                    <a:pt x="0" y="2547"/>
                  </a:lnTo>
                  <a:lnTo>
                    <a:pt x="374" y="2267"/>
                  </a:lnTo>
                  <a:lnTo>
                    <a:pt x="132" y="1879"/>
                  </a:lnTo>
                  <a:lnTo>
                    <a:pt x="557" y="1697"/>
                  </a:lnTo>
                  <a:lnTo>
                    <a:pt x="411" y="1261"/>
                  </a:lnTo>
                  <a:lnTo>
                    <a:pt x="884" y="1201"/>
                  </a:lnTo>
                  <a:lnTo>
                    <a:pt x="848" y="727"/>
                  </a:lnTo>
                  <a:lnTo>
                    <a:pt x="1309" y="790"/>
                  </a:lnTo>
                  <a:lnTo>
                    <a:pt x="1406" y="328"/>
                  </a:lnTo>
                  <a:lnTo>
                    <a:pt x="1842" y="499"/>
                  </a:lnTo>
                  <a:lnTo>
                    <a:pt x="2036" y="86"/>
                  </a:lnTo>
                  <a:lnTo>
                    <a:pt x="2411" y="353"/>
                  </a:lnTo>
                  <a:lnTo>
                    <a:pt x="2715" y="0"/>
                  </a:lnTo>
                  <a:close/>
                </a:path>
              </a:pathLst>
            </a:custGeom>
            <a:solidFill>
              <a:srgbClr val="B1FA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8" name="Freeform 34"/>
            <p:cNvSpPr/>
            <p:nvPr/>
          </p:nvSpPr>
          <p:spPr>
            <a:xfrm>
              <a:off x="1515" y="820"/>
              <a:ext cx="2691" cy="2691"/>
            </a:xfrm>
            <a:custGeom>
              <a:avLst/>
              <a:gdLst>
                <a:gd name="txL" fmla="*/ 0 w 5382"/>
                <a:gd name="txT" fmla="*/ 0 h 5382"/>
                <a:gd name="txR" fmla="*/ 5382 w 5382"/>
                <a:gd name="txB" fmla="*/ 5382 h 5382"/>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382" h="5382">
                  <a:moveTo>
                    <a:pt x="2692" y="0"/>
                  </a:moveTo>
                  <a:lnTo>
                    <a:pt x="2983" y="362"/>
                  </a:lnTo>
                  <a:lnTo>
                    <a:pt x="3357" y="83"/>
                  </a:lnTo>
                  <a:lnTo>
                    <a:pt x="3551" y="508"/>
                  </a:lnTo>
                  <a:lnTo>
                    <a:pt x="3988" y="339"/>
                  </a:lnTo>
                  <a:lnTo>
                    <a:pt x="4073" y="787"/>
                  </a:lnTo>
                  <a:lnTo>
                    <a:pt x="4535" y="739"/>
                  </a:lnTo>
                  <a:lnTo>
                    <a:pt x="4509" y="1198"/>
                  </a:lnTo>
                  <a:lnTo>
                    <a:pt x="4971" y="1260"/>
                  </a:lnTo>
                  <a:lnTo>
                    <a:pt x="4825" y="1697"/>
                  </a:lnTo>
                  <a:lnTo>
                    <a:pt x="5248" y="1865"/>
                  </a:lnTo>
                  <a:lnTo>
                    <a:pt x="5006" y="2253"/>
                  </a:lnTo>
                  <a:lnTo>
                    <a:pt x="5382" y="2533"/>
                  </a:lnTo>
                  <a:lnTo>
                    <a:pt x="5043" y="2847"/>
                  </a:lnTo>
                  <a:lnTo>
                    <a:pt x="5334" y="3211"/>
                  </a:lnTo>
                  <a:lnTo>
                    <a:pt x="4934" y="3429"/>
                  </a:lnTo>
                  <a:lnTo>
                    <a:pt x="5128" y="3853"/>
                  </a:lnTo>
                  <a:lnTo>
                    <a:pt x="4680" y="3962"/>
                  </a:lnTo>
                  <a:lnTo>
                    <a:pt x="4763" y="4423"/>
                  </a:lnTo>
                  <a:lnTo>
                    <a:pt x="4304" y="4423"/>
                  </a:lnTo>
                  <a:lnTo>
                    <a:pt x="4267" y="4883"/>
                  </a:lnTo>
                  <a:lnTo>
                    <a:pt x="3831" y="4763"/>
                  </a:lnTo>
                  <a:lnTo>
                    <a:pt x="3685" y="5211"/>
                  </a:lnTo>
                  <a:lnTo>
                    <a:pt x="3274" y="4980"/>
                  </a:lnTo>
                  <a:lnTo>
                    <a:pt x="3032" y="5382"/>
                  </a:lnTo>
                  <a:lnTo>
                    <a:pt x="2692" y="5065"/>
                  </a:lnTo>
                  <a:lnTo>
                    <a:pt x="2353" y="5382"/>
                  </a:lnTo>
                  <a:lnTo>
                    <a:pt x="2097" y="4980"/>
                  </a:lnTo>
                  <a:lnTo>
                    <a:pt x="1697" y="5211"/>
                  </a:lnTo>
                  <a:lnTo>
                    <a:pt x="1552" y="4763"/>
                  </a:lnTo>
                  <a:lnTo>
                    <a:pt x="1104" y="4883"/>
                  </a:lnTo>
                  <a:lnTo>
                    <a:pt x="1079" y="4423"/>
                  </a:lnTo>
                  <a:lnTo>
                    <a:pt x="607" y="4423"/>
                  </a:lnTo>
                  <a:lnTo>
                    <a:pt x="691" y="3962"/>
                  </a:lnTo>
                  <a:lnTo>
                    <a:pt x="243" y="3853"/>
                  </a:lnTo>
                  <a:lnTo>
                    <a:pt x="448" y="3429"/>
                  </a:lnTo>
                  <a:lnTo>
                    <a:pt x="37" y="3211"/>
                  </a:lnTo>
                  <a:lnTo>
                    <a:pt x="328" y="2847"/>
                  </a:lnTo>
                  <a:lnTo>
                    <a:pt x="0" y="2533"/>
                  </a:lnTo>
                  <a:lnTo>
                    <a:pt x="377" y="2253"/>
                  </a:lnTo>
                  <a:lnTo>
                    <a:pt x="123" y="1865"/>
                  </a:lnTo>
                  <a:lnTo>
                    <a:pt x="559" y="1697"/>
                  </a:lnTo>
                  <a:lnTo>
                    <a:pt x="413" y="1260"/>
                  </a:lnTo>
                  <a:lnTo>
                    <a:pt x="873" y="1198"/>
                  </a:lnTo>
                  <a:lnTo>
                    <a:pt x="836" y="739"/>
                  </a:lnTo>
                  <a:lnTo>
                    <a:pt x="1298" y="787"/>
                  </a:lnTo>
                  <a:lnTo>
                    <a:pt x="1383" y="339"/>
                  </a:lnTo>
                  <a:lnTo>
                    <a:pt x="1819" y="508"/>
                  </a:lnTo>
                  <a:lnTo>
                    <a:pt x="2013" y="83"/>
                  </a:lnTo>
                  <a:lnTo>
                    <a:pt x="2388" y="362"/>
                  </a:lnTo>
                  <a:lnTo>
                    <a:pt x="2692" y="0"/>
                  </a:lnTo>
                  <a:close/>
                </a:path>
              </a:pathLst>
            </a:custGeom>
            <a:solidFill>
              <a:srgbClr val="A8FA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9" name="Freeform 35"/>
            <p:cNvSpPr/>
            <p:nvPr/>
          </p:nvSpPr>
          <p:spPr>
            <a:xfrm>
              <a:off x="1520" y="832"/>
              <a:ext cx="2674" cy="2666"/>
            </a:xfrm>
            <a:custGeom>
              <a:avLst/>
              <a:gdLst>
                <a:gd name="txL" fmla="*/ 0 w 5347"/>
                <a:gd name="txT" fmla="*/ 0 h 5333"/>
                <a:gd name="txR" fmla="*/ 5347 w 5347"/>
                <a:gd name="txB" fmla="*/ 5333 h 533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347" h="5333">
                  <a:moveTo>
                    <a:pt x="2680" y="0"/>
                  </a:moveTo>
                  <a:lnTo>
                    <a:pt x="2971" y="351"/>
                  </a:lnTo>
                  <a:lnTo>
                    <a:pt x="3334" y="85"/>
                  </a:lnTo>
                  <a:lnTo>
                    <a:pt x="3539" y="497"/>
                  </a:lnTo>
                  <a:lnTo>
                    <a:pt x="3964" y="339"/>
                  </a:lnTo>
                  <a:lnTo>
                    <a:pt x="4049" y="787"/>
                  </a:lnTo>
                  <a:lnTo>
                    <a:pt x="4509" y="727"/>
                  </a:lnTo>
                  <a:lnTo>
                    <a:pt x="4474" y="1189"/>
                  </a:lnTo>
                  <a:lnTo>
                    <a:pt x="4934" y="1249"/>
                  </a:lnTo>
                  <a:lnTo>
                    <a:pt x="4788" y="1685"/>
                  </a:lnTo>
                  <a:lnTo>
                    <a:pt x="5213" y="1854"/>
                  </a:lnTo>
                  <a:lnTo>
                    <a:pt x="4971" y="2242"/>
                  </a:lnTo>
                  <a:lnTo>
                    <a:pt x="5347" y="2510"/>
                  </a:lnTo>
                  <a:lnTo>
                    <a:pt x="5007" y="2824"/>
                  </a:lnTo>
                  <a:lnTo>
                    <a:pt x="5298" y="3177"/>
                  </a:lnTo>
                  <a:lnTo>
                    <a:pt x="4897" y="3394"/>
                  </a:lnTo>
                  <a:lnTo>
                    <a:pt x="5091" y="3819"/>
                  </a:lnTo>
                  <a:lnTo>
                    <a:pt x="4654" y="3927"/>
                  </a:lnTo>
                  <a:lnTo>
                    <a:pt x="4740" y="4375"/>
                  </a:lnTo>
                  <a:lnTo>
                    <a:pt x="4280" y="4389"/>
                  </a:lnTo>
                  <a:lnTo>
                    <a:pt x="4243" y="4837"/>
                  </a:lnTo>
                  <a:lnTo>
                    <a:pt x="3807" y="4728"/>
                  </a:lnTo>
                  <a:lnTo>
                    <a:pt x="3662" y="5165"/>
                  </a:lnTo>
                  <a:lnTo>
                    <a:pt x="3262" y="4945"/>
                  </a:lnTo>
                  <a:lnTo>
                    <a:pt x="3006" y="5333"/>
                  </a:lnTo>
                  <a:lnTo>
                    <a:pt x="2680" y="5019"/>
                  </a:lnTo>
                  <a:lnTo>
                    <a:pt x="2341" y="5333"/>
                  </a:lnTo>
                  <a:lnTo>
                    <a:pt x="2098" y="4945"/>
                  </a:lnTo>
                  <a:lnTo>
                    <a:pt x="1685" y="5165"/>
                  </a:lnTo>
                  <a:lnTo>
                    <a:pt x="1551" y="4728"/>
                  </a:lnTo>
                  <a:lnTo>
                    <a:pt x="1103" y="4837"/>
                  </a:lnTo>
                  <a:lnTo>
                    <a:pt x="1067" y="4389"/>
                  </a:lnTo>
                  <a:lnTo>
                    <a:pt x="619" y="4389"/>
                  </a:lnTo>
                  <a:lnTo>
                    <a:pt x="704" y="3927"/>
                  </a:lnTo>
                  <a:lnTo>
                    <a:pt x="256" y="3819"/>
                  </a:lnTo>
                  <a:lnTo>
                    <a:pt x="450" y="3406"/>
                  </a:lnTo>
                  <a:lnTo>
                    <a:pt x="48" y="3177"/>
                  </a:lnTo>
                  <a:lnTo>
                    <a:pt x="339" y="2824"/>
                  </a:lnTo>
                  <a:lnTo>
                    <a:pt x="0" y="2510"/>
                  </a:lnTo>
                  <a:lnTo>
                    <a:pt x="376" y="2242"/>
                  </a:lnTo>
                  <a:lnTo>
                    <a:pt x="134" y="1854"/>
                  </a:lnTo>
                  <a:lnTo>
                    <a:pt x="559" y="1685"/>
                  </a:lnTo>
                  <a:lnTo>
                    <a:pt x="413" y="1249"/>
                  </a:lnTo>
                  <a:lnTo>
                    <a:pt x="873" y="1189"/>
                  </a:lnTo>
                  <a:lnTo>
                    <a:pt x="849" y="727"/>
                  </a:lnTo>
                  <a:lnTo>
                    <a:pt x="1297" y="787"/>
                  </a:lnTo>
                  <a:lnTo>
                    <a:pt x="1383" y="339"/>
                  </a:lnTo>
                  <a:lnTo>
                    <a:pt x="1807" y="497"/>
                  </a:lnTo>
                  <a:lnTo>
                    <a:pt x="2013" y="85"/>
                  </a:lnTo>
                  <a:lnTo>
                    <a:pt x="2376" y="351"/>
                  </a:lnTo>
                  <a:lnTo>
                    <a:pt x="2680" y="0"/>
                  </a:lnTo>
                  <a:close/>
                </a:path>
              </a:pathLst>
            </a:custGeom>
            <a:solidFill>
              <a:srgbClr val="9EF9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0" name="Freeform 36"/>
            <p:cNvSpPr/>
            <p:nvPr/>
          </p:nvSpPr>
          <p:spPr>
            <a:xfrm>
              <a:off x="1533" y="844"/>
              <a:ext cx="2648" cy="2643"/>
            </a:xfrm>
            <a:custGeom>
              <a:avLst/>
              <a:gdLst>
                <a:gd name="txL" fmla="*/ 0 w 5297"/>
                <a:gd name="txT" fmla="*/ 0 h 5285"/>
                <a:gd name="txR" fmla="*/ 5297 w 5297"/>
                <a:gd name="txB" fmla="*/ 5285 h 5285"/>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297" h="5285">
                  <a:moveTo>
                    <a:pt x="2642" y="0"/>
                  </a:moveTo>
                  <a:lnTo>
                    <a:pt x="2933" y="351"/>
                  </a:lnTo>
                  <a:lnTo>
                    <a:pt x="3309" y="84"/>
                  </a:lnTo>
                  <a:lnTo>
                    <a:pt x="3503" y="497"/>
                  </a:lnTo>
                  <a:lnTo>
                    <a:pt x="3927" y="326"/>
                  </a:lnTo>
                  <a:lnTo>
                    <a:pt x="4013" y="776"/>
                  </a:lnTo>
                  <a:lnTo>
                    <a:pt x="4461" y="714"/>
                  </a:lnTo>
                  <a:lnTo>
                    <a:pt x="4436" y="1175"/>
                  </a:lnTo>
                  <a:lnTo>
                    <a:pt x="4885" y="1236"/>
                  </a:lnTo>
                  <a:lnTo>
                    <a:pt x="4752" y="1660"/>
                  </a:lnTo>
                  <a:lnTo>
                    <a:pt x="5163" y="1829"/>
                  </a:lnTo>
                  <a:lnTo>
                    <a:pt x="4920" y="2217"/>
                  </a:lnTo>
                  <a:lnTo>
                    <a:pt x="5297" y="2485"/>
                  </a:lnTo>
                  <a:lnTo>
                    <a:pt x="4957" y="2799"/>
                  </a:lnTo>
                  <a:lnTo>
                    <a:pt x="5248" y="3152"/>
                  </a:lnTo>
                  <a:lnTo>
                    <a:pt x="4849" y="3369"/>
                  </a:lnTo>
                  <a:lnTo>
                    <a:pt x="5043" y="3782"/>
                  </a:lnTo>
                  <a:lnTo>
                    <a:pt x="4606" y="3891"/>
                  </a:lnTo>
                  <a:lnTo>
                    <a:pt x="4692" y="4339"/>
                  </a:lnTo>
                  <a:lnTo>
                    <a:pt x="4230" y="4339"/>
                  </a:lnTo>
                  <a:lnTo>
                    <a:pt x="4207" y="4800"/>
                  </a:lnTo>
                  <a:lnTo>
                    <a:pt x="3770" y="4690"/>
                  </a:lnTo>
                  <a:lnTo>
                    <a:pt x="3625" y="5114"/>
                  </a:lnTo>
                  <a:lnTo>
                    <a:pt x="3223" y="4897"/>
                  </a:lnTo>
                  <a:lnTo>
                    <a:pt x="2981" y="5285"/>
                  </a:lnTo>
                  <a:lnTo>
                    <a:pt x="2642" y="4969"/>
                  </a:lnTo>
                  <a:lnTo>
                    <a:pt x="2316" y="5285"/>
                  </a:lnTo>
                  <a:lnTo>
                    <a:pt x="2073" y="4897"/>
                  </a:lnTo>
                  <a:lnTo>
                    <a:pt x="1672" y="5114"/>
                  </a:lnTo>
                  <a:lnTo>
                    <a:pt x="1526" y="4690"/>
                  </a:lnTo>
                  <a:lnTo>
                    <a:pt x="1090" y="4800"/>
                  </a:lnTo>
                  <a:lnTo>
                    <a:pt x="1055" y="4339"/>
                  </a:lnTo>
                  <a:lnTo>
                    <a:pt x="605" y="4339"/>
                  </a:lnTo>
                  <a:lnTo>
                    <a:pt x="691" y="3891"/>
                  </a:lnTo>
                  <a:lnTo>
                    <a:pt x="254" y="3782"/>
                  </a:lnTo>
                  <a:lnTo>
                    <a:pt x="437" y="3369"/>
                  </a:lnTo>
                  <a:lnTo>
                    <a:pt x="49" y="3152"/>
                  </a:lnTo>
                  <a:lnTo>
                    <a:pt x="328" y="2799"/>
                  </a:lnTo>
                  <a:lnTo>
                    <a:pt x="0" y="2485"/>
                  </a:lnTo>
                  <a:lnTo>
                    <a:pt x="363" y="2217"/>
                  </a:lnTo>
                  <a:lnTo>
                    <a:pt x="120" y="1829"/>
                  </a:lnTo>
                  <a:lnTo>
                    <a:pt x="545" y="1660"/>
                  </a:lnTo>
                  <a:lnTo>
                    <a:pt x="411" y="1236"/>
                  </a:lnTo>
                  <a:lnTo>
                    <a:pt x="861" y="1175"/>
                  </a:lnTo>
                  <a:lnTo>
                    <a:pt x="836" y="714"/>
                  </a:lnTo>
                  <a:lnTo>
                    <a:pt x="1284" y="776"/>
                  </a:lnTo>
                  <a:lnTo>
                    <a:pt x="1369" y="326"/>
                  </a:lnTo>
                  <a:lnTo>
                    <a:pt x="1794" y="497"/>
                  </a:lnTo>
                  <a:lnTo>
                    <a:pt x="1988" y="84"/>
                  </a:lnTo>
                  <a:lnTo>
                    <a:pt x="2351" y="351"/>
                  </a:lnTo>
                  <a:lnTo>
                    <a:pt x="2642" y="0"/>
                  </a:lnTo>
                  <a:close/>
                </a:path>
              </a:pathLst>
            </a:custGeom>
            <a:solidFill>
              <a:srgbClr val="94F8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1" name="Freeform 37"/>
            <p:cNvSpPr/>
            <p:nvPr/>
          </p:nvSpPr>
          <p:spPr>
            <a:xfrm>
              <a:off x="1545" y="856"/>
              <a:ext cx="2625" cy="2618"/>
            </a:xfrm>
            <a:custGeom>
              <a:avLst/>
              <a:gdLst>
                <a:gd name="txL" fmla="*/ 0 w 5250"/>
                <a:gd name="txT" fmla="*/ 0 h 5236"/>
                <a:gd name="txR" fmla="*/ 5250 w 5250"/>
                <a:gd name="txB" fmla="*/ 5236 h 5236"/>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250" h="5236">
                  <a:moveTo>
                    <a:pt x="2619" y="0"/>
                  </a:moveTo>
                  <a:lnTo>
                    <a:pt x="2910" y="351"/>
                  </a:lnTo>
                  <a:lnTo>
                    <a:pt x="3274" y="85"/>
                  </a:lnTo>
                  <a:lnTo>
                    <a:pt x="3468" y="484"/>
                  </a:lnTo>
                  <a:lnTo>
                    <a:pt x="3893" y="327"/>
                  </a:lnTo>
                  <a:lnTo>
                    <a:pt x="3976" y="764"/>
                  </a:lnTo>
                  <a:lnTo>
                    <a:pt x="4426" y="715"/>
                  </a:lnTo>
                  <a:lnTo>
                    <a:pt x="4389" y="1163"/>
                  </a:lnTo>
                  <a:lnTo>
                    <a:pt x="4837" y="1223"/>
                  </a:lnTo>
                  <a:lnTo>
                    <a:pt x="4703" y="1648"/>
                  </a:lnTo>
                  <a:lnTo>
                    <a:pt x="5128" y="1819"/>
                  </a:lnTo>
                  <a:lnTo>
                    <a:pt x="4886" y="2193"/>
                  </a:lnTo>
                  <a:lnTo>
                    <a:pt x="5250" y="2461"/>
                  </a:lnTo>
                  <a:lnTo>
                    <a:pt x="4923" y="2775"/>
                  </a:lnTo>
                  <a:lnTo>
                    <a:pt x="5202" y="3114"/>
                  </a:lnTo>
                  <a:lnTo>
                    <a:pt x="4814" y="3333"/>
                  </a:lnTo>
                  <a:lnTo>
                    <a:pt x="5008" y="3744"/>
                  </a:lnTo>
                  <a:lnTo>
                    <a:pt x="4572" y="3867"/>
                  </a:lnTo>
                  <a:lnTo>
                    <a:pt x="4643" y="4303"/>
                  </a:lnTo>
                  <a:lnTo>
                    <a:pt x="4195" y="4303"/>
                  </a:lnTo>
                  <a:lnTo>
                    <a:pt x="4170" y="4751"/>
                  </a:lnTo>
                  <a:lnTo>
                    <a:pt x="3734" y="4642"/>
                  </a:lnTo>
                  <a:lnTo>
                    <a:pt x="3588" y="5067"/>
                  </a:lnTo>
                  <a:lnTo>
                    <a:pt x="3200" y="4860"/>
                  </a:lnTo>
                  <a:lnTo>
                    <a:pt x="2958" y="5236"/>
                  </a:lnTo>
                  <a:lnTo>
                    <a:pt x="2619" y="4933"/>
                  </a:lnTo>
                  <a:lnTo>
                    <a:pt x="2293" y="5236"/>
                  </a:lnTo>
                  <a:lnTo>
                    <a:pt x="2050" y="4860"/>
                  </a:lnTo>
                  <a:lnTo>
                    <a:pt x="1649" y="5079"/>
                  </a:lnTo>
                  <a:lnTo>
                    <a:pt x="1517" y="4642"/>
                  </a:lnTo>
                  <a:lnTo>
                    <a:pt x="1081" y="4751"/>
                  </a:lnTo>
                  <a:lnTo>
                    <a:pt x="1044" y="4303"/>
                  </a:lnTo>
                  <a:lnTo>
                    <a:pt x="596" y="4303"/>
                  </a:lnTo>
                  <a:lnTo>
                    <a:pt x="679" y="3867"/>
                  </a:lnTo>
                  <a:lnTo>
                    <a:pt x="243" y="3744"/>
                  </a:lnTo>
                  <a:lnTo>
                    <a:pt x="437" y="3345"/>
                  </a:lnTo>
                  <a:lnTo>
                    <a:pt x="37" y="3128"/>
                  </a:lnTo>
                  <a:lnTo>
                    <a:pt x="328" y="2775"/>
                  </a:lnTo>
                  <a:lnTo>
                    <a:pt x="0" y="2461"/>
                  </a:lnTo>
                  <a:lnTo>
                    <a:pt x="365" y="2193"/>
                  </a:lnTo>
                  <a:lnTo>
                    <a:pt x="123" y="1819"/>
                  </a:lnTo>
                  <a:lnTo>
                    <a:pt x="547" y="1648"/>
                  </a:lnTo>
                  <a:lnTo>
                    <a:pt x="402" y="1223"/>
                  </a:lnTo>
                  <a:lnTo>
                    <a:pt x="850" y="1163"/>
                  </a:lnTo>
                  <a:lnTo>
                    <a:pt x="825" y="715"/>
                  </a:lnTo>
                  <a:lnTo>
                    <a:pt x="1275" y="764"/>
                  </a:lnTo>
                  <a:lnTo>
                    <a:pt x="1358" y="327"/>
                  </a:lnTo>
                  <a:lnTo>
                    <a:pt x="1771" y="484"/>
                  </a:lnTo>
                  <a:lnTo>
                    <a:pt x="1965" y="85"/>
                  </a:lnTo>
                  <a:lnTo>
                    <a:pt x="2328" y="351"/>
                  </a:lnTo>
                  <a:lnTo>
                    <a:pt x="2619" y="0"/>
                  </a:lnTo>
                  <a:close/>
                </a:path>
              </a:pathLst>
            </a:custGeom>
            <a:solidFill>
              <a:srgbClr val="8AF8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2" name="Freeform 38"/>
            <p:cNvSpPr/>
            <p:nvPr/>
          </p:nvSpPr>
          <p:spPr>
            <a:xfrm>
              <a:off x="1557" y="868"/>
              <a:ext cx="2600" cy="2594"/>
            </a:xfrm>
            <a:custGeom>
              <a:avLst/>
              <a:gdLst>
                <a:gd name="txL" fmla="*/ 0 w 5199"/>
                <a:gd name="txT" fmla="*/ 0 h 5188"/>
                <a:gd name="txR" fmla="*/ 5199 w 5199"/>
                <a:gd name="txB" fmla="*/ 5188 h 5188"/>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199" h="5188">
                  <a:moveTo>
                    <a:pt x="2593" y="0"/>
                  </a:moveTo>
                  <a:lnTo>
                    <a:pt x="2884" y="339"/>
                  </a:lnTo>
                  <a:lnTo>
                    <a:pt x="3248" y="83"/>
                  </a:lnTo>
                  <a:lnTo>
                    <a:pt x="3430" y="485"/>
                  </a:lnTo>
                  <a:lnTo>
                    <a:pt x="3853" y="314"/>
                  </a:lnTo>
                  <a:lnTo>
                    <a:pt x="3939" y="762"/>
                  </a:lnTo>
                  <a:lnTo>
                    <a:pt x="4375" y="702"/>
                  </a:lnTo>
                  <a:lnTo>
                    <a:pt x="4352" y="1150"/>
                  </a:lnTo>
                  <a:lnTo>
                    <a:pt x="4800" y="1212"/>
                  </a:lnTo>
                  <a:lnTo>
                    <a:pt x="4654" y="1635"/>
                  </a:lnTo>
                  <a:lnTo>
                    <a:pt x="5079" y="1794"/>
                  </a:lnTo>
                  <a:lnTo>
                    <a:pt x="4836" y="2182"/>
                  </a:lnTo>
                  <a:lnTo>
                    <a:pt x="5199" y="2436"/>
                  </a:lnTo>
                  <a:lnTo>
                    <a:pt x="4871" y="2750"/>
                  </a:lnTo>
                  <a:lnTo>
                    <a:pt x="5151" y="3089"/>
                  </a:lnTo>
                  <a:lnTo>
                    <a:pt x="4763" y="3308"/>
                  </a:lnTo>
                  <a:lnTo>
                    <a:pt x="4957" y="3708"/>
                  </a:lnTo>
                  <a:lnTo>
                    <a:pt x="4520" y="3830"/>
                  </a:lnTo>
                  <a:lnTo>
                    <a:pt x="4606" y="4266"/>
                  </a:lnTo>
                  <a:lnTo>
                    <a:pt x="4158" y="4266"/>
                  </a:lnTo>
                  <a:lnTo>
                    <a:pt x="4132" y="4714"/>
                  </a:lnTo>
                  <a:lnTo>
                    <a:pt x="3696" y="4606"/>
                  </a:lnTo>
                  <a:lnTo>
                    <a:pt x="3551" y="5029"/>
                  </a:lnTo>
                  <a:lnTo>
                    <a:pt x="3163" y="4811"/>
                  </a:lnTo>
                  <a:lnTo>
                    <a:pt x="2920" y="5188"/>
                  </a:lnTo>
                  <a:lnTo>
                    <a:pt x="2593" y="4883"/>
                  </a:lnTo>
                  <a:lnTo>
                    <a:pt x="2267" y="5188"/>
                  </a:lnTo>
                  <a:lnTo>
                    <a:pt x="2024" y="4811"/>
                  </a:lnTo>
                  <a:lnTo>
                    <a:pt x="1636" y="5029"/>
                  </a:lnTo>
                  <a:lnTo>
                    <a:pt x="1503" y="4606"/>
                  </a:lnTo>
                  <a:lnTo>
                    <a:pt x="1066" y="4714"/>
                  </a:lnTo>
                  <a:lnTo>
                    <a:pt x="1029" y="4266"/>
                  </a:lnTo>
                  <a:lnTo>
                    <a:pt x="593" y="4266"/>
                  </a:lnTo>
                  <a:lnTo>
                    <a:pt x="667" y="3830"/>
                  </a:lnTo>
                  <a:lnTo>
                    <a:pt x="242" y="3708"/>
                  </a:lnTo>
                  <a:lnTo>
                    <a:pt x="424" y="3308"/>
                  </a:lnTo>
                  <a:lnTo>
                    <a:pt x="37" y="3089"/>
                  </a:lnTo>
                  <a:lnTo>
                    <a:pt x="314" y="2750"/>
                  </a:lnTo>
                  <a:lnTo>
                    <a:pt x="0" y="2436"/>
                  </a:lnTo>
                  <a:lnTo>
                    <a:pt x="351" y="2182"/>
                  </a:lnTo>
                  <a:lnTo>
                    <a:pt x="120" y="1794"/>
                  </a:lnTo>
                  <a:lnTo>
                    <a:pt x="533" y="1635"/>
                  </a:lnTo>
                  <a:lnTo>
                    <a:pt x="399" y="1212"/>
                  </a:lnTo>
                  <a:lnTo>
                    <a:pt x="836" y="1150"/>
                  </a:lnTo>
                  <a:lnTo>
                    <a:pt x="812" y="702"/>
                  </a:lnTo>
                  <a:lnTo>
                    <a:pt x="1260" y="762"/>
                  </a:lnTo>
                  <a:lnTo>
                    <a:pt x="1332" y="314"/>
                  </a:lnTo>
                  <a:lnTo>
                    <a:pt x="1757" y="485"/>
                  </a:lnTo>
                  <a:lnTo>
                    <a:pt x="1951" y="83"/>
                  </a:lnTo>
                  <a:lnTo>
                    <a:pt x="2302" y="339"/>
                  </a:lnTo>
                  <a:lnTo>
                    <a:pt x="2593" y="0"/>
                  </a:lnTo>
                  <a:close/>
                </a:path>
              </a:pathLst>
            </a:custGeom>
            <a:solidFill>
              <a:srgbClr val="81F7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3" name="Freeform 39"/>
            <p:cNvSpPr/>
            <p:nvPr/>
          </p:nvSpPr>
          <p:spPr>
            <a:xfrm>
              <a:off x="1563" y="880"/>
              <a:ext cx="2582" cy="2570"/>
            </a:xfrm>
            <a:custGeom>
              <a:avLst/>
              <a:gdLst>
                <a:gd name="txL" fmla="*/ 0 w 5165"/>
                <a:gd name="txT" fmla="*/ 0 h 5139"/>
                <a:gd name="txR" fmla="*/ 5165 w 5165"/>
                <a:gd name="txB" fmla="*/ 5139 h 5139"/>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5165" h="5139">
                  <a:moveTo>
                    <a:pt x="2582" y="0"/>
                  </a:moveTo>
                  <a:lnTo>
                    <a:pt x="2861" y="339"/>
                  </a:lnTo>
                  <a:lnTo>
                    <a:pt x="3225" y="74"/>
                  </a:lnTo>
                  <a:lnTo>
                    <a:pt x="3419" y="473"/>
                  </a:lnTo>
                  <a:lnTo>
                    <a:pt x="3831" y="316"/>
                  </a:lnTo>
                  <a:lnTo>
                    <a:pt x="3916" y="752"/>
                  </a:lnTo>
                  <a:lnTo>
                    <a:pt x="4352" y="690"/>
                  </a:lnTo>
                  <a:lnTo>
                    <a:pt x="4327" y="1140"/>
                  </a:lnTo>
                  <a:lnTo>
                    <a:pt x="4763" y="1200"/>
                  </a:lnTo>
                  <a:lnTo>
                    <a:pt x="4632" y="1612"/>
                  </a:lnTo>
                  <a:lnTo>
                    <a:pt x="5043" y="1782"/>
                  </a:lnTo>
                  <a:lnTo>
                    <a:pt x="4800" y="2159"/>
                  </a:lnTo>
                  <a:lnTo>
                    <a:pt x="5165" y="2413"/>
                  </a:lnTo>
                  <a:lnTo>
                    <a:pt x="4837" y="2727"/>
                  </a:lnTo>
                  <a:lnTo>
                    <a:pt x="5116" y="3066"/>
                  </a:lnTo>
                  <a:lnTo>
                    <a:pt x="4728" y="3274"/>
                  </a:lnTo>
                  <a:lnTo>
                    <a:pt x="4922" y="3685"/>
                  </a:lnTo>
                  <a:lnTo>
                    <a:pt x="4486" y="3793"/>
                  </a:lnTo>
                  <a:lnTo>
                    <a:pt x="4569" y="4230"/>
                  </a:lnTo>
                  <a:lnTo>
                    <a:pt x="4133" y="4230"/>
                  </a:lnTo>
                  <a:lnTo>
                    <a:pt x="4098" y="4666"/>
                  </a:lnTo>
                  <a:lnTo>
                    <a:pt x="3673" y="4558"/>
                  </a:lnTo>
                  <a:lnTo>
                    <a:pt x="3528" y="4982"/>
                  </a:lnTo>
                  <a:lnTo>
                    <a:pt x="3140" y="4763"/>
                  </a:lnTo>
                  <a:lnTo>
                    <a:pt x="2909" y="5139"/>
                  </a:lnTo>
                  <a:lnTo>
                    <a:pt x="2582" y="4837"/>
                  </a:lnTo>
                  <a:lnTo>
                    <a:pt x="2256" y="5139"/>
                  </a:lnTo>
                  <a:lnTo>
                    <a:pt x="2025" y="4763"/>
                  </a:lnTo>
                  <a:lnTo>
                    <a:pt x="1637" y="4982"/>
                  </a:lnTo>
                  <a:lnTo>
                    <a:pt x="1492" y="4558"/>
                  </a:lnTo>
                  <a:lnTo>
                    <a:pt x="1067" y="4666"/>
                  </a:lnTo>
                  <a:lnTo>
                    <a:pt x="1030" y="4230"/>
                  </a:lnTo>
                  <a:lnTo>
                    <a:pt x="594" y="4230"/>
                  </a:lnTo>
                  <a:lnTo>
                    <a:pt x="679" y="3793"/>
                  </a:lnTo>
                  <a:lnTo>
                    <a:pt x="243" y="3685"/>
                  </a:lnTo>
                  <a:lnTo>
                    <a:pt x="437" y="3285"/>
                  </a:lnTo>
                  <a:lnTo>
                    <a:pt x="49" y="3066"/>
                  </a:lnTo>
                  <a:lnTo>
                    <a:pt x="328" y="2727"/>
                  </a:lnTo>
                  <a:lnTo>
                    <a:pt x="0" y="2424"/>
                  </a:lnTo>
                  <a:lnTo>
                    <a:pt x="365" y="2159"/>
                  </a:lnTo>
                  <a:lnTo>
                    <a:pt x="122" y="1782"/>
                  </a:lnTo>
                  <a:lnTo>
                    <a:pt x="534" y="1612"/>
                  </a:lnTo>
                  <a:lnTo>
                    <a:pt x="400" y="1200"/>
                  </a:lnTo>
                  <a:lnTo>
                    <a:pt x="836" y="1140"/>
                  </a:lnTo>
                  <a:lnTo>
                    <a:pt x="813" y="704"/>
                  </a:lnTo>
                  <a:lnTo>
                    <a:pt x="1249" y="752"/>
                  </a:lnTo>
                  <a:lnTo>
                    <a:pt x="1335" y="316"/>
                  </a:lnTo>
                  <a:lnTo>
                    <a:pt x="1746" y="473"/>
                  </a:lnTo>
                  <a:lnTo>
                    <a:pt x="1940" y="74"/>
                  </a:lnTo>
                  <a:lnTo>
                    <a:pt x="2304" y="339"/>
                  </a:lnTo>
                  <a:lnTo>
                    <a:pt x="2582" y="0"/>
                  </a:lnTo>
                  <a:close/>
                </a:path>
              </a:pathLst>
            </a:custGeom>
            <a:solidFill>
              <a:srgbClr val="77F7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4" name="Freeform 40"/>
            <p:cNvSpPr/>
            <p:nvPr/>
          </p:nvSpPr>
          <p:spPr>
            <a:xfrm>
              <a:off x="1576" y="893"/>
              <a:ext cx="2557" cy="2545"/>
            </a:xfrm>
            <a:custGeom>
              <a:avLst/>
              <a:gdLst>
                <a:gd name="txL" fmla="*/ 0 w 5114"/>
                <a:gd name="txT" fmla="*/ 0 h 5091"/>
                <a:gd name="txR" fmla="*/ 5114 w 5114"/>
                <a:gd name="txB" fmla="*/ 5091 h 509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5114" h="5091">
                  <a:moveTo>
                    <a:pt x="2556" y="0"/>
                  </a:moveTo>
                  <a:lnTo>
                    <a:pt x="2835" y="326"/>
                  </a:lnTo>
                  <a:lnTo>
                    <a:pt x="3186" y="72"/>
                  </a:lnTo>
                  <a:lnTo>
                    <a:pt x="3380" y="471"/>
                  </a:lnTo>
                  <a:lnTo>
                    <a:pt x="3793" y="314"/>
                  </a:lnTo>
                  <a:lnTo>
                    <a:pt x="3878" y="739"/>
                  </a:lnTo>
                  <a:lnTo>
                    <a:pt x="4301" y="691"/>
                  </a:lnTo>
                  <a:lnTo>
                    <a:pt x="4278" y="1127"/>
                  </a:lnTo>
                  <a:lnTo>
                    <a:pt x="4714" y="1187"/>
                  </a:lnTo>
                  <a:lnTo>
                    <a:pt x="4580" y="1600"/>
                  </a:lnTo>
                  <a:lnTo>
                    <a:pt x="4993" y="1769"/>
                  </a:lnTo>
                  <a:lnTo>
                    <a:pt x="4751" y="2134"/>
                  </a:lnTo>
                  <a:lnTo>
                    <a:pt x="5114" y="2399"/>
                  </a:lnTo>
                  <a:lnTo>
                    <a:pt x="4786" y="2690"/>
                  </a:lnTo>
                  <a:lnTo>
                    <a:pt x="5065" y="3030"/>
                  </a:lnTo>
                  <a:lnTo>
                    <a:pt x="4689" y="3249"/>
                  </a:lnTo>
                  <a:lnTo>
                    <a:pt x="4871" y="3648"/>
                  </a:lnTo>
                  <a:lnTo>
                    <a:pt x="4446" y="3757"/>
                  </a:lnTo>
                  <a:lnTo>
                    <a:pt x="4532" y="4181"/>
                  </a:lnTo>
                  <a:lnTo>
                    <a:pt x="4084" y="4193"/>
                  </a:lnTo>
                  <a:lnTo>
                    <a:pt x="4059" y="4629"/>
                  </a:lnTo>
                  <a:lnTo>
                    <a:pt x="3636" y="4521"/>
                  </a:lnTo>
                  <a:lnTo>
                    <a:pt x="3502" y="4932"/>
                  </a:lnTo>
                  <a:lnTo>
                    <a:pt x="3114" y="4726"/>
                  </a:lnTo>
                  <a:lnTo>
                    <a:pt x="2872" y="5091"/>
                  </a:lnTo>
                  <a:lnTo>
                    <a:pt x="2556" y="4800"/>
                  </a:lnTo>
                  <a:lnTo>
                    <a:pt x="2230" y="5091"/>
                  </a:lnTo>
                  <a:lnTo>
                    <a:pt x="1999" y="4726"/>
                  </a:lnTo>
                  <a:lnTo>
                    <a:pt x="1611" y="4932"/>
                  </a:lnTo>
                  <a:lnTo>
                    <a:pt x="1477" y="4521"/>
                  </a:lnTo>
                  <a:lnTo>
                    <a:pt x="1053" y="4629"/>
                  </a:lnTo>
                  <a:lnTo>
                    <a:pt x="1018" y="4193"/>
                  </a:lnTo>
                  <a:lnTo>
                    <a:pt x="581" y="4193"/>
                  </a:lnTo>
                  <a:lnTo>
                    <a:pt x="665" y="3757"/>
                  </a:lnTo>
                  <a:lnTo>
                    <a:pt x="242" y="3648"/>
                  </a:lnTo>
                  <a:lnTo>
                    <a:pt x="422" y="3249"/>
                  </a:lnTo>
                  <a:lnTo>
                    <a:pt x="34" y="3030"/>
                  </a:lnTo>
                  <a:lnTo>
                    <a:pt x="314" y="2690"/>
                  </a:lnTo>
                  <a:lnTo>
                    <a:pt x="0" y="2399"/>
                  </a:lnTo>
                  <a:lnTo>
                    <a:pt x="351" y="2134"/>
                  </a:lnTo>
                  <a:lnTo>
                    <a:pt x="120" y="1769"/>
                  </a:lnTo>
                  <a:lnTo>
                    <a:pt x="533" y="1600"/>
                  </a:lnTo>
                  <a:lnTo>
                    <a:pt x="387" y="1187"/>
                  </a:lnTo>
                  <a:lnTo>
                    <a:pt x="824" y="1127"/>
                  </a:lnTo>
                  <a:lnTo>
                    <a:pt x="799" y="691"/>
                  </a:lnTo>
                  <a:lnTo>
                    <a:pt x="1235" y="739"/>
                  </a:lnTo>
                  <a:lnTo>
                    <a:pt x="1320" y="314"/>
                  </a:lnTo>
                  <a:lnTo>
                    <a:pt x="1731" y="471"/>
                  </a:lnTo>
                  <a:lnTo>
                    <a:pt x="1914" y="72"/>
                  </a:lnTo>
                  <a:lnTo>
                    <a:pt x="2278" y="326"/>
                  </a:lnTo>
                  <a:lnTo>
                    <a:pt x="2556" y="0"/>
                  </a:lnTo>
                  <a:close/>
                </a:path>
              </a:pathLst>
            </a:custGeom>
            <a:solidFill>
              <a:srgbClr val="6DF6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5" name="Freeform 41"/>
            <p:cNvSpPr/>
            <p:nvPr/>
          </p:nvSpPr>
          <p:spPr>
            <a:xfrm>
              <a:off x="1587" y="898"/>
              <a:ext cx="2534" cy="2533"/>
            </a:xfrm>
            <a:custGeom>
              <a:avLst/>
              <a:gdLst>
                <a:gd name="txL" fmla="*/ 0 w 5067"/>
                <a:gd name="txT" fmla="*/ 0 h 5065"/>
                <a:gd name="txR" fmla="*/ 5067 w 5067"/>
                <a:gd name="txB" fmla="*/ 5065 h 5065"/>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067" h="5065">
                  <a:moveTo>
                    <a:pt x="2533" y="0"/>
                  </a:moveTo>
                  <a:lnTo>
                    <a:pt x="2812" y="339"/>
                  </a:lnTo>
                  <a:lnTo>
                    <a:pt x="3163" y="85"/>
                  </a:lnTo>
                  <a:lnTo>
                    <a:pt x="3345" y="473"/>
                  </a:lnTo>
                  <a:lnTo>
                    <a:pt x="3758" y="314"/>
                  </a:lnTo>
                  <a:lnTo>
                    <a:pt x="3830" y="750"/>
                  </a:lnTo>
                  <a:lnTo>
                    <a:pt x="4266" y="690"/>
                  </a:lnTo>
                  <a:lnTo>
                    <a:pt x="4243" y="1127"/>
                  </a:lnTo>
                  <a:lnTo>
                    <a:pt x="4679" y="1187"/>
                  </a:lnTo>
                  <a:lnTo>
                    <a:pt x="4546" y="1600"/>
                  </a:lnTo>
                  <a:lnTo>
                    <a:pt x="4945" y="1757"/>
                  </a:lnTo>
                  <a:lnTo>
                    <a:pt x="4714" y="2122"/>
                  </a:lnTo>
                  <a:lnTo>
                    <a:pt x="5067" y="2387"/>
                  </a:lnTo>
                  <a:lnTo>
                    <a:pt x="4751" y="2678"/>
                  </a:lnTo>
                  <a:lnTo>
                    <a:pt x="5019" y="3018"/>
                  </a:lnTo>
                  <a:lnTo>
                    <a:pt x="4643" y="3223"/>
                  </a:lnTo>
                  <a:lnTo>
                    <a:pt x="4825" y="3625"/>
                  </a:lnTo>
                  <a:lnTo>
                    <a:pt x="4400" y="3733"/>
                  </a:lnTo>
                  <a:lnTo>
                    <a:pt x="4486" y="4158"/>
                  </a:lnTo>
                  <a:lnTo>
                    <a:pt x="4049" y="4158"/>
                  </a:lnTo>
                  <a:lnTo>
                    <a:pt x="4024" y="4594"/>
                  </a:lnTo>
                  <a:lnTo>
                    <a:pt x="3599" y="4484"/>
                  </a:lnTo>
                  <a:lnTo>
                    <a:pt x="3467" y="4908"/>
                  </a:lnTo>
                  <a:lnTo>
                    <a:pt x="3080" y="4691"/>
                  </a:lnTo>
                  <a:lnTo>
                    <a:pt x="2849" y="5065"/>
                  </a:lnTo>
                  <a:lnTo>
                    <a:pt x="2533" y="4763"/>
                  </a:lnTo>
                  <a:lnTo>
                    <a:pt x="2207" y="5065"/>
                  </a:lnTo>
                  <a:lnTo>
                    <a:pt x="1976" y="4691"/>
                  </a:lnTo>
                  <a:lnTo>
                    <a:pt x="1600" y="4908"/>
                  </a:lnTo>
                  <a:lnTo>
                    <a:pt x="1454" y="4484"/>
                  </a:lnTo>
                  <a:lnTo>
                    <a:pt x="1043" y="4594"/>
                  </a:lnTo>
                  <a:lnTo>
                    <a:pt x="1006" y="4158"/>
                  </a:lnTo>
                  <a:lnTo>
                    <a:pt x="570" y="4158"/>
                  </a:lnTo>
                  <a:lnTo>
                    <a:pt x="655" y="3733"/>
                  </a:lnTo>
                  <a:lnTo>
                    <a:pt x="231" y="3625"/>
                  </a:lnTo>
                  <a:lnTo>
                    <a:pt x="413" y="3223"/>
                  </a:lnTo>
                  <a:lnTo>
                    <a:pt x="37" y="3018"/>
                  </a:lnTo>
                  <a:lnTo>
                    <a:pt x="316" y="2678"/>
                  </a:lnTo>
                  <a:lnTo>
                    <a:pt x="0" y="2387"/>
                  </a:lnTo>
                  <a:lnTo>
                    <a:pt x="351" y="2133"/>
                  </a:lnTo>
                  <a:lnTo>
                    <a:pt x="122" y="1757"/>
                  </a:lnTo>
                  <a:lnTo>
                    <a:pt x="521" y="1600"/>
                  </a:lnTo>
                  <a:lnTo>
                    <a:pt x="388" y="1187"/>
                  </a:lnTo>
                  <a:lnTo>
                    <a:pt x="812" y="1127"/>
                  </a:lnTo>
                  <a:lnTo>
                    <a:pt x="787" y="690"/>
                  </a:lnTo>
                  <a:lnTo>
                    <a:pt x="1224" y="750"/>
                  </a:lnTo>
                  <a:lnTo>
                    <a:pt x="1309" y="314"/>
                  </a:lnTo>
                  <a:lnTo>
                    <a:pt x="1708" y="473"/>
                  </a:lnTo>
                  <a:lnTo>
                    <a:pt x="1902" y="85"/>
                  </a:lnTo>
                  <a:lnTo>
                    <a:pt x="2255" y="339"/>
                  </a:lnTo>
                  <a:lnTo>
                    <a:pt x="2533" y="0"/>
                  </a:lnTo>
                  <a:close/>
                </a:path>
              </a:pathLst>
            </a:custGeom>
            <a:solidFill>
              <a:srgbClr val="64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6" name="Freeform 42"/>
            <p:cNvSpPr/>
            <p:nvPr/>
          </p:nvSpPr>
          <p:spPr>
            <a:xfrm>
              <a:off x="1593" y="910"/>
              <a:ext cx="2516" cy="2510"/>
            </a:xfrm>
            <a:custGeom>
              <a:avLst/>
              <a:gdLst>
                <a:gd name="txL" fmla="*/ 0 w 5031"/>
                <a:gd name="txT" fmla="*/ 0 h 5019"/>
                <a:gd name="txR" fmla="*/ 5031 w 5031"/>
                <a:gd name="txB" fmla="*/ 5019 h 5019"/>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5031" h="5019">
                  <a:moveTo>
                    <a:pt x="2522" y="0"/>
                  </a:moveTo>
                  <a:lnTo>
                    <a:pt x="2789" y="340"/>
                  </a:lnTo>
                  <a:lnTo>
                    <a:pt x="3140" y="85"/>
                  </a:lnTo>
                  <a:lnTo>
                    <a:pt x="3323" y="473"/>
                  </a:lnTo>
                  <a:lnTo>
                    <a:pt x="3734" y="316"/>
                  </a:lnTo>
                  <a:lnTo>
                    <a:pt x="3807" y="741"/>
                  </a:lnTo>
                  <a:lnTo>
                    <a:pt x="4244" y="679"/>
                  </a:lnTo>
                  <a:lnTo>
                    <a:pt x="4219" y="1115"/>
                  </a:lnTo>
                  <a:lnTo>
                    <a:pt x="4643" y="1177"/>
                  </a:lnTo>
                  <a:lnTo>
                    <a:pt x="4509" y="1577"/>
                  </a:lnTo>
                  <a:lnTo>
                    <a:pt x="4911" y="1746"/>
                  </a:lnTo>
                  <a:lnTo>
                    <a:pt x="4680" y="2110"/>
                  </a:lnTo>
                  <a:lnTo>
                    <a:pt x="5031" y="2364"/>
                  </a:lnTo>
                  <a:lnTo>
                    <a:pt x="4717" y="2655"/>
                  </a:lnTo>
                  <a:lnTo>
                    <a:pt x="4983" y="2995"/>
                  </a:lnTo>
                  <a:lnTo>
                    <a:pt x="4606" y="3200"/>
                  </a:lnTo>
                  <a:lnTo>
                    <a:pt x="4789" y="3588"/>
                  </a:lnTo>
                  <a:lnTo>
                    <a:pt x="4378" y="3699"/>
                  </a:lnTo>
                  <a:lnTo>
                    <a:pt x="4461" y="4121"/>
                  </a:lnTo>
                  <a:lnTo>
                    <a:pt x="4025" y="4121"/>
                  </a:lnTo>
                  <a:lnTo>
                    <a:pt x="4001" y="4558"/>
                  </a:lnTo>
                  <a:lnTo>
                    <a:pt x="3577" y="4449"/>
                  </a:lnTo>
                  <a:lnTo>
                    <a:pt x="3443" y="4862"/>
                  </a:lnTo>
                  <a:lnTo>
                    <a:pt x="3069" y="4655"/>
                  </a:lnTo>
                  <a:lnTo>
                    <a:pt x="2838" y="5019"/>
                  </a:lnTo>
                  <a:lnTo>
                    <a:pt x="2522" y="4717"/>
                  </a:lnTo>
                  <a:lnTo>
                    <a:pt x="2207" y="5019"/>
                  </a:lnTo>
                  <a:lnTo>
                    <a:pt x="1965" y="4655"/>
                  </a:lnTo>
                  <a:lnTo>
                    <a:pt x="1589" y="4862"/>
                  </a:lnTo>
                  <a:lnTo>
                    <a:pt x="1455" y="4449"/>
                  </a:lnTo>
                  <a:lnTo>
                    <a:pt x="1044" y="4558"/>
                  </a:lnTo>
                  <a:lnTo>
                    <a:pt x="1007" y="4121"/>
                  </a:lnTo>
                  <a:lnTo>
                    <a:pt x="582" y="4121"/>
                  </a:lnTo>
                  <a:lnTo>
                    <a:pt x="656" y="3699"/>
                  </a:lnTo>
                  <a:lnTo>
                    <a:pt x="243" y="3588"/>
                  </a:lnTo>
                  <a:lnTo>
                    <a:pt x="425" y="3200"/>
                  </a:lnTo>
                  <a:lnTo>
                    <a:pt x="49" y="2995"/>
                  </a:lnTo>
                  <a:lnTo>
                    <a:pt x="317" y="2655"/>
                  </a:lnTo>
                  <a:lnTo>
                    <a:pt x="0" y="2364"/>
                  </a:lnTo>
                  <a:lnTo>
                    <a:pt x="353" y="2110"/>
                  </a:lnTo>
                  <a:lnTo>
                    <a:pt x="123" y="1746"/>
                  </a:lnTo>
                  <a:lnTo>
                    <a:pt x="522" y="1588"/>
                  </a:lnTo>
                  <a:lnTo>
                    <a:pt x="388" y="1177"/>
                  </a:lnTo>
                  <a:lnTo>
                    <a:pt x="825" y="1115"/>
                  </a:lnTo>
                  <a:lnTo>
                    <a:pt x="790" y="692"/>
                  </a:lnTo>
                  <a:lnTo>
                    <a:pt x="1226" y="741"/>
                  </a:lnTo>
                  <a:lnTo>
                    <a:pt x="1309" y="316"/>
                  </a:lnTo>
                  <a:lnTo>
                    <a:pt x="1711" y="473"/>
                  </a:lnTo>
                  <a:lnTo>
                    <a:pt x="1891" y="85"/>
                  </a:lnTo>
                  <a:lnTo>
                    <a:pt x="2244" y="340"/>
                  </a:lnTo>
                  <a:lnTo>
                    <a:pt x="2522" y="0"/>
                  </a:lnTo>
                  <a:close/>
                </a:path>
              </a:pathLst>
            </a:custGeom>
            <a:solidFill>
              <a:srgbClr val="5A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7" name="Freeform 43"/>
            <p:cNvSpPr/>
            <p:nvPr/>
          </p:nvSpPr>
          <p:spPr>
            <a:xfrm>
              <a:off x="1606" y="923"/>
              <a:ext cx="2491" cy="2484"/>
            </a:xfrm>
            <a:custGeom>
              <a:avLst/>
              <a:gdLst>
                <a:gd name="txL" fmla="*/ 0 w 4982"/>
                <a:gd name="txT" fmla="*/ 0 h 4969"/>
                <a:gd name="txR" fmla="*/ 4982 w 4982"/>
                <a:gd name="txB" fmla="*/ 4969 h 496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982" h="4969">
                  <a:moveTo>
                    <a:pt x="2484" y="0"/>
                  </a:moveTo>
                  <a:lnTo>
                    <a:pt x="2763" y="328"/>
                  </a:lnTo>
                  <a:lnTo>
                    <a:pt x="3114" y="86"/>
                  </a:lnTo>
                  <a:lnTo>
                    <a:pt x="3297" y="460"/>
                  </a:lnTo>
                  <a:lnTo>
                    <a:pt x="3696" y="315"/>
                  </a:lnTo>
                  <a:lnTo>
                    <a:pt x="3770" y="728"/>
                  </a:lnTo>
                  <a:lnTo>
                    <a:pt x="4193" y="679"/>
                  </a:lnTo>
                  <a:lnTo>
                    <a:pt x="4169" y="1104"/>
                  </a:lnTo>
                  <a:lnTo>
                    <a:pt x="4594" y="1164"/>
                  </a:lnTo>
                  <a:lnTo>
                    <a:pt x="4460" y="1563"/>
                  </a:lnTo>
                  <a:lnTo>
                    <a:pt x="4860" y="1721"/>
                  </a:lnTo>
                  <a:lnTo>
                    <a:pt x="4629" y="2085"/>
                  </a:lnTo>
                  <a:lnTo>
                    <a:pt x="4982" y="2339"/>
                  </a:lnTo>
                  <a:lnTo>
                    <a:pt x="4666" y="2630"/>
                  </a:lnTo>
                  <a:lnTo>
                    <a:pt x="4933" y="2958"/>
                  </a:lnTo>
                  <a:lnTo>
                    <a:pt x="4569" y="3163"/>
                  </a:lnTo>
                  <a:lnTo>
                    <a:pt x="4751" y="3551"/>
                  </a:lnTo>
                  <a:lnTo>
                    <a:pt x="4326" y="3660"/>
                  </a:lnTo>
                  <a:lnTo>
                    <a:pt x="4412" y="4085"/>
                  </a:lnTo>
                  <a:lnTo>
                    <a:pt x="3987" y="4085"/>
                  </a:lnTo>
                  <a:lnTo>
                    <a:pt x="3950" y="4509"/>
                  </a:lnTo>
                  <a:lnTo>
                    <a:pt x="3539" y="4412"/>
                  </a:lnTo>
                  <a:lnTo>
                    <a:pt x="3405" y="4812"/>
                  </a:lnTo>
                  <a:lnTo>
                    <a:pt x="3029" y="4606"/>
                  </a:lnTo>
                  <a:lnTo>
                    <a:pt x="2800" y="4969"/>
                  </a:lnTo>
                  <a:lnTo>
                    <a:pt x="2484" y="4678"/>
                  </a:lnTo>
                  <a:lnTo>
                    <a:pt x="2181" y="4969"/>
                  </a:lnTo>
                  <a:lnTo>
                    <a:pt x="1951" y="4606"/>
                  </a:lnTo>
                  <a:lnTo>
                    <a:pt x="1574" y="4812"/>
                  </a:lnTo>
                  <a:lnTo>
                    <a:pt x="1443" y="4412"/>
                  </a:lnTo>
                  <a:lnTo>
                    <a:pt x="1029" y="4509"/>
                  </a:lnTo>
                  <a:lnTo>
                    <a:pt x="993" y="4085"/>
                  </a:lnTo>
                  <a:lnTo>
                    <a:pt x="570" y="4085"/>
                  </a:lnTo>
                  <a:lnTo>
                    <a:pt x="642" y="3660"/>
                  </a:lnTo>
                  <a:lnTo>
                    <a:pt x="230" y="3551"/>
                  </a:lnTo>
                  <a:lnTo>
                    <a:pt x="411" y="3163"/>
                  </a:lnTo>
                  <a:lnTo>
                    <a:pt x="36" y="2958"/>
                  </a:lnTo>
                  <a:lnTo>
                    <a:pt x="314" y="2630"/>
                  </a:lnTo>
                  <a:lnTo>
                    <a:pt x="0" y="2339"/>
                  </a:lnTo>
                  <a:lnTo>
                    <a:pt x="351" y="2085"/>
                  </a:lnTo>
                  <a:lnTo>
                    <a:pt x="120" y="1721"/>
                  </a:lnTo>
                  <a:lnTo>
                    <a:pt x="521" y="1563"/>
                  </a:lnTo>
                  <a:lnTo>
                    <a:pt x="388" y="1164"/>
                  </a:lnTo>
                  <a:lnTo>
                    <a:pt x="812" y="1104"/>
                  </a:lnTo>
                  <a:lnTo>
                    <a:pt x="787" y="679"/>
                  </a:lnTo>
                  <a:lnTo>
                    <a:pt x="1212" y="728"/>
                  </a:lnTo>
                  <a:lnTo>
                    <a:pt x="1283" y="315"/>
                  </a:lnTo>
                  <a:lnTo>
                    <a:pt x="1685" y="460"/>
                  </a:lnTo>
                  <a:lnTo>
                    <a:pt x="1865" y="86"/>
                  </a:lnTo>
                  <a:lnTo>
                    <a:pt x="2218" y="328"/>
                  </a:lnTo>
                  <a:lnTo>
                    <a:pt x="2484" y="0"/>
                  </a:lnTo>
                  <a:close/>
                </a:path>
              </a:pathLst>
            </a:custGeom>
            <a:solidFill>
              <a:srgbClr val="50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8" name="Freeform 44"/>
            <p:cNvSpPr/>
            <p:nvPr/>
          </p:nvSpPr>
          <p:spPr>
            <a:xfrm>
              <a:off x="1617" y="934"/>
              <a:ext cx="2467" cy="2461"/>
            </a:xfrm>
            <a:custGeom>
              <a:avLst/>
              <a:gdLst>
                <a:gd name="txL" fmla="*/ 0 w 4934"/>
                <a:gd name="txT" fmla="*/ 0 h 4922"/>
                <a:gd name="txR" fmla="*/ 4934 w 4934"/>
                <a:gd name="txB" fmla="*/ 4922 h 4922"/>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4934" h="4922">
                  <a:moveTo>
                    <a:pt x="2461" y="0"/>
                  </a:moveTo>
                  <a:lnTo>
                    <a:pt x="2740" y="327"/>
                  </a:lnTo>
                  <a:lnTo>
                    <a:pt x="3080" y="73"/>
                  </a:lnTo>
                  <a:lnTo>
                    <a:pt x="3262" y="461"/>
                  </a:lnTo>
                  <a:lnTo>
                    <a:pt x="3650" y="304"/>
                  </a:lnTo>
                  <a:lnTo>
                    <a:pt x="3733" y="715"/>
                  </a:lnTo>
                  <a:lnTo>
                    <a:pt x="4158" y="667"/>
                  </a:lnTo>
                  <a:lnTo>
                    <a:pt x="4135" y="1091"/>
                  </a:lnTo>
                  <a:lnTo>
                    <a:pt x="4546" y="1152"/>
                  </a:lnTo>
                  <a:lnTo>
                    <a:pt x="4426" y="1551"/>
                  </a:lnTo>
                  <a:lnTo>
                    <a:pt x="4813" y="1710"/>
                  </a:lnTo>
                  <a:lnTo>
                    <a:pt x="4583" y="2061"/>
                  </a:lnTo>
                  <a:lnTo>
                    <a:pt x="4934" y="2315"/>
                  </a:lnTo>
                  <a:lnTo>
                    <a:pt x="4619" y="2606"/>
                  </a:lnTo>
                  <a:lnTo>
                    <a:pt x="4897" y="2934"/>
                  </a:lnTo>
                  <a:lnTo>
                    <a:pt x="4523" y="3139"/>
                  </a:lnTo>
                  <a:lnTo>
                    <a:pt x="4703" y="3527"/>
                  </a:lnTo>
                  <a:lnTo>
                    <a:pt x="4292" y="3624"/>
                  </a:lnTo>
                  <a:lnTo>
                    <a:pt x="4363" y="4049"/>
                  </a:lnTo>
                  <a:lnTo>
                    <a:pt x="3941" y="4049"/>
                  </a:lnTo>
                  <a:lnTo>
                    <a:pt x="3916" y="4474"/>
                  </a:lnTo>
                  <a:lnTo>
                    <a:pt x="3504" y="4363"/>
                  </a:lnTo>
                  <a:lnTo>
                    <a:pt x="3371" y="4765"/>
                  </a:lnTo>
                  <a:lnTo>
                    <a:pt x="3006" y="4571"/>
                  </a:lnTo>
                  <a:lnTo>
                    <a:pt x="2777" y="4922"/>
                  </a:lnTo>
                  <a:lnTo>
                    <a:pt x="2461" y="4631"/>
                  </a:lnTo>
                  <a:lnTo>
                    <a:pt x="2158" y="4922"/>
                  </a:lnTo>
                  <a:lnTo>
                    <a:pt x="1928" y="4571"/>
                  </a:lnTo>
                  <a:lnTo>
                    <a:pt x="1551" y="4765"/>
                  </a:lnTo>
                  <a:lnTo>
                    <a:pt x="1420" y="4363"/>
                  </a:lnTo>
                  <a:lnTo>
                    <a:pt x="1006" y="4474"/>
                  </a:lnTo>
                  <a:lnTo>
                    <a:pt x="983" y="4049"/>
                  </a:lnTo>
                  <a:lnTo>
                    <a:pt x="558" y="4049"/>
                  </a:lnTo>
                  <a:lnTo>
                    <a:pt x="644" y="3624"/>
                  </a:lnTo>
                  <a:lnTo>
                    <a:pt x="231" y="3527"/>
                  </a:lnTo>
                  <a:lnTo>
                    <a:pt x="413" y="3139"/>
                  </a:lnTo>
                  <a:lnTo>
                    <a:pt x="37" y="2934"/>
                  </a:lnTo>
                  <a:lnTo>
                    <a:pt x="304" y="2606"/>
                  </a:lnTo>
                  <a:lnTo>
                    <a:pt x="0" y="2315"/>
                  </a:lnTo>
                  <a:lnTo>
                    <a:pt x="339" y="2061"/>
                  </a:lnTo>
                  <a:lnTo>
                    <a:pt x="110" y="1710"/>
                  </a:lnTo>
                  <a:lnTo>
                    <a:pt x="510" y="1551"/>
                  </a:lnTo>
                  <a:lnTo>
                    <a:pt x="376" y="1152"/>
                  </a:lnTo>
                  <a:lnTo>
                    <a:pt x="801" y="1091"/>
                  </a:lnTo>
                  <a:lnTo>
                    <a:pt x="776" y="667"/>
                  </a:lnTo>
                  <a:lnTo>
                    <a:pt x="1189" y="727"/>
                  </a:lnTo>
                  <a:lnTo>
                    <a:pt x="1274" y="304"/>
                  </a:lnTo>
                  <a:lnTo>
                    <a:pt x="1674" y="461"/>
                  </a:lnTo>
                  <a:lnTo>
                    <a:pt x="1856" y="73"/>
                  </a:lnTo>
                  <a:lnTo>
                    <a:pt x="2195" y="327"/>
                  </a:lnTo>
                  <a:lnTo>
                    <a:pt x="2461" y="0"/>
                  </a:lnTo>
                  <a:close/>
                </a:path>
              </a:pathLst>
            </a:custGeom>
            <a:solidFill>
              <a:srgbClr val="46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29" name="Freeform 45"/>
            <p:cNvSpPr/>
            <p:nvPr/>
          </p:nvSpPr>
          <p:spPr>
            <a:xfrm>
              <a:off x="1630" y="947"/>
              <a:ext cx="2443" cy="2436"/>
            </a:xfrm>
            <a:custGeom>
              <a:avLst/>
              <a:gdLst>
                <a:gd name="txL" fmla="*/ 0 w 4885"/>
                <a:gd name="txT" fmla="*/ 0 h 4872"/>
                <a:gd name="txR" fmla="*/ 4885 w 4885"/>
                <a:gd name="txB" fmla="*/ 4872 h 4872"/>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4885" h="4872">
                  <a:moveTo>
                    <a:pt x="2436" y="0"/>
                  </a:moveTo>
                  <a:lnTo>
                    <a:pt x="2704" y="314"/>
                  </a:lnTo>
                  <a:lnTo>
                    <a:pt x="3043" y="72"/>
                  </a:lnTo>
                  <a:lnTo>
                    <a:pt x="3223" y="448"/>
                  </a:lnTo>
                  <a:lnTo>
                    <a:pt x="3611" y="302"/>
                  </a:lnTo>
                  <a:lnTo>
                    <a:pt x="3697" y="715"/>
                  </a:lnTo>
                  <a:lnTo>
                    <a:pt x="4110" y="667"/>
                  </a:lnTo>
                  <a:lnTo>
                    <a:pt x="4084" y="1078"/>
                  </a:lnTo>
                  <a:lnTo>
                    <a:pt x="4509" y="1138"/>
                  </a:lnTo>
                  <a:lnTo>
                    <a:pt x="4375" y="1540"/>
                  </a:lnTo>
                  <a:lnTo>
                    <a:pt x="4763" y="1685"/>
                  </a:lnTo>
                  <a:lnTo>
                    <a:pt x="4546" y="2048"/>
                  </a:lnTo>
                  <a:lnTo>
                    <a:pt x="4885" y="2290"/>
                  </a:lnTo>
                  <a:lnTo>
                    <a:pt x="4581" y="2581"/>
                  </a:lnTo>
                  <a:lnTo>
                    <a:pt x="4849" y="2909"/>
                  </a:lnTo>
                  <a:lnTo>
                    <a:pt x="4472" y="3103"/>
                  </a:lnTo>
                  <a:lnTo>
                    <a:pt x="4655" y="3491"/>
                  </a:lnTo>
                  <a:lnTo>
                    <a:pt x="4242" y="3588"/>
                  </a:lnTo>
                  <a:lnTo>
                    <a:pt x="4327" y="4012"/>
                  </a:lnTo>
                  <a:lnTo>
                    <a:pt x="3902" y="4012"/>
                  </a:lnTo>
                  <a:lnTo>
                    <a:pt x="3879" y="4424"/>
                  </a:lnTo>
                  <a:lnTo>
                    <a:pt x="3466" y="4327"/>
                  </a:lnTo>
                  <a:lnTo>
                    <a:pt x="3346" y="4726"/>
                  </a:lnTo>
                  <a:lnTo>
                    <a:pt x="2969" y="4520"/>
                  </a:lnTo>
                  <a:lnTo>
                    <a:pt x="2739" y="4872"/>
                  </a:lnTo>
                  <a:lnTo>
                    <a:pt x="2436" y="4594"/>
                  </a:lnTo>
                  <a:lnTo>
                    <a:pt x="2133" y="4872"/>
                  </a:lnTo>
                  <a:lnTo>
                    <a:pt x="1903" y="4520"/>
                  </a:lnTo>
                  <a:lnTo>
                    <a:pt x="1540" y="4726"/>
                  </a:lnTo>
                  <a:lnTo>
                    <a:pt x="1406" y="4327"/>
                  </a:lnTo>
                  <a:lnTo>
                    <a:pt x="993" y="4424"/>
                  </a:lnTo>
                  <a:lnTo>
                    <a:pt x="970" y="4012"/>
                  </a:lnTo>
                  <a:lnTo>
                    <a:pt x="557" y="4012"/>
                  </a:lnTo>
                  <a:lnTo>
                    <a:pt x="630" y="3599"/>
                  </a:lnTo>
                  <a:lnTo>
                    <a:pt x="217" y="3491"/>
                  </a:lnTo>
                  <a:lnTo>
                    <a:pt x="400" y="3103"/>
                  </a:lnTo>
                  <a:lnTo>
                    <a:pt x="37" y="2909"/>
                  </a:lnTo>
                  <a:lnTo>
                    <a:pt x="303" y="2581"/>
                  </a:lnTo>
                  <a:lnTo>
                    <a:pt x="0" y="2290"/>
                  </a:lnTo>
                  <a:lnTo>
                    <a:pt x="340" y="2048"/>
                  </a:lnTo>
                  <a:lnTo>
                    <a:pt x="109" y="1685"/>
                  </a:lnTo>
                  <a:lnTo>
                    <a:pt x="497" y="1540"/>
                  </a:lnTo>
                  <a:lnTo>
                    <a:pt x="376" y="1138"/>
                  </a:lnTo>
                  <a:lnTo>
                    <a:pt x="788" y="1078"/>
                  </a:lnTo>
                  <a:lnTo>
                    <a:pt x="764" y="667"/>
                  </a:lnTo>
                  <a:lnTo>
                    <a:pt x="1175" y="715"/>
                  </a:lnTo>
                  <a:lnTo>
                    <a:pt x="1261" y="302"/>
                  </a:lnTo>
                  <a:lnTo>
                    <a:pt x="1649" y="448"/>
                  </a:lnTo>
                  <a:lnTo>
                    <a:pt x="1831" y="72"/>
                  </a:lnTo>
                  <a:lnTo>
                    <a:pt x="2170" y="314"/>
                  </a:lnTo>
                  <a:lnTo>
                    <a:pt x="2436" y="0"/>
                  </a:lnTo>
                  <a:close/>
                </a:path>
              </a:pathLst>
            </a:custGeom>
            <a:solidFill>
              <a:srgbClr val="3D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0" name="Freeform 46"/>
            <p:cNvSpPr/>
            <p:nvPr/>
          </p:nvSpPr>
          <p:spPr>
            <a:xfrm>
              <a:off x="1636" y="959"/>
              <a:ext cx="2424" cy="2412"/>
            </a:xfrm>
            <a:custGeom>
              <a:avLst/>
              <a:gdLst>
                <a:gd name="txL" fmla="*/ 0 w 4848"/>
                <a:gd name="txT" fmla="*/ 0 h 4825"/>
                <a:gd name="txR" fmla="*/ 4848 w 4848"/>
                <a:gd name="txB" fmla="*/ 4825 h 482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848" h="4825">
                  <a:moveTo>
                    <a:pt x="2424" y="0"/>
                  </a:moveTo>
                  <a:lnTo>
                    <a:pt x="2692" y="316"/>
                  </a:lnTo>
                  <a:lnTo>
                    <a:pt x="3031" y="74"/>
                  </a:lnTo>
                  <a:lnTo>
                    <a:pt x="3200" y="450"/>
                  </a:lnTo>
                  <a:lnTo>
                    <a:pt x="3588" y="291"/>
                  </a:lnTo>
                  <a:lnTo>
                    <a:pt x="3673" y="704"/>
                  </a:lnTo>
                  <a:lnTo>
                    <a:pt x="4084" y="656"/>
                  </a:lnTo>
                  <a:lnTo>
                    <a:pt x="4061" y="1067"/>
                  </a:lnTo>
                  <a:lnTo>
                    <a:pt x="4472" y="1129"/>
                  </a:lnTo>
                  <a:lnTo>
                    <a:pt x="4340" y="1517"/>
                  </a:lnTo>
                  <a:lnTo>
                    <a:pt x="4728" y="1674"/>
                  </a:lnTo>
                  <a:lnTo>
                    <a:pt x="4509" y="2025"/>
                  </a:lnTo>
                  <a:lnTo>
                    <a:pt x="4848" y="2267"/>
                  </a:lnTo>
                  <a:lnTo>
                    <a:pt x="4546" y="2558"/>
                  </a:lnTo>
                  <a:lnTo>
                    <a:pt x="4811" y="2874"/>
                  </a:lnTo>
                  <a:lnTo>
                    <a:pt x="4449" y="3080"/>
                  </a:lnTo>
                  <a:lnTo>
                    <a:pt x="4617" y="3456"/>
                  </a:lnTo>
                  <a:lnTo>
                    <a:pt x="4218" y="3565"/>
                  </a:lnTo>
                  <a:lnTo>
                    <a:pt x="4292" y="3964"/>
                  </a:lnTo>
                  <a:lnTo>
                    <a:pt x="3879" y="3964"/>
                  </a:lnTo>
                  <a:lnTo>
                    <a:pt x="3855" y="4389"/>
                  </a:lnTo>
                  <a:lnTo>
                    <a:pt x="3442" y="4280"/>
                  </a:lnTo>
                  <a:lnTo>
                    <a:pt x="3322" y="4680"/>
                  </a:lnTo>
                  <a:lnTo>
                    <a:pt x="2957" y="4474"/>
                  </a:lnTo>
                  <a:lnTo>
                    <a:pt x="2727" y="4825"/>
                  </a:lnTo>
                  <a:lnTo>
                    <a:pt x="2424" y="4546"/>
                  </a:lnTo>
                  <a:lnTo>
                    <a:pt x="2121" y="4825"/>
                  </a:lnTo>
                  <a:lnTo>
                    <a:pt x="1891" y="4474"/>
                  </a:lnTo>
                  <a:lnTo>
                    <a:pt x="1528" y="4680"/>
                  </a:lnTo>
                  <a:lnTo>
                    <a:pt x="1406" y="4280"/>
                  </a:lnTo>
                  <a:lnTo>
                    <a:pt x="995" y="4389"/>
                  </a:lnTo>
                  <a:lnTo>
                    <a:pt x="969" y="3964"/>
                  </a:lnTo>
                  <a:lnTo>
                    <a:pt x="558" y="3964"/>
                  </a:lnTo>
                  <a:lnTo>
                    <a:pt x="630" y="3565"/>
                  </a:lnTo>
                  <a:lnTo>
                    <a:pt x="231" y="3456"/>
                  </a:lnTo>
                  <a:lnTo>
                    <a:pt x="399" y="3080"/>
                  </a:lnTo>
                  <a:lnTo>
                    <a:pt x="37" y="2874"/>
                  </a:lnTo>
                  <a:lnTo>
                    <a:pt x="302" y="2558"/>
                  </a:lnTo>
                  <a:lnTo>
                    <a:pt x="0" y="2267"/>
                  </a:lnTo>
                  <a:lnTo>
                    <a:pt x="339" y="2025"/>
                  </a:lnTo>
                  <a:lnTo>
                    <a:pt x="122" y="1674"/>
                  </a:lnTo>
                  <a:lnTo>
                    <a:pt x="510" y="1517"/>
                  </a:lnTo>
                  <a:lnTo>
                    <a:pt x="376" y="1129"/>
                  </a:lnTo>
                  <a:lnTo>
                    <a:pt x="787" y="1067"/>
                  </a:lnTo>
                  <a:lnTo>
                    <a:pt x="764" y="656"/>
                  </a:lnTo>
                  <a:lnTo>
                    <a:pt x="1175" y="704"/>
                  </a:lnTo>
                  <a:lnTo>
                    <a:pt x="1260" y="291"/>
                  </a:lnTo>
                  <a:lnTo>
                    <a:pt x="1637" y="450"/>
                  </a:lnTo>
                  <a:lnTo>
                    <a:pt x="1819" y="74"/>
                  </a:lnTo>
                  <a:lnTo>
                    <a:pt x="2158" y="316"/>
                  </a:lnTo>
                  <a:lnTo>
                    <a:pt x="2424" y="0"/>
                  </a:lnTo>
                  <a:close/>
                </a:path>
              </a:pathLst>
            </a:custGeom>
            <a:solidFill>
              <a:srgbClr val="19E6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1" name="Freeform 47"/>
            <p:cNvSpPr/>
            <p:nvPr/>
          </p:nvSpPr>
          <p:spPr>
            <a:xfrm>
              <a:off x="2158" y="1468"/>
              <a:ext cx="1357" cy="24"/>
            </a:xfrm>
            <a:custGeom>
              <a:avLst/>
              <a:gdLst>
                <a:gd name="txL" fmla="*/ 0 w 2715"/>
                <a:gd name="txT" fmla="*/ 0 h 49"/>
                <a:gd name="txR" fmla="*/ 2715 w 2715"/>
                <a:gd name="txB" fmla="*/ 49 h 49"/>
              </a:gdLst>
              <a:ahLst/>
              <a:cxnLst>
                <a:cxn ang="0">
                  <a:pos x="0" y="0"/>
                </a:cxn>
                <a:cxn ang="0">
                  <a:pos x="0" y="0"/>
                </a:cxn>
                <a:cxn ang="0">
                  <a:pos x="0" y="0"/>
                </a:cxn>
                <a:cxn ang="0">
                  <a:pos x="0" y="0"/>
                </a:cxn>
                <a:cxn ang="0">
                  <a:pos x="0" y="0"/>
                </a:cxn>
                <a:cxn ang="0">
                  <a:pos x="0" y="0"/>
                </a:cxn>
                <a:cxn ang="0">
                  <a:pos x="0" y="0"/>
                </a:cxn>
              </a:cxnLst>
              <a:rect l="txL" t="txT" r="txR" b="txB"/>
              <a:pathLst>
                <a:path w="2715" h="49">
                  <a:moveTo>
                    <a:pt x="2715" y="0"/>
                  </a:moveTo>
                  <a:lnTo>
                    <a:pt x="2376" y="0"/>
                  </a:lnTo>
                  <a:lnTo>
                    <a:pt x="326" y="0"/>
                  </a:lnTo>
                  <a:lnTo>
                    <a:pt x="0" y="0"/>
                  </a:lnTo>
                  <a:lnTo>
                    <a:pt x="0" y="49"/>
                  </a:lnTo>
                  <a:lnTo>
                    <a:pt x="2715" y="49"/>
                  </a:lnTo>
                  <a:lnTo>
                    <a:pt x="2715" y="0"/>
                  </a:lnTo>
                  <a:close/>
                </a:path>
              </a:pathLst>
            </a:custGeom>
            <a:solidFill>
              <a:srgbClr val="BF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2" name="Freeform 48"/>
            <p:cNvSpPr/>
            <p:nvPr/>
          </p:nvSpPr>
          <p:spPr>
            <a:xfrm>
              <a:off x="2158" y="1492"/>
              <a:ext cx="1357" cy="43"/>
            </a:xfrm>
            <a:custGeom>
              <a:avLst/>
              <a:gdLst>
                <a:gd name="txL" fmla="*/ 0 w 2715"/>
                <a:gd name="txT" fmla="*/ 0 h 85"/>
                <a:gd name="txR" fmla="*/ 2715 w 2715"/>
                <a:gd name="txB" fmla="*/ 85 h 85"/>
              </a:gdLst>
              <a:ahLst/>
              <a:cxnLst>
                <a:cxn ang="0">
                  <a:pos x="0" y="0"/>
                </a:cxn>
                <a:cxn ang="0">
                  <a:pos x="0" y="0"/>
                </a:cxn>
                <a:cxn ang="0">
                  <a:pos x="0" y="1"/>
                </a:cxn>
                <a:cxn ang="0">
                  <a:pos x="0" y="1"/>
                </a:cxn>
                <a:cxn ang="0">
                  <a:pos x="0" y="0"/>
                </a:cxn>
              </a:cxnLst>
              <a:rect l="txL" t="txT" r="txR" b="txB"/>
              <a:pathLst>
                <a:path w="2715" h="85">
                  <a:moveTo>
                    <a:pt x="2715" y="0"/>
                  </a:moveTo>
                  <a:lnTo>
                    <a:pt x="0" y="0"/>
                  </a:lnTo>
                  <a:lnTo>
                    <a:pt x="0" y="85"/>
                  </a:lnTo>
                  <a:lnTo>
                    <a:pt x="2702" y="85"/>
                  </a:lnTo>
                  <a:lnTo>
                    <a:pt x="2715" y="0"/>
                  </a:lnTo>
                  <a:close/>
                </a:path>
              </a:pathLst>
            </a:custGeom>
            <a:solidFill>
              <a:srgbClr val="B9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3" name="Freeform 49"/>
            <p:cNvSpPr/>
            <p:nvPr/>
          </p:nvSpPr>
          <p:spPr>
            <a:xfrm>
              <a:off x="2158" y="1535"/>
              <a:ext cx="1350" cy="48"/>
            </a:xfrm>
            <a:custGeom>
              <a:avLst/>
              <a:gdLst>
                <a:gd name="txL" fmla="*/ 0 w 2702"/>
                <a:gd name="txT" fmla="*/ 0 h 97"/>
                <a:gd name="txR" fmla="*/ 2702 w 2702"/>
                <a:gd name="txB" fmla="*/ 97 h 97"/>
              </a:gdLst>
              <a:ahLst/>
              <a:cxnLst>
                <a:cxn ang="0">
                  <a:pos x="0" y="0"/>
                </a:cxn>
                <a:cxn ang="0">
                  <a:pos x="0" y="0"/>
                </a:cxn>
                <a:cxn ang="0">
                  <a:pos x="0" y="0"/>
                </a:cxn>
                <a:cxn ang="0">
                  <a:pos x="0" y="0"/>
                </a:cxn>
                <a:cxn ang="0">
                  <a:pos x="0" y="0"/>
                </a:cxn>
              </a:cxnLst>
              <a:rect l="txL" t="txT" r="txR" b="txB"/>
              <a:pathLst>
                <a:path w="2702" h="97">
                  <a:moveTo>
                    <a:pt x="2702" y="0"/>
                  </a:moveTo>
                  <a:lnTo>
                    <a:pt x="0" y="0"/>
                  </a:lnTo>
                  <a:lnTo>
                    <a:pt x="12" y="97"/>
                  </a:lnTo>
                  <a:lnTo>
                    <a:pt x="2702" y="97"/>
                  </a:lnTo>
                  <a:lnTo>
                    <a:pt x="2702" y="0"/>
                  </a:lnTo>
                  <a:close/>
                </a:path>
              </a:pathLst>
            </a:custGeom>
            <a:solidFill>
              <a:srgbClr val="B2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4" name="Freeform 50"/>
            <p:cNvSpPr/>
            <p:nvPr/>
          </p:nvSpPr>
          <p:spPr>
            <a:xfrm>
              <a:off x="2024" y="1583"/>
              <a:ext cx="1624" cy="49"/>
            </a:xfrm>
            <a:custGeom>
              <a:avLst/>
              <a:gdLst>
                <a:gd name="txL" fmla="*/ 0 w 3248"/>
                <a:gd name="txT" fmla="*/ 0 h 97"/>
                <a:gd name="txR" fmla="*/ 3248 w 3248"/>
                <a:gd name="txB" fmla="*/ 97 h 97"/>
              </a:gdLst>
              <a:ahLst/>
              <a:cxnLst>
                <a:cxn ang="0">
                  <a:pos x="1" y="1"/>
                </a:cxn>
                <a:cxn ang="0">
                  <a:pos x="1" y="0"/>
                </a:cxn>
                <a:cxn ang="0">
                  <a:pos x="1" y="0"/>
                </a:cxn>
                <a:cxn ang="0">
                  <a:pos x="1" y="1"/>
                </a:cxn>
                <a:cxn ang="0">
                  <a:pos x="0" y="1"/>
                </a:cxn>
                <a:cxn ang="0">
                  <a:pos x="1" y="1"/>
                </a:cxn>
                <a:cxn ang="0">
                  <a:pos x="1" y="1"/>
                </a:cxn>
              </a:cxnLst>
              <a:rect l="txL" t="txT" r="txR" b="txB"/>
              <a:pathLst>
                <a:path w="3248" h="97">
                  <a:moveTo>
                    <a:pt x="2957" y="60"/>
                  </a:moveTo>
                  <a:lnTo>
                    <a:pt x="2969" y="0"/>
                  </a:lnTo>
                  <a:lnTo>
                    <a:pt x="279" y="0"/>
                  </a:lnTo>
                  <a:lnTo>
                    <a:pt x="279" y="60"/>
                  </a:lnTo>
                  <a:lnTo>
                    <a:pt x="0" y="97"/>
                  </a:lnTo>
                  <a:lnTo>
                    <a:pt x="3248" y="97"/>
                  </a:lnTo>
                  <a:lnTo>
                    <a:pt x="2957" y="60"/>
                  </a:lnTo>
                  <a:close/>
                </a:path>
              </a:pathLst>
            </a:custGeom>
            <a:solidFill>
              <a:srgbClr val="AB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5" name="Freeform 51"/>
            <p:cNvSpPr/>
            <p:nvPr/>
          </p:nvSpPr>
          <p:spPr>
            <a:xfrm>
              <a:off x="1994" y="1632"/>
              <a:ext cx="1678" cy="48"/>
            </a:xfrm>
            <a:custGeom>
              <a:avLst/>
              <a:gdLst>
                <a:gd name="txL" fmla="*/ 0 w 3357"/>
                <a:gd name="txT" fmla="*/ 0 h 97"/>
                <a:gd name="txR" fmla="*/ 3357 w 3357"/>
                <a:gd name="txB" fmla="*/ 97 h 97"/>
              </a:gdLst>
              <a:ahLst/>
              <a:cxnLst>
                <a:cxn ang="0">
                  <a:pos x="0" y="0"/>
                </a:cxn>
                <a:cxn ang="0">
                  <a:pos x="0" y="0"/>
                </a:cxn>
                <a:cxn ang="0">
                  <a:pos x="0" y="0"/>
                </a:cxn>
                <a:cxn ang="0">
                  <a:pos x="0" y="0"/>
                </a:cxn>
                <a:cxn ang="0">
                  <a:pos x="0" y="0"/>
                </a:cxn>
                <a:cxn ang="0">
                  <a:pos x="0" y="0"/>
                </a:cxn>
                <a:cxn ang="0">
                  <a:pos x="0" y="0"/>
                </a:cxn>
              </a:cxnLst>
              <a:rect l="txL" t="txT" r="txR" b="txB"/>
              <a:pathLst>
                <a:path w="3357" h="97">
                  <a:moveTo>
                    <a:pt x="3334" y="97"/>
                  </a:moveTo>
                  <a:lnTo>
                    <a:pt x="3357" y="12"/>
                  </a:lnTo>
                  <a:lnTo>
                    <a:pt x="3309" y="0"/>
                  </a:lnTo>
                  <a:lnTo>
                    <a:pt x="61" y="0"/>
                  </a:lnTo>
                  <a:lnTo>
                    <a:pt x="0" y="12"/>
                  </a:lnTo>
                  <a:lnTo>
                    <a:pt x="37" y="97"/>
                  </a:lnTo>
                  <a:lnTo>
                    <a:pt x="3334" y="97"/>
                  </a:lnTo>
                  <a:close/>
                </a:path>
              </a:pathLst>
            </a:custGeom>
            <a:solidFill>
              <a:srgbClr val="A5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6" name="Freeform 52"/>
            <p:cNvSpPr/>
            <p:nvPr/>
          </p:nvSpPr>
          <p:spPr>
            <a:xfrm>
              <a:off x="2012" y="1680"/>
              <a:ext cx="1649" cy="48"/>
            </a:xfrm>
            <a:custGeom>
              <a:avLst/>
              <a:gdLst>
                <a:gd name="txL" fmla="*/ 0 w 3297"/>
                <a:gd name="txT" fmla="*/ 0 h 97"/>
                <a:gd name="txR" fmla="*/ 3297 w 3297"/>
                <a:gd name="txB" fmla="*/ 97 h 97"/>
              </a:gdLst>
              <a:ahLst/>
              <a:cxnLst>
                <a:cxn ang="0">
                  <a:pos x="1" y="0"/>
                </a:cxn>
                <a:cxn ang="0">
                  <a:pos x="1" y="0"/>
                </a:cxn>
                <a:cxn ang="0">
                  <a:pos x="1" y="0"/>
                </a:cxn>
                <a:cxn ang="0">
                  <a:pos x="0" y="0"/>
                </a:cxn>
                <a:cxn ang="0">
                  <a:pos x="1" y="0"/>
                </a:cxn>
              </a:cxnLst>
              <a:rect l="txL" t="txT" r="txR" b="txB"/>
              <a:pathLst>
                <a:path w="3297" h="97">
                  <a:moveTo>
                    <a:pt x="24" y="97"/>
                  </a:moveTo>
                  <a:lnTo>
                    <a:pt x="3260" y="97"/>
                  </a:lnTo>
                  <a:lnTo>
                    <a:pt x="3297" y="0"/>
                  </a:lnTo>
                  <a:lnTo>
                    <a:pt x="0" y="0"/>
                  </a:lnTo>
                  <a:lnTo>
                    <a:pt x="24" y="97"/>
                  </a:lnTo>
                  <a:close/>
                </a:path>
              </a:pathLst>
            </a:custGeom>
            <a:solidFill>
              <a:srgbClr val="9E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7" name="Freeform 53"/>
            <p:cNvSpPr/>
            <p:nvPr/>
          </p:nvSpPr>
          <p:spPr>
            <a:xfrm>
              <a:off x="2024" y="1728"/>
              <a:ext cx="1618" cy="49"/>
            </a:xfrm>
            <a:custGeom>
              <a:avLst/>
              <a:gdLst>
                <a:gd name="txL" fmla="*/ 0 w 3236"/>
                <a:gd name="txT" fmla="*/ 0 h 97"/>
                <a:gd name="txR" fmla="*/ 3236 w 3236"/>
                <a:gd name="txB" fmla="*/ 97 h 97"/>
              </a:gdLst>
              <a:ahLst/>
              <a:cxnLst>
                <a:cxn ang="0">
                  <a:pos x="1" y="1"/>
                </a:cxn>
                <a:cxn ang="0">
                  <a:pos x="1" y="1"/>
                </a:cxn>
                <a:cxn ang="0">
                  <a:pos x="1" y="0"/>
                </a:cxn>
                <a:cxn ang="0">
                  <a:pos x="0" y="0"/>
                </a:cxn>
                <a:cxn ang="0">
                  <a:pos x="1" y="1"/>
                </a:cxn>
              </a:cxnLst>
              <a:rect l="txL" t="txT" r="txR" b="txB"/>
              <a:pathLst>
                <a:path w="3236" h="97">
                  <a:moveTo>
                    <a:pt x="36" y="97"/>
                  </a:moveTo>
                  <a:lnTo>
                    <a:pt x="3211" y="97"/>
                  </a:lnTo>
                  <a:lnTo>
                    <a:pt x="3236" y="0"/>
                  </a:lnTo>
                  <a:lnTo>
                    <a:pt x="0" y="0"/>
                  </a:lnTo>
                  <a:lnTo>
                    <a:pt x="36" y="97"/>
                  </a:lnTo>
                  <a:close/>
                </a:path>
              </a:pathLst>
            </a:custGeom>
            <a:solidFill>
              <a:srgbClr val="97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8" name="Freeform 54"/>
            <p:cNvSpPr/>
            <p:nvPr/>
          </p:nvSpPr>
          <p:spPr>
            <a:xfrm>
              <a:off x="1981" y="1777"/>
              <a:ext cx="1710" cy="48"/>
            </a:xfrm>
            <a:custGeom>
              <a:avLst/>
              <a:gdLst>
                <a:gd name="txL" fmla="*/ 0 w 3419"/>
                <a:gd name="txT" fmla="*/ 0 h 97"/>
                <a:gd name="txR" fmla="*/ 3419 w 3419"/>
                <a:gd name="txB" fmla="*/ 97 h 97"/>
              </a:gdLst>
              <a:ahLst/>
              <a:cxnLst>
                <a:cxn ang="0">
                  <a:pos x="1" y="0"/>
                </a:cxn>
                <a:cxn ang="0">
                  <a:pos x="0" y="0"/>
                </a:cxn>
                <a:cxn ang="0">
                  <a:pos x="1" y="0"/>
                </a:cxn>
                <a:cxn ang="0">
                  <a:pos x="1" y="0"/>
                </a:cxn>
                <a:cxn ang="0">
                  <a:pos x="1" y="0"/>
                </a:cxn>
                <a:cxn ang="0">
                  <a:pos x="1" y="0"/>
                </a:cxn>
                <a:cxn ang="0">
                  <a:pos x="1" y="0"/>
                </a:cxn>
              </a:cxnLst>
              <a:rect l="txL" t="txT" r="txR" b="txB"/>
              <a:pathLst>
                <a:path w="3419" h="97">
                  <a:moveTo>
                    <a:pt x="134" y="48"/>
                  </a:moveTo>
                  <a:lnTo>
                    <a:pt x="0" y="97"/>
                  </a:lnTo>
                  <a:lnTo>
                    <a:pt x="3419" y="97"/>
                  </a:lnTo>
                  <a:lnTo>
                    <a:pt x="3285" y="48"/>
                  </a:lnTo>
                  <a:lnTo>
                    <a:pt x="3297" y="0"/>
                  </a:lnTo>
                  <a:lnTo>
                    <a:pt x="122" y="0"/>
                  </a:lnTo>
                  <a:lnTo>
                    <a:pt x="134" y="48"/>
                  </a:lnTo>
                  <a:close/>
                </a:path>
              </a:pathLst>
            </a:custGeom>
            <a:solidFill>
              <a:srgbClr val="91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39" name="Freeform 55"/>
            <p:cNvSpPr/>
            <p:nvPr/>
          </p:nvSpPr>
          <p:spPr>
            <a:xfrm>
              <a:off x="1891" y="1825"/>
              <a:ext cx="1891" cy="49"/>
            </a:xfrm>
            <a:custGeom>
              <a:avLst/>
              <a:gdLst>
                <a:gd name="txL" fmla="*/ 0 w 3782"/>
                <a:gd name="txT" fmla="*/ 0 h 97"/>
                <a:gd name="txR" fmla="*/ 3782 w 3782"/>
                <a:gd name="txB" fmla="*/ 97 h 97"/>
              </a:gdLst>
              <a:ahLst/>
              <a:cxnLst>
                <a:cxn ang="0">
                  <a:pos x="0" y="1"/>
                </a:cxn>
                <a:cxn ang="0">
                  <a:pos x="1" y="1"/>
                </a:cxn>
                <a:cxn ang="0">
                  <a:pos x="1" y="1"/>
                </a:cxn>
                <a:cxn ang="0">
                  <a:pos x="1" y="1"/>
                </a:cxn>
                <a:cxn ang="0">
                  <a:pos x="1" y="0"/>
                </a:cxn>
                <a:cxn ang="0">
                  <a:pos x="1" y="0"/>
                </a:cxn>
                <a:cxn ang="0">
                  <a:pos x="0" y="1"/>
                </a:cxn>
              </a:cxnLst>
              <a:rect l="txL" t="txT" r="txR" b="txB"/>
              <a:pathLst>
                <a:path w="3782" h="97">
                  <a:moveTo>
                    <a:pt x="0" y="74"/>
                  </a:moveTo>
                  <a:lnTo>
                    <a:pt x="11" y="97"/>
                  </a:lnTo>
                  <a:lnTo>
                    <a:pt x="3768" y="97"/>
                  </a:lnTo>
                  <a:lnTo>
                    <a:pt x="3782" y="74"/>
                  </a:lnTo>
                  <a:lnTo>
                    <a:pt x="3599" y="0"/>
                  </a:lnTo>
                  <a:lnTo>
                    <a:pt x="180" y="0"/>
                  </a:lnTo>
                  <a:lnTo>
                    <a:pt x="0" y="74"/>
                  </a:lnTo>
                  <a:close/>
                </a:path>
              </a:pathLst>
            </a:custGeom>
            <a:solidFill>
              <a:srgbClr val="8A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0" name="Freeform 56"/>
            <p:cNvSpPr/>
            <p:nvPr/>
          </p:nvSpPr>
          <p:spPr>
            <a:xfrm>
              <a:off x="1897" y="1874"/>
              <a:ext cx="1878" cy="48"/>
            </a:xfrm>
            <a:custGeom>
              <a:avLst/>
              <a:gdLst>
                <a:gd name="txL" fmla="*/ 0 w 3757"/>
                <a:gd name="txT" fmla="*/ 0 h 97"/>
                <a:gd name="txR" fmla="*/ 3757 w 3757"/>
                <a:gd name="txB" fmla="*/ 97 h 97"/>
              </a:gdLst>
              <a:ahLst/>
              <a:cxnLst>
                <a:cxn ang="0">
                  <a:pos x="0" y="0"/>
                </a:cxn>
                <a:cxn ang="0">
                  <a:pos x="0" y="0"/>
                </a:cxn>
                <a:cxn ang="0">
                  <a:pos x="0" y="0"/>
                </a:cxn>
                <a:cxn ang="0">
                  <a:pos x="0" y="0"/>
                </a:cxn>
                <a:cxn ang="0">
                  <a:pos x="0" y="0"/>
                </a:cxn>
              </a:cxnLst>
              <a:rect l="txL" t="txT" r="txR" b="txB"/>
              <a:pathLst>
                <a:path w="3757" h="97">
                  <a:moveTo>
                    <a:pt x="61" y="97"/>
                  </a:moveTo>
                  <a:lnTo>
                    <a:pt x="3697" y="97"/>
                  </a:lnTo>
                  <a:lnTo>
                    <a:pt x="3757" y="0"/>
                  </a:lnTo>
                  <a:lnTo>
                    <a:pt x="0" y="0"/>
                  </a:lnTo>
                  <a:lnTo>
                    <a:pt x="61" y="97"/>
                  </a:lnTo>
                  <a:close/>
                </a:path>
              </a:pathLst>
            </a:custGeom>
            <a:solidFill>
              <a:srgbClr val="83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1" name="Freeform 57"/>
            <p:cNvSpPr/>
            <p:nvPr/>
          </p:nvSpPr>
          <p:spPr>
            <a:xfrm>
              <a:off x="1927" y="1922"/>
              <a:ext cx="1818" cy="49"/>
            </a:xfrm>
            <a:custGeom>
              <a:avLst/>
              <a:gdLst>
                <a:gd name="txL" fmla="*/ 0 w 3636"/>
                <a:gd name="txT" fmla="*/ 0 h 97"/>
                <a:gd name="txR" fmla="*/ 3636 w 3636"/>
                <a:gd name="txB" fmla="*/ 97 h 97"/>
              </a:gdLst>
              <a:ahLst/>
              <a:cxnLst>
                <a:cxn ang="0">
                  <a:pos x="1" y="1"/>
                </a:cxn>
                <a:cxn ang="0">
                  <a:pos x="1" y="1"/>
                </a:cxn>
                <a:cxn ang="0">
                  <a:pos x="1" y="0"/>
                </a:cxn>
                <a:cxn ang="0">
                  <a:pos x="0" y="0"/>
                </a:cxn>
                <a:cxn ang="0">
                  <a:pos x="1" y="1"/>
                </a:cxn>
              </a:cxnLst>
              <a:rect l="txL" t="txT" r="txR" b="txB"/>
              <a:pathLst>
                <a:path w="3636" h="97">
                  <a:moveTo>
                    <a:pt x="60" y="97"/>
                  </a:moveTo>
                  <a:lnTo>
                    <a:pt x="3576" y="97"/>
                  </a:lnTo>
                  <a:lnTo>
                    <a:pt x="3636" y="0"/>
                  </a:lnTo>
                  <a:lnTo>
                    <a:pt x="0" y="0"/>
                  </a:lnTo>
                  <a:lnTo>
                    <a:pt x="60" y="97"/>
                  </a:lnTo>
                  <a:close/>
                </a:path>
              </a:pathLst>
            </a:custGeom>
            <a:solidFill>
              <a:srgbClr val="7CF4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2" name="Freeform 58"/>
            <p:cNvSpPr/>
            <p:nvPr/>
          </p:nvSpPr>
          <p:spPr>
            <a:xfrm>
              <a:off x="1957" y="1971"/>
              <a:ext cx="1758" cy="48"/>
            </a:xfrm>
            <a:custGeom>
              <a:avLst/>
              <a:gdLst>
                <a:gd name="txL" fmla="*/ 0 w 3516"/>
                <a:gd name="txT" fmla="*/ 0 h 97"/>
                <a:gd name="txR" fmla="*/ 3516 w 3516"/>
                <a:gd name="txB" fmla="*/ 97 h 97"/>
              </a:gdLst>
              <a:ahLst/>
              <a:cxnLst>
                <a:cxn ang="0">
                  <a:pos x="1" y="0"/>
                </a:cxn>
                <a:cxn ang="0">
                  <a:pos x="1" y="0"/>
                </a:cxn>
                <a:cxn ang="0">
                  <a:pos x="1" y="0"/>
                </a:cxn>
                <a:cxn ang="0">
                  <a:pos x="1" y="0"/>
                </a:cxn>
                <a:cxn ang="0">
                  <a:pos x="1" y="0"/>
                </a:cxn>
                <a:cxn ang="0">
                  <a:pos x="0" y="0"/>
                </a:cxn>
                <a:cxn ang="0">
                  <a:pos x="1" y="0"/>
                </a:cxn>
              </a:cxnLst>
              <a:rect l="txL" t="txT" r="txR" b="txB"/>
              <a:pathLst>
                <a:path w="3516" h="97">
                  <a:moveTo>
                    <a:pt x="48" y="73"/>
                  </a:moveTo>
                  <a:lnTo>
                    <a:pt x="13" y="97"/>
                  </a:lnTo>
                  <a:lnTo>
                    <a:pt x="3491" y="97"/>
                  </a:lnTo>
                  <a:lnTo>
                    <a:pt x="3467" y="73"/>
                  </a:lnTo>
                  <a:lnTo>
                    <a:pt x="3516" y="0"/>
                  </a:lnTo>
                  <a:lnTo>
                    <a:pt x="0" y="0"/>
                  </a:lnTo>
                  <a:lnTo>
                    <a:pt x="48" y="73"/>
                  </a:lnTo>
                  <a:close/>
                </a:path>
              </a:pathLst>
            </a:custGeom>
            <a:solidFill>
              <a:srgbClr val="76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3" name="Freeform 59"/>
            <p:cNvSpPr/>
            <p:nvPr/>
          </p:nvSpPr>
          <p:spPr>
            <a:xfrm>
              <a:off x="1903" y="2019"/>
              <a:ext cx="1866" cy="43"/>
            </a:xfrm>
            <a:custGeom>
              <a:avLst/>
              <a:gdLst>
                <a:gd name="txL" fmla="*/ 0 w 3733"/>
                <a:gd name="txT" fmla="*/ 0 h 85"/>
                <a:gd name="txR" fmla="*/ 3733 w 3733"/>
                <a:gd name="txB" fmla="*/ 85 h 85"/>
              </a:gdLst>
              <a:ahLst/>
              <a:cxnLst>
                <a:cxn ang="0">
                  <a:pos x="0" y="1"/>
                </a:cxn>
                <a:cxn ang="0">
                  <a:pos x="0" y="1"/>
                </a:cxn>
                <a:cxn ang="0">
                  <a:pos x="0" y="0"/>
                </a:cxn>
                <a:cxn ang="0">
                  <a:pos x="0" y="0"/>
                </a:cxn>
                <a:cxn ang="0">
                  <a:pos x="0" y="1"/>
                </a:cxn>
              </a:cxnLst>
              <a:rect l="txL" t="txT" r="txR" b="txB"/>
              <a:pathLst>
                <a:path w="3733" h="85">
                  <a:moveTo>
                    <a:pt x="0" y="85"/>
                  </a:moveTo>
                  <a:lnTo>
                    <a:pt x="3733" y="85"/>
                  </a:lnTo>
                  <a:lnTo>
                    <a:pt x="3600" y="0"/>
                  </a:lnTo>
                  <a:lnTo>
                    <a:pt x="122" y="0"/>
                  </a:lnTo>
                  <a:lnTo>
                    <a:pt x="0" y="85"/>
                  </a:lnTo>
                  <a:close/>
                </a:path>
              </a:pathLst>
            </a:custGeom>
            <a:solidFill>
              <a:srgbClr val="6F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4" name="Freeform 60"/>
            <p:cNvSpPr/>
            <p:nvPr/>
          </p:nvSpPr>
          <p:spPr>
            <a:xfrm>
              <a:off x="1842" y="2062"/>
              <a:ext cx="1988" cy="49"/>
            </a:xfrm>
            <a:custGeom>
              <a:avLst/>
              <a:gdLst>
                <a:gd name="txL" fmla="*/ 0 w 3976"/>
                <a:gd name="txT" fmla="*/ 0 h 97"/>
                <a:gd name="txR" fmla="*/ 3976 w 3976"/>
                <a:gd name="txB" fmla="*/ 97 h 97"/>
              </a:gdLst>
              <a:ahLst/>
              <a:cxnLst>
                <a:cxn ang="0">
                  <a:pos x="0" y="1"/>
                </a:cxn>
                <a:cxn ang="0">
                  <a:pos x="1" y="1"/>
                </a:cxn>
                <a:cxn ang="0">
                  <a:pos x="1" y="1"/>
                </a:cxn>
                <a:cxn ang="0">
                  <a:pos x="1" y="1"/>
                </a:cxn>
                <a:cxn ang="0">
                  <a:pos x="1" y="0"/>
                </a:cxn>
                <a:cxn ang="0">
                  <a:pos x="1" y="0"/>
                </a:cxn>
                <a:cxn ang="0">
                  <a:pos x="0" y="1"/>
                </a:cxn>
              </a:cxnLst>
              <a:rect l="txL" t="txT" r="txR" b="txB"/>
              <a:pathLst>
                <a:path w="3976" h="97">
                  <a:moveTo>
                    <a:pt x="0" y="85"/>
                  </a:moveTo>
                  <a:lnTo>
                    <a:pt x="11" y="97"/>
                  </a:lnTo>
                  <a:lnTo>
                    <a:pt x="3950" y="97"/>
                  </a:lnTo>
                  <a:lnTo>
                    <a:pt x="3976" y="85"/>
                  </a:lnTo>
                  <a:lnTo>
                    <a:pt x="3853" y="0"/>
                  </a:lnTo>
                  <a:lnTo>
                    <a:pt x="120" y="0"/>
                  </a:lnTo>
                  <a:lnTo>
                    <a:pt x="0" y="85"/>
                  </a:lnTo>
                  <a:close/>
                </a:path>
              </a:pathLst>
            </a:custGeom>
            <a:solidFill>
              <a:srgbClr val="68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5" name="Freeform 61"/>
            <p:cNvSpPr/>
            <p:nvPr/>
          </p:nvSpPr>
          <p:spPr>
            <a:xfrm>
              <a:off x="1848" y="2111"/>
              <a:ext cx="1970" cy="48"/>
            </a:xfrm>
            <a:custGeom>
              <a:avLst/>
              <a:gdLst>
                <a:gd name="txL" fmla="*/ 0 w 3939"/>
                <a:gd name="txT" fmla="*/ 0 h 97"/>
                <a:gd name="txR" fmla="*/ 3939 w 3939"/>
                <a:gd name="txB" fmla="*/ 97 h 97"/>
              </a:gdLst>
              <a:ahLst/>
              <a:cxnLst>
                <a:cxn ang="0">
                  <a:pos x="1" y="0"/>
                </a:cxn>
                <a:cxn ang="0">
                  <a:pos x="1" y="0"/>
                </a:cxn>
                <a:cxn ang="0">
                  <a:pos x="1" y="0"/>
                </a:cxn>
                <a:cxn ang="0">
                  <a:pos x="0" y="0"/>
                </a:cxn>
                <a:cxn ang="0">
                  <a:pos x="1" y="0"/>
                </a:cxn>
              </a:cxnLst>
              <a:rect l="txL" t="txT" r="txR" b="txB"/>
              <a:pathLst>
                <a:path w="3939" h="97">
                  <a:moveTo>
                    <a:pt x="109" y="97"/>
                  </a:moveTo>
                  <a:lnTo>
                    <a:pt x="3842" y="97"/>
                  </a:lnTo>
                  <a:lnTo>
                    <a:pt x="3939" y="0"/>
                  </a:lnTo>
                  <a:lnTo>
                    <a:pt x="0" y="0"/>
                  </a:lnTo>
                  <a:lnTo>
                    <a:pt x="109" y="97"/>
                  </a:lnTo>
                  <a:close/>
                </a:path>
              </a:pathLst>
            </a:custGeom>
            <a:solidFill>
              <a:srgbClr val="62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6" name="Freeform 62"/>
            <p:cNvSpPr/>
            <p:nvPr/>
          </p:nvSpPr>
          <p:spPr>
            <a:xfrm>
              <a:off x="1903" y="2159"/>
              <a:ext cx="1866" cy="48"/>
            </a:xfrm>
            <a:custGeom>
              <a:avLst/>
              <a:gdLst>
                <a:gd name="txL" fmla="*/ 0 w 3733"/>
                <a:gd name="txT" fmla="*/ 0 h 97"/>
                <a:gd name="txR" fmla="*/ 3733 w 3733"/>
                <a:gd name="txB" fmla="*/ 97 h 97"/>
              </a:gdLst>
              <a:ahLst/>
              <a:cxnLst>
                <a:cxn ang="0">
                  <a:pos x="0" y="0"/>
                </a:cxn>
                <a:cxn ang="0">
                  <a:pos x="0" y="0"/>
                </a:cxn>
                <a:cxn ang="0">
                  <a:pos x="0" y="0"/>
                </a:cxn>
                <a:cxn ang="0">
                  <a:pos x="0" y="0"/>
                </a:cxn>
                <a:cxn ang="0">
                  <a:pos x="0" y="0"/>
                </a:cxn>
              </a:cxnLst>
              <a:rect l="txL" t="txT" r="txR" b="txB"/>
              <a:pathLst>
                <a:path w="3733" h="97">
                  <a:moveTo>
                    <a:pt x="97" y="97"/>
                  </a:moveTo>
                  <a:lnTo>
                    <a:pt x="3636" y="97"/>
                  </a:lnTo>
                  <a:lnTo>
                    <a:pt x="3733" y="0"/>
                  </a:lnTo>
                  <a:lnTo>
                    <a:pt x="0" y="0"/>
                  </a:lnTo>
                  <a:lnTo>
                    <a:pt x="97" y="97"/>
                  </a:lnTo>
                  <a:close/>
                </a:path>
              </a:pathLst>
            </a:custGeom>
            <a:solidFill>
              <a:srgbClr val="5B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7" name="Freeform 63"/>
            <p:cNvSpPr/>
            <p:nvPr/>
          </p:nvSpPr>
          <p:spPr>
            <a:xfrm>
              <a:off x="1939" y="2207"/>
              <a:ext cx="1794" cy="49"/>
            </a:xfrm>
            <a:custGeom>
              <a:avLst/>
              <a:gdLst>
                <a:gd name="txL" fmla="*/ 0 w 3588"/>
                <a:gd name="txT" fmla="*/ 0 h 97"/>
                <a:gd name="txR" fmla="*/ 3588 w 3588"/>
                <a:gd name="txB" fmla="*/ 97 h 97"/>
              </a:gdLst>
              <a:ahLst/>
              <a:cxnLst>
                <a:cxn ang="0">
                  <a:pos x="1" y="1"/>
                </a:cxn>
                <a:cxn ang="0">
                  <a:pos x="0" y="1"/>
                </a:cxn>
                <a:cxn ang="0">
                  <a:pos x="1" y="1"/>
                </a:cxn>
                <a:cxn ang="0">
                  <a:pos x="1" y="1"/>
                </a:cxn>
                <a:cxn ang="0">
                  <a:pos x="1" y="0"/>
                </a:cxn>
                <a:cxn ang="0">
                  <a:pos x="1" y="0"/>
                </a:cxn>
                <a:cxn ang="0">
                  <a:pos x="1" y="1"/>
                </a:cxn>
              </a:cxnLst>
              <a:rect l="txL" t="txT" r="txR" b="txB"/>
              <a:pathLst>
                <a:path w="3588" h="97">
                  <a:moveTo>
                    <a:pt x="60" y="37"/>
                  </a:moveTo>
                  <a:lnTo>
                    <a:pt x="0" y="97"/>
                  </a:lnTo>
                  <a:lnTo>
                    <a:pt x="3588" y="97"/>
                  </a:lnTo>
                  <a:lnTo>
                    <a:pt x="3526" y="37"/>
                  </a:lnTo>
                  <a:lnTo>
                    <a:pt x="3562" y="0"/>
                  </a:lnTo>
                  <a:lnTo>
                    <a:pt x="23" y="0"/>
                  </a:lnTo>
                  <a:lnTo>
                    <a:pt x="60" y="37"/>
                  </a:lnTo>
                  <a:close/>
                </a:path>
              </a:pathLst>
            </a:custGeom>
            <a:solidFill>
              <a:srgbClr val="54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8" name="Freeform 64"/>
            <p:cNvSpPr/>
            <p:nvPr/>
          </p:nvSpPr>
          <p:spPr>
            <a:xfrm>
              <a:off x="1903" y="2256"/>
              <a:ext cx="1866" cy="48"/>
            </a:xfrm>
            <a:custGeom>
              <a:avLst/>
              <a:gdLst>
                <a:gd name="txL" fmla="*/ 0 w 3733"/>
                <a:gd name="txT" fmla="*/ 0 h 97"/>
                <a:gd name="txR" fmla="*/ 3733 w 3733"/>
                <a:gd name="txB" fmla="*/ 97 h 97"/>
              </a:gdLst>
              <a:ahLst/>
              <a:cxnLst>
                <a:cxn ang="0">
                  <a:pos x="0" y="0"/>
                </a:cxn>
                <a:cxn ang="0">
                  <a:pos x="0" y="0"/>
                </a:cxn>
                <a:cxn ang="0">
                  <a:pos x="0" y="0"/>
                </a:cxn>
                <a:cxn ang="0">
                  <a:pos x="0" y="0"/>
                </a:cxn>
                <a:cxn ang="0">
                  <a:pos x="0" y="0"/>
                </a:cxn>
              </a:cxnLst>
              <a:rect l="txL" t="txT" r="txR" b="txB"/>
              <a:pathLst>
                <a:path w="3733" h="97">
                  <a:moveTo>
                    <a:pt x="0" y="97"/>
                  </a:moveTo>
                  <a:lnTo>
                    <a:pt x="3733" y="97"/>
                  </a:lnTo>
                  <a:lnTo>
                    <a:pt x="3662" y="0"/>
                  </a:lnTo>
                  <a:lnTo>
                    <a:pt x="74" y="0"/>
                  </a:lnTo>
                  <a:lnTo>
                    <a:pt x="0" y="97"/>
                  </a:lnTo>
                  <a:close/>
                </a:path>
              </a:pathLst>
            </a:custGeom>
            <a:solidFill>
              <a:srgbClr val="4E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49" name="Freeform 65"/>
            <p:cNvSpPr/>
            <p:nvPr/>
          </p:nvSpPr>
          <p:spPr>
            <a:xfrm>
              <a:off x="1860" y="2304"/>
              <a:ext cx="1952" cy="49"/>
            </a:xfrm>
            <a:custGeom>
              <a:avLst/>
              <a:gdLst>
                <a:gd name="txL" fmla="*/ 0 w 3904"/>
                <a:gd name="txT" fmla="*/ 0 h 97"/>
                <a:gd name="txR" fmla="*/ 3904 w 3904"/>
                <a:gd name="txB" fmla="*/ 97 h 97"/>
              </a:gdLst>
              <a:ahLst/>
              <a:cxnLst>
                <a:cxn ang="0">
                  <a:pos x="0" y="1"/>
                </a:cxn>
                <a:cxn ang="0">
                  <a:pos x="1" y="1"/>
                </a:cxn>
                <a:cxn ang="0">
                  <a:pos x="1" y="0"/>
                </a:cxn>
                <a:cxn ang="0">
                  <a:pos x="1" y="0"/>
                </a:cxn>
                <a:cxn ang="0">
                  <a:pos x="0" y="1"/>
                </a:cxn>
              </a:cxnLst>
              <a:rect l="txL" t="txT" r="txR" b="txB"/>
              <a:pathLst>
                <a:path w="3904" h="97">
                  <a:moveTo>
                    <a:pt x="0" y="97"/>
                  </a:moveTo>
                  <a:lnTo>
                    <a:pt x="3904" y="97"/>
                  </a:lnTo>
                  <a:lnTo>
                    <a:pt x="3818" y="0"/>
                  </a:lnTo>
                  <a:lnTo>
                    <a:pt x="85" y="0"/>
                  </a:lnTo>
                  <a:lnTo>
                    <a:pt x="0" y="97"/>
                  </a:lnTo>
                  <a:close/>
                </a:path>
              </a:pathLst>
            </a:custGeom>
            <a:solidFill>
              <a:srgbClr val="47F3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0" name="Freeform 66"/>
            <p:cNvSpPr/>
            <p:nvPr/>
          </p:nvSpPr>
          <p:spPr>
            <a:xfrm>
              <a:off x="1860" y="2353"/>
              <a:ext cx="1952" cy="48"/>
            </a:xfrm>
            <a:custGeom>
              <a:avLst/>
              <a:gdLst>
                <a:gd name="txL" fmla="*/ 0 w 3904"/>
                <a:gd name="txT" fmla="*/ 0 h 97"/>
                <a:gd name="txR" fmla="*/ 3904 w 3904"/>
                <a:gd name="txB" fmla="*/ 97 h 97"/>
              </a:gdLst>
              <a:ahLst/>
              <a:cxnLst>
                <a:cxn ang="0">
                  <a:pos x="0" y="0"/>
                </a:cxn>
                <a:cxn ang="0">
                  <a:pos x="1" y="0"/>
                </a:cxn>
                <a:cxn ang="0">
                  <a:pos x="1" y="0"/>
                </a:cxn>
                <a:cxn ang="0">
                  <a:pos x="1" y="0"/>
                </a:cxn>
                <a:cxn ang="0">
                  <a:pos x="0" y="0"/>
                </a:cxn>
              </a:cxnLst>
              <a:rect l="txL" t="txT" r="txR" b="txB"/>
              <a:pathLst>
                <a:path w="3904" h="97">
                  <a:moveTo>
                    <a:pt x="0" y="0"/>
                  </a:moveTo>
                  <a:lnTo>
                    <a:pt x="159" y="97"/>
                  </a:lnTo>
                  <a:lnTo>
                    <a:pt x="3733" y="97"/>
                  </a:lnTo>
                  <a:lnTo>
                    <a:pt x="3904" y="0"/>
                  </a:lnTo>
                  <a:lnTo>
                    <a:pt x="0" y="0"/>
                  </a:lnTo>
                  <a:close/>
                </a:path>
              </a:pathLst>
            </a:custGeom>
            <a:solidFill>
              <a:srgbClr val="40F2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1" name="Freeform 67"/>
            <p:cNvSpPr/>
            <p:nvPr/>
          </p:nvSpPr>
          <p:spPr>
            <a:xfrm>
              <a:off x="1939" y="2401"/>
              <a:ext cx="1788" cy="49"/>
            </a:xfrm>
            <a:custGeom>
              <a:avLst/>
              <a:gdLst>
                <a:gd name="txL" fmla="*/ 0 w 3574"/>
                <a:gd name="txT" fmla="*/ 0 h 97"/>
                <a:gd name="txR" fmla="*/ 3574 w 3574"/>
                <a:gd name="txB" fmla="*/ 97 h 97"/>
              </a:gdLst>
              <a:ahLst/>
              <a:cxnLst>
                <a:cxn ang="0">
                  <a:pos x="1" y="1"/>
                </a:cxn>
                <a:cxn ang="0">
                  <a:pos x="1" y="1"/>
                </a:cxn>
                <a:cxn ang="0">
                  <a:pos x="1" y="1"/>
                </a:cxn>
                <a:cxn ang="0">
                  <a:pos x="1" y="1"/>
                </a:cxn>
                <a:cxn ang="0">
                  <a:pos x="1" y="0"/>
                </a:cxn>
                <a:cxn ang="0">
                  <a:pos x="0" y="0"/>
                </a:cxn>
                <a:cxn ang="0">
                  <a:pos x="1" y="1"/>
                </a:cxn>
              </a:cxnLst>
              <a:rect l="txL" t="txT" r="txR" b="txB"/>
              <a:pathLst>
                <a:path w="3574" h="97">
                  <a:moveTo>
                    <a:pt x="132" y="72"/>
                  </a:moveTo>
                  <a:lnTo>
                    <a:pt x="132" y="97"/>
                  </a:lnTo>
                  <a:lnTo>
                    <a:pt x="3454" y="97"/>
                  </a:lnTo>
                  <a:lnTo>
                    <a:pt x="3442" y="72"/>
                  </a:lnTo>
                  <a:lnTo>
                    <a:pt x="3574" y="0"/>
                  </a:lnTo>
                  <a:lnTo>
                    <a:pt x="0" y="0"/>
                  </a:lnTo>
                  <a:lnTo>
                    <a:pt x="132" y="72"/>
                  </a:lnTo>
                  <a:close/>
                </a:path>
              </a:pathLst>
            </a:custGeom>
            <a:solidFill>
              <a:srgbClr val="3AF2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2" name="Freeform 68"/>
            <p:cNvSpPr/>
            <p:nvPr/>
          </p:nvSpPr>
          <p:spPr>
            <a:xfrm>
              <a:off x="1969" y="2450"/>
              <a:ext cx="1733" cy="67"/>
            </a:xfrm>
            <a:custGeom>
              <a:avLst/>
              <a:gdLst>
                <a:gd name="txL" fmla="*/ 0 w 3466"/>
                <a:gd name="txT" fmla="*/ 0 h 134"/>
                <a:gd name="txR" fmla="*/ 3466 w 3466"/>
                <a:gd name="txB" fmla="*/ 134 h 134"/>
              </a:gdLst>
              <a:ahLst/>
              <a:cxnLst>
                <a:cxn ang="0">
                  <a:pos x="0" y="1"/>
                </a:cxn>
                <a:cxn ang="0">
                  <a:pos x="1" y="1"/>
                </a:cxn>
                <a:cxn ang="0">
                  <a:pos x="1" y="0"/>
                </a:cxn>
                <a:cxn ang="0">
                  <a:pos x="1" y="0"/>
                </a:cxn>
                <a:cxn ang="0">
                  <a:pos x="0" y="1"/>
                </a:cxn>
              </a:cxnLst>
              <a:rect l="txL" t="txT" r="txR" b="txB"/>
              <a:pathLst>
                <a:path w="3466" h="134">
                  <a:moveTo>
                    <a:pt x="0" y="134"/>
                  </a:moveTo>
                  <a:lnTo>
                    <a:pt x="3466" y="134"/>
                  </a:lnTo>
                  <a:lnTo>
                    <a:pt x="3394" y="0"/>
                  </a:lnTo>
                  <a:lnTo>
                    <a:pt x="72" y="0"/>
                  </a:lnTo>
                  <a:lnTo>
                    <a:pt x="0" y="134"/>
                  </a:lnTo>
                  <a:close/>
                </a:path>
              </a:pathLst>
            </a:custGeom>
            <a:solidFill>
              <a:srgbClr val="33F2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3" name="Freeform 69"/>
            <p:cNvSpPr/>
            <p:nvPr/>
          </p:nvSpPr>
          <p:spPr>
            <a:xfrm>
              <a:off x="2151" y="1443"/>
              <a:ext cx="169" cy="25"/>
            </a:xfrm>
            <a:custGeom>
              <a:avLst/>
              <a:gdLst>
                <a:gd name="txL" fmla="*/ 0 w 339"/>
                <a:gd name="txT" fmla="*/ 0 h 48"/>
                <a:gd name="txR" fmla="*/ 339 w 339"/>
                <a:gd name="txB" fmla="*/ 48 h 48"/>
              </a:gdLst>
              <a:ahLst/>
              <a:cxnLst>
                <a:cxn ang="0">
                  <a:pos x="0" y="0"/>
                </a:cxn>
                <a:cxn ang="0">
                  <a:pos x="0" y="1"/>
                </a:cxn>
                <a:cxn ang="0">
                  <a:pos x="0" y="1"/>
                </a:cxn>
                <a:cxn ang="0">
                  <a:pos x="0" y="0"/>
                </a:cxn>
              </a:cxnLst>
              <a:rect l="txL" t="txT" r="txR" b="txB"/>
              <a:pathLst>
                <a:path w="339" h="48">
                  <a:moveTo>
                    <a:pt x="0" y="0"/>
                  </a:moveTo>
                  <a:lnTo>
                    <a:pt x="13" y="48"/>
                  </a:lnTo>
                  <a:lnTo>
                    <a:pt x="339" y="48"/>
                  </a:lnTo>
                  <a:lnTo>
                    <a:pt x="0" y="0"/>
                  </a:lnTo>
                  <a:close/>
                </a:path>
              </a:pathLst>
            </a:custGeom>
            <a:solidFill>
              <a:srgbClr val="BF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4" name="Freeform 70"/>
            <p:cNvSpPr/>
            <p:nvPr/>
          </p:nvSpPr>
          <p:spPr>
            <a:xfrm>
              <a:off x="2320" y="1177"/>
              <a:ext cx="1025" cy="291"/>
            </a:xfrm>
            <a:custGeom>
              <a:avLst/>
              <a:gdLst>
                <a:gd name="txL" fmla="*/ 0 w 2050"/>
                <a:gd name="txT" fmla="*/ 0 h 582"/>
                <a:gd name="txR" fmla="*/ 2050 w 2050"/>
                <a:gd name="txB" fmla="*/ 582 h 582"/>
              </a:gdLst>
              <a:ahLst/>
              <a:cxnLst>
                <a:cxn ang="0">
                  <a:pos x="1" y="1"/>
                </a:cxn>
                <a:cxn ang="0">
                  <a:pos x="1" y="1"/>
                </a:cxn>
                <a:cxn ang="0">
                  <a:pos x="1" y="1"/>
                </a:cxn>
                <a:cxn ang="0">
                  <a:pos x="1" y="1"/>
                </a:cxn>
                <a:cxn ang="0">
                  <a:pos x="1" y="0"/>
                </a:cxn>
                <a:cxn ang="0">
                  <a:pos x="1" y="1"/>
                </a:cxn>
                <a:cxn ang="0">
                  <a:pos x="1" y="1"/>
                </a:cxn>
                <a:cxn ang="0">
                  <a:pos x="1" y="1"/>
                </a:cxn>
                <a:cxn ang="0">
                  <a:pos x="1" y="1"/>
                </a:cxn>
                <a:cxn ang="0">
                  <a:pos x="0" y="1"/>
                </a:cxn>
                <a:cxn ang="0">
                  <a:pos x="1" y="1"/>
                </a:cxn>
                <a:cxn ang="0">
                  <a:pos x="1" y="1"/>
                </a:cxn>
              </a:cxnLst>
              <a:rect l="txL" t="txT" r="txR" b="txB"/>
              <a:pathLst>
                <a:path w="2050" h="582">
                  <a:moveTo>
                    <a:pt x="1988" y="243"/>
                  </a:moveTo>
                  <a:lnTo>
                    <a:pt x="1674" y="365"/>
                  </a:lnTo>
                  <a:lnTo>
                    <a:pt x="1528" y="63"/>
                  </a:lnTo>
                  <a:lnTo>
                    <a:pt x="1249" y="256"/>
                  </a:lnTo>
                  <a:lnTo>
                    <a:pt x="1032" y="0"/>
                  </a:lnTo>
                  <a:lnTo>
                    <a:pt x="813" y="256"/>
                  </a:lnTo>
                  <a:lnTo>
                    <a:pt x="533" y="63"/>
                  </a:lnTo>
                  <a:lnTo>
                    <a:pt x="388" y="365"/>
                  </a:lnTo>
                  <a:lnTo>
                    <a:pt x="74" y="243"/>
                  </a:lnTo>
                  <a:lnTo>
                    <a:pt x="0" y="582"/>
                  </a:lnTo>
                  <a:lnTo>
                    <a:pt x="2050" y="582"/>
                  </a:lnTo>
                  <a:lnTo>
                    <a:pt x="1988" y="243"/>
                  </a:lnTo>
                  <a:close/>
                </a:path>
              </a:pathLst>
            </a:custGeom>
            <a:solidFill>
              <a:srgbClr val="BF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5" name="Freeform 71"/>
            <p:cNvSpPr/>
            <p:nvPr/>
          </p:nvSpPr>
          <p:spPr>
            <a:xfrm>
              <a:off x="3345" y="1443"/>
              <a:ext cx="170" cy="25"/>
            </a:xfrm>
            <a:custGeom>
              <a:avLst/>
              <a:gdLst>
                <a:gd name="txL" fmla="*/ 0 w 339"/>
                <a:gd name="txT" fmla="*/ 0 h 48"/>
                <a:gd name="txR" fmla="*/ 339 w 339"/>
                <a:gd name="txB" fmla="*/ 48 h 48"/>
              </a:gdLst>
              <a:ahLst/>
              <a:cxnLst>
                <a:cxn ang="0">
                  <a:pos x="1" y="0"/>
                </a:cxn>
                <a:cxn ang="0">
                  <a:pos x="0" y="1"/>
                </a:cxn>
                <a:cxn ang="0">
                  <a:pos x="1" y="1"/>
                </a:cxn>
                <a:cxn ang="0">
                  <a:pos x="1" y="0"/>
                </a:cxn>
              </a:cxnLst>
              <a:rect l="txL" t="txT" r="txR" b="txB"/>
              <a:pathLst>
                <a:path w="339" h="48">
                  <a:moveTo>
                    <a:pt x="339" y="0"/>
                  </a:moveTo>
                  <a:lnTo>
                    <a:pt x="0" y="48"/>
                  </a:lnTo>
                  <a:lnTo>
                    <a:pt x="339" y="48"/>
                  </a:lnTo>
                  <a:lnTo>
                    <a:pt x="339" y="0"/>
                  </a:lnTo>
                  <a:close/>
                </a:path>
              </a:pathLst>
            </a:custGeom>
            <a:solidFill>
              <a:srgbClr val="BFF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6" name="Freeform 72"/>
            <p:cNvSpPr/>
            <p:nvPr/>
          </p:nvSpPr>
          <p:spPr>
            <a:xfrm>
              <a:off x="1933" y="2517"/>
              <a:ext cx="1800" cy="636"/>
            </a:xfrm>
            <a:custGeom>
              <a:avLst/>
              <a:gdLst>
                <a:gd name="txL" fmla="*/ 0 w 3602"/>
                <a:gd name="txT" fmla="*/ 0 h 1272"/>
                <a:gd name="txR" fmla="*/ 3602 w 3602"/>
                <a:gd name="txB" fmla="*/ 1272 h 127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Lst>
              <a:rect l="txL" t="txT" r="txR" b="txB"/>
              <a:pathLst>
                <a:path w="3602" h="1272">
                  <a:moveTo>
                    <a:pt x="0" y="157"/>
                  </a:moveTo>
                  <a:lnTo>
                    <a:pt x="340" y="242"/>
                  </a:lnTo>
                  <a:lnTo>
                    <a:pt x="268" y="568"/>
                  </a:lnTo>
                  <a:lnTo>
                    <a:pt x="619" y="568"/>
                  </a:lnTo>
                  <a:lnTo>
                    <a:pt x="630" y="907"/>
                  </a:lnTo>
                  <a:lnTo>
                    <a:pt x="970" y="824"/>
                  </a:lnTo>
                  <a:lnTo>
                    <a:pt x="1067" y="1150"/>
                  </a:lnTo>
                  <a:lnTo>
                    <a:pt x="1371" y="993"/>
                  </a:lnTo>
                  <a:lnTo>
                    <a:pt x="1552" y="1272"/>
                  </a:lnTo>
                  <a:lnTo>
                    <a:pt x="1808" y="1041"/>
                  </a:lnTo>
                  <a:lnTo>
                    <a:pt x="2050" y="1272"/>
                  </a:lnTo>
                  <a:lnTo>
                    <a:pt x="2244" y="993"/>
                  </a:lnTo>
                  <a:lnTo>
                    <a:pt x="2535" y="1150"/>
                  </a:lnTo>
                  <a:lnTo>
                    <a:pt x="2644" y="824"/>
                  </a:lnTo>
                  <a:lnTo>
                    <a:pt x="2971" y="907"/>
                  </a:lnTo>
                  <a:lnTo>
                    <a:pt x="2995" y="568"/>
                  </a:lnTo>
                  <a:lnTo>
                    <a:pt x="3334" y="568"/>
                  </a:lnTo>
                  <a:lnTo>
                    <a:pt x="3274" y="242"/>
                  </a:lnTo>
                  <a:lnTo>
                    <a:pt x="3602" y="145"/>
                  </a:lnTo>
                  <a:lnTo>
                    <a:pt x="3540" y="0"/>
                  </a:lnTo>
                  <a:lnTo>
                    <a:pt x="74" y="0"/>
                  </a:lnTo>
                  <a:lnTo>
                    <a:pt x="0" y="157"/>
                  </a:lnTo>
                  <a:close/>
                </a:path>
              </a:pathLst>
            </a:custGeom>
            <a:solidFill>
              <a:srgbClr val="33F2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7" name="Freeform 73"/>
            <p:cNvSpPr/>
            <p:nvPr/>
          </p:nvSpPr>
          <p:spPr>
            <a:xfrm>
              <a:off x="2054" y="1389"/>
              <a:ext cx="1558" cy="1552"/>
            </a:xfrm>
            <a:custGeom>
              <a:avLst/>
              <a:gdLst>
                <a:gd name="txL" fmla="*/ 0 w 3116"/>
                <a:gd name="txT" fmla="*/ 0 h 3103"/>
                <a:gd name="txR" fmla="*/ 3116 w 3116"/>
                <a:gd name="txB" fmla="*/ 3103 h 3103"/>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3116" h="3103">
                  <a:moveTo>
                    <a:pt x="1565" y="0"/>
                  </a:moveTo>
                  <a:lnTo>
                    <a:pt x="1733" y="206"/>
                  </a:lnTo>
                  <a:lnTo>
                    <a:pt x="1953" y="49"/>
                  </a:lnTo>
                  <a:lnTo>
                    <a:pt x="2061" y="291"/>
                  </a:lnTo>
                  <a:lnTo>
                    <a:pt x="2315" y="194"/>
                  </a:lnTo>
                  <a:lnTo>
                    <a:pt x="2364" y="448"/>
                  </a:lnTo>
                  <a:lnTo>
                    <a:pt x="2631" y="425"/>
                  </a:lnTo>
                  <a:lnTo>
                    <a:pt x="2606" y="691"/>
                  </a:lnTo>
                  <a:lnTo>
                    <a:pt x="2874" y="727"/>
                  </a:lnTo>
                  <a:lnTo>
                    <a:pt x="2800" y="981"/>
                  </a:lnTo>
                  <a:lnTo>
                    <a:pt x="3043" y="1078"/>
                  </a:lnTo>
                  <a:lnTo>
                    <a:pt x="2897" y="1298"/>
                  </a:lnTo>
                  <a:lnTo>
                    <a:pt x="3116" y="1455"/>
                  </a:lnTo>
                  <a:lnTo>
                    <a:pt x="2922" y="1649"/>
                  </a:lnTo>
                  <a:lnTo>
                    <a:pt x="3091" y="1854"/>
                  </a:lnTo>
                  <a:lnTo>
                    <a:pt x="2860" y="1976"/>
                  </a:lnTo>
                  <a:lnTo>
                    <a:pt x="2971" y="2219"/>
                  </a:lnTo>
                  <a:lnTo>
                    <a:pt x="2715" y="2291"/>
                  </a:lnTo>
                  <a:lnTo>
                    <a:pt x="2763" y="2547"/>
                  </a:lnTo>
                  <a:lnTo>
                    <a:pt x="2498" y="2558"/>
                  </a:lnTo>
                  <a:lnTo>
                    <a:pt x="2472" y="2824"/>
                  </a:lnTo>
                  <a:lnTo>
                    <a:pt x="2218" y="2752"/>
                  </a:lnTo>
                  <a:lnTo>
                    <a:pt x="2133" y="3006"/>
                  </a:lnTo>
                  <a:lnTo>
                    <a:pt x="1904" y="2872"/>
                  </a:lnTo>
                  <a:lnTo>
                    <a:pt x="1759" y="3103"/>
                  </a:lnTo>
                  <a:lnTo>
                    <a:pt x="1565" y="2921"/>
                  </a:lnTo>
                  <a:lnTo>
                    <a:pt x="1371" y="3103"/>
                  </a:lnTo>
                  <a:lnTo>
                    <a:pt x="1225" y="2872"/>
                  </a:lnTo>
                  <a:lnTo>
                    <a:pt x="995" y="3006"/>
                  </a:lnTo>
                  <a:lnTo>
                    <a:pt x="909" y="2752"/>
                  </a:lnTo>
                  <a:lnTo>
                    <a:pt x="643" y="2824"/>
                  </a:lnTo>
                  <a:lnTo>
                    <a:pt x="630" y="2558"/>
                  </a:lnTo>
                  <a:lnTo>
                    <a:pt x="364" y="2547"/>
                  </a:lnTo>
                  <a:lnTo>
                    <a:pt x="413" y="2291"/>
                  </a:lnTo>
                  <a:lnTo>
                    <a:pt x="145" y="2219"/>
                  </a:lnTo>
                  <a:lnTo>
                    <a:pt x="267" y="1976"/>
                  </a:lnTo>
                  <a:lnTo>
                    <a:pt x="36" y="1854"/>
                  </a:lnTo>
                  <a:lnTo>
                    <a:pt x="207" y="1649"/>
                  </a:lnTo>
                  <a:lnTo>
                    <a:pt x="0" y="1455"/>
                  </a:lnTo>
                  <a:lnTo>
                    <a:pt x="219" y="1298"/>
                  </a:lnTo>
                  <a:lnTo>
                    <a:pt x="85" y="1078"/>
                  </a:lnTo>
                  <a:lnTo>
                    <a:pt x="327" y="981"/>
                  </a:lnTo>
                  <a:lnTo>
                    <a:pt x="242" y="727"/>
                  </a:lnTo>
                  <a:lnTo>
                    <a:pt x="510" y="691"/>
                  </a:lnTo>
                  <a:lnTo>
                    <a:pt x="498" y="425"/>
                  </a:lnTo>
                  <a:lnTo>
                    <a:pt x="764" y="462"/>
                  </a:lnTo>
                  <a:lnTo>
                    <a:pt x="812" y="194"/>
                  </a:lnTo>
                  <a:lnTo>
                    <a:pt x="1055" y="291"/>
                  </a:lnTo>
                  <a:lnTo>
                    <a:pt x="1177" y="49"/>
                  </a:lnTo>
                  <a:lnTo>
                    <a:pt x="1394" y="206"/>
                  </a:lnTo>
                  <a:lnTo>
                    <a:pt x="1565" y="0"/>
                  </a:lnTo>
                  <a:close/>
                </a:path>
              </a:pathLst>
            </a:custGeom>
            <a:solidFill>
              <a:srgbClr val="0080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8" name="Freeform 74"/>
            <p:cNvSpPr/>
            <p:nvPr/>
          </p:nvSpPr>
          <p:spPr>
            <a:xfrm>
              <a:off x="2066" y="1395"/>
              <a:ext cx="1539" cy="1540"/>
            </a:xfrm>
            <a:custGeom>
              <a:avLst/>
              <a:gdLst>
                <a:gd name="txL" fmla="*/ 0 w 3078"/>
                <a:gd name="txT" fmla="*/ 0 h 3080"/>
                <a:gd name="txR" fmla="*/ 3078 w 3078"/>
                <a:gd name="txB" fmla="*/ 3080 h 3080"/>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3078" h="3080">
                  <a:moveTo>
                    <a:pt x="1540" y="0"/>
                  </a:moveTo>
                  <a:lnTo>
                    <a:pt x="1708" y="207"/>
                  </a:lnTo>
                  <a:lnTo>
                    <a:pt x="1914" y="48"/>
                  </a:lnTo>
                  <a:lnTo>
                    <a:pt x="2036" y="291"/>
                  </a:lnTo>
                  <a:lnTo>
                    <a:pt x="2279" y="194"/>
                  </a:lnTo>
                  <a:lnTo>
                    <a:pt x="2327" y="461"/>
                  </a:lnTo>
                  <a:lnTo>
                    <a:pt x="2593" y="425"/>
                  </a:lnTo>
                  <a:lnTo>
                    <a:pt x="2581" y="692"/>
                  </a:lnTo>
                  <a:lnTo>
                    <a:pt x="2835" y="715"/>
                  </a:lnTo>
                  <a:lnTo>
                    <a:pt x="2752" y="969"/>
                  </a:lnTo>
                  <a:lnTo>
                    <a:pt x="3006" y="1066"/>
                  </a:lnTo>
                  <a:lnTo>
                    <a:pt x="2860" y="1297"/>
                  </a:lnTo>
                  <a:lnTo>
                    <a:pt x="3078" y="1454"/>
                  </a:lnTo>
                  <a:lnTo>
                    <a:pt x="2884" y="1625"/>
                  </a:lnTo>
                  <a:lnTo>
                    <a:pt x="3054" y="1831"/>
                  </a:lnTo>
                  <a:lnTo>
                    <a:pt x="2824" y="1964"/>
                  </a:lnTo>
                  <a:lnTo>
                    <a:pt x="2932" y="2207"/>
                  </a:lnTo>
                  <a:lnTo>
                    <a:pt x="2678" y="2267"/>
                  </a:lnTo>
                  <a:lnTo>
                    <a:pt x="2727" y="2535"/>
                  </a:lnTo>
                  <a:lnTo>
                    <a:pt x="2461" y="2535"/>
                  </a:lnTo>
                  <a:lnTo>
                    <a:pt x="2447" y="2789"/>
                  </a:lnTo>
                  <a:lnTo>
                    <a:pt x="2182" y="2729"/>
                  </a:lnTo>
                  <a:lnTo>
                    <a:pt x="2108" y="2983"/>
                  </a:lnTo>
                  <a:lnTo>
                    <a:pt x="1866" y="2849"/>
                  </a:lnTo>
                  <a:lnTo>
                    <a:pt x="1734" y="3080"/>
                  </a:lnTo>
                  <a:lnTo>
                    <a:pt x="1540" y="2897"/>
                  </a:lnTo>
                  <a:lnTo>
                    <a:pt x="1346" y="3080"/>
                  </a:lnTo>
                  <a:lnTo>
                    <a:pt x="1200" y="2849"/>
                  </a:lnTo>
                  <a:lnTo>
                    <a:pt x="970" y="2983"/>
                  </a:lnTo>
                  <a:lnTo>
                    <a:pt x="884" y="2729"/>
                  </a:lnTo>
                  <a:lnTo>
                    <a:pt x="630" y="2789"/>
                  </a:lnTo>
                  <a:lnTo>
                    <a:pt x="618" y="2535"/>
                  </a:lnTo>
                  <a:lnTo>
                    <a:pt x="351" y="2535"/>
                  </a:lnTo>
                  <a:lnTo>
                    <a:pt x="399" y="2267"/>
                  </a:lnTo>
                  <a:lnTo>
                    <a:pt x="145" y="2207"/>
                  </a:lnTo>
                  <a:lnTo>
                    <a:pt x="254" y="1964"/>
                  </a:lnTo>
                  <a:lnTo>
                    <a:pt x="23" y="1831"/>
                  </a:lnTo>
                  <a:lnTo>
                    <a:pt x="194" y="1637"/>
                  </a:lnTo>
                  <a:lnTo>
                    <a:pt x="0" y="1454"/>
                  </a:lnTo>
                  <a:lnTo>
                    <a:pt x="217" y="1297"/>
                  </a:lnTo>
                  <a:lnTo>
                    <a:pt x="72" y="1066"/>
                  </a:lnTo>
                  <a:lnTo>
                    <a:pt x="314" y="969"/>
                  </a:lnTo>
                  <a:lnTo>
                    <a:pt x="231" y="715"/>
                  </a:lnTo>
                  <a:lnTo>
                    <a:pt x="496" y="692"/>
                  </a:lnTo>
                  <a:lnTo>
                    <a:pt x="485" y="425"/>
                  </a:lnTo>
                  <a:lnTo>
                    <a:pt x="739" y="461"/>
                  </a:lnTo>
                  <a:lnTo>
                    <a:pt x="799" y="194"/>
                  </a:lnTo>
                  <a:lnTo>
                    <a:pt x="1041" y="291"/>
                  </a:lnTo>
                  <a:lnTo>
                    <a:pt x="1152" y="48"/>
                  </a:lnTo>
                  <a:lnTo>
                    <a:pt x="1369" y="207"/>
                  </a:lnTo>
                  <a:lnTo>
                    <a:pt x="1540" y="0"/>
                  </a:lnTo>
                  <a:close/>
                </a:path>
              </a:pathLst>
            </a:custGeom>
            <a:solidFill>
              <a:srgbClr val="0C85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59" name="Freeform 75"/>
            <p:cNvSpPr/>
            <p:nvPr/>
          </p:nvSpPr>
          <p:spPr>
            <a:xfrm>
              <a:off x="2072" y="1408"/>
              <a:ext cx="1522" cy="1514"/>
            </a:xfrm>
            <a:custGeom>
              <a:avLst/>
              <a:gdLst>
                <a:gd name="txL" fmla="*/ 0 w 3043"/>
                <a:gd name="txT" fmla="*/ 0 h 3029"/>
                <a:gd name="txR" fmla="*/ 3043 w 3043"/>
                <a:gd name="txB" fmla="*/ 3029 h 302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043" h="3029">
                  <a:moveTo>
                    <a:pt x="1529" y="0"/>
                  </a:moveTo>
                  <a:lnTo>
                    <a:pt x="1697" y="194"/>
                  </a:lnTo>
                  <a:lnTo>
                    <a:pt x="1903" y="48"/>
                  </a:lnTo>
                  <a:lnTo>
                    <a:pt x="2014" y="279"/>
                  </a:lnTo>
                  <a:lnTo>
                    <a:pt x="2256" y="182"/>
                  </a:lnTo>
                  <a:lnTo>
                    <a:pt x="2304" y="448"/>
                  </a:lnTo>
                  <a:lnTo>
                    <a:pt x="2570" y="411"/>
                  </a:lnTo>
                  <a:lnTo>
                    <a:pt x="2559" y="667"/>
                  </a:lnTo>
                  <a:lnTo>
                    <a:pt x="2813" y="702"/>
                  </a:lnTo>
                  <a:lnTo>
                    <a:pt x="2727" y="958"/>
                  </a:lnTo>
                  <a:lnTo>
                    <a:pt x="2970" y="1055"/>
                  </a:lnTo>
                  <a:lnTo>
                    <a:pt x="2838" y="1272"/>
                  </a:lnTo>
                  <a:lnTo>
                    <a:pt x="3043" y="1429"/>
                  </a:lnTo>
                  <a:lnTo>
                    <a:pt x="2861" y="1600"/>
                  </a:lnTo>
                  <a:lnTo>
                    <a:pt x="3018" y="1806"/>
                  </a:lnTo>
                  <a:lnTo>
                    <a:pt x="2789" y="1928"/>
                  </a:lnTo>
                  <a:lnTo>
                    <a:pt x="2910" y="2170"/>
                  </a:lnTo>
                  <a:lnTo>
                    <a:pt x="2655" y="2230"/>
                  </a:lnTo>
                  <a:lnTo>
                    <a:pt x="2704" y="2496"/>
                  </a:lnTo>
                  <a:lnTo>
                    <a:pt x="2436" y="2496"/>
                  </a:lnTo>
                  <a:lnTo>
                    <a:pt x="2425" y="2752"/>
                  </a:lnTo>
                  <a:lnTo>
                    <a:pt x="2171" y="2690"/>
                  </a:lnTo>
                  <a:lnTo>
                    <a:pt x="2085" y="2932"/>
                  </a:lnTo>
                  <a:lnTo>
                    <a:pt x="1855" y="2812"/>
                  </a:lnTo>
                  <a:lnTo>
                    <a:pt x="1723" y="3029"/>
                  </a:lnTo>
                  <a:lnTo>
                    <a:pt x="1529" y="2849"/>
                  </a:lnTo>
                  <a:lnTo>
                    <a:pt x="1335" y="3029"/>
                  </a:lnTo>
                  <a:lnTo>
                    <a:pt x="1189" y="2812"/>
                  </a:lnTo>
                  <a:lnTo>
                    <a:pt x="970" y="2932"/>
                  </a:lnTo>
                  <a:lnTo>
                    <a:pt x="885" y="2690"/>
                  </a:lnTo>
                  <a:lnTo>
                    <a:pt x="631" y="2752"/>
                  </a:lnTo>
                  <a:lnTo>
                    <a:pt x="619" y="2496"/>
                  </a:lnTo>
                  <a:lnTo>
                    <a:pt x="351" y="2496"/>
                  </a:lnTo>
                  <a:lnTo>
                    <a:pt x="400" y="2230"/>
                  </a:lnTo>
                  <a:lnTo>
                    <a:pt x="146" y="2170"/>
                  </a:lnTo>
                  <a:lnTo>
                    <a:pt x="255" y="1928"/>
                  </a:lnTo>
                  <a:lnTo>
                    <a:pt x="26" y="1806"/>
                  </a:lnTo>
                  <a:lnTo>
                    <a:pt x="194" y="1600"/>
                  </a:lnTo>
                  <a:lnTo>
                    <a:pt x="0" y="1429"/>
                  </a:lnTo>
                  <a:lnTo>
                    <a:pt x="220" y="1272"/>
                  </a:lnTo>
                  <a:lnTo>
                    <a:pt x="74" y="1055"/>
                  </a:lnTo>
                  <a:lnTo>
                    <a:pt x="317" y="958"/>
                  </a:lnTo>
                  <a:lnTo>
                    <a:pt x="243" y="702"/>
                  </a:lnTo>
                  <a:lnTo>
                    <a:pt x="497" y="667"/>
                  </a:lnTo>
                  <a:lnTo>
                    <a:pt x="485" y="411"/>
                  </a:lnTo>
                  <a:lnTo>
                    <a:pt x="739" y="448"/>
                  </a:lnTo>
                  <a:lnTo>
                    <a:pt x="788" y="182"/>
                  </a:lnTo>
                  <a:lnTo>
                    <a:pt x="1030" y="279"/>
                  </a:lnTo>
                  <a:lnTo>
                    <a:pt x="1152" y="48"/>
                  </a:lnTo>
                  <a:lnTo>
                    <a:pt x="1358" y="194"/>
                  </a:lnTo>
                  <a:lnTo>
                    <a:pt x="1529" y="0"/>
                  </a:lnTo>
                  <a:close/>
                </a:path>
              </a:pathLst>
            </a:custGeom>
            <a:solidFill>
              <a:srgbClr val="178AF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0" name="Freeform 76"/>
            <p:cNvSpPr/>
            <p:nvPr/>
          </p:nvSpPr>
          <p:spPr>
            <a:xfrm>
              <a:off x="2085" y="1413"/>
              <a:ext cx="1503" cy="1503"/>
            </a:xfrm>
            <a:custGeom>
              <a:avLst/>
              <a:gdLst>
                <a:gd name="txL" fmla="*/ 0 w 3006"/>
                <a:gd name="txT" fmla="*/ 0 h 3006"/>
                <a:gd name="txR" fmla="*/ 3006 w 3006"/>
                <a:gd name="txB" fmla="*/ 3006 h 3006"/>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3006" h="3006">
                  <a:moveTo>
                    <a:pt x="1503" y="0"/>
                  </a:moveTo>
                  <a:lnTo>
                    <a:pt x="1660" y="205"/>
                  </a:lnTo>
                  <a:lnTo>
                    <a:pt x="1877" y="48"/>
                  </a:lnTo>
                  <a:lnTo>
                    <a:pt x="1988" y="279"/>
                  </a:lnTo>
                  <a:lnTo>
                    <a:pt x="2230" y="194"/>
                  </a:lnTo>
                  <a:lnTo>
                    <a:pt x="2278" y="448"/>
                  </a:lnTo>
                  <a:lnTo>
                    <a:pt x="2533" y="413"/>
                  </a:lnTo>
                  <a:lnTo>
                    <a:pt x="2521" y="667"/>
                  </a:lnTo>
                  <a:lnTo>
                    <a:pt x="2775" y="704"/>
                  </a:lnTo>
                  <a:lnTo>
                    <a:pt x="2690" y="946"/>
                  </a:lnTo>
                  <a:lnTo>
                    <a:pt x="2932" y="1043"/>
                  </a:lnTo>
                  <a:lnTo>
                    <a:pt x="2798" y="1260"/>
                  </a:lnTo>
                  <a:lnTo>
                    <a:pt x="3006" y="1417"/>
                  </a:lnTo>
                  <a:lnTo>
                    <a:pt x="2812" y="1588"/>
                  </a:lnTo>
                  <a:lnTo>
                    <a:pt x="2981" y="1794"/>
                  </a:lnTo>
                  <a:lnTo>
                    <a:pt x="2750" y="1916"/>
                  </a:lnTo>
                  <a:lnTo>
                    <a:pt x="2860" y="2145"/>
                  </a:lnTo>
                  <a:lnTo>
                    <a:pt x="2618" y="2218"/>
                  </a:lnTo>
                  <a:lnTo>
                    <a:pt x="2666" y="2472"/>
                  </a:lnTo>
                  <a:lnTo>
                    <a:pt x="2399" y="2472"/>
                  </a:lnTo>
                  <a:lnTo>
                    <a:pt x="2387" y="2726"/>
                  </a:lnTo>
                  <a:lnTo>
                    <a:pt x="2133" y="2666"/>
                  </a:lnTo>
                  <a:lnTo>
                    <a:pt x="2059" y="2909"/>
                  </a:lnTo>
                  <a:lnTo>
                    <a:pt x="1829" y="2788"/>
                  </a:lnTo>
                  <a:lnTo>
                    <a:pt x="1683" y="3006"/>
                  </a:lnTo>
                  <a:lnTo>
                    <a:pt x="1503" y="2823"/>
                  </a:lnTo>
                  <a:lnTo>
                    <a:pt x="1309" y="3006"/>
                  </a:lnTo>
                  <a:lnTo>
                    <a:pt x="1175" y="2788"/>
                  </a:lnTo>
                  <a:lnTo>
                    <a:pt x="944" y="2909"/>
                  </a:lnTo>
                  <a:lnTo>
                    <a:pt x="859" y="2666"/>
                  </a:lnTo>
                  <a:lnTo>
                    <a:pt x="616" y="2726"/>
                  </a:lnTo>
                  <a:lnTo>
                    <a:pt x="593" y="2472"/>
                  </a:lnTo>
                  <a:lnTo>
                    <a:pt x="339" y="2472"/>
                  </a:lnTo>
                  <a:lnTo>
                    <a:pt x="388" y="2218"/>
                  </a:lnTo>
                  <a:lnTo>
                    <a:pt x="132" y="2145"/>
                  </a:lnTo>
                  <a:lnTo>
                    <a:pt x="242" y="1916"/>
                  </a:lnTo>
                  <a:lnTo>
                    <a:pt x="23" y="1794"/>
                  </a:lnTo>
                  <a:lnTo>
                    <a:pt x="180" y="1588"/>
                  </a:lnTo>
                  <a:lnTo>
                    <a:pt x="0" y="1417"/>
                  </a:lnTo>
                  <a:lnTo>
                    <a:pt x="205" y="1260"/>
                  </a:lnTo>
                  <a:lnTo>
                    <a:pt x="71" y="1043"/>
                  </a:lnTo>
                  <a:lnTo>
                    <a:pt x="302" y="946"/>
                  </a:lnTo>
                  <a:lnTo>
                    <a:pt x="229" y="704"/>
                  </a:lnTo>
                  <a:lnTo>
                    <a:pt x="485" y="667"/>
                  </a:lnTo>
                  <a:lnTo>
                    <a:pt x="471" y="413"/>
                  </a:lnTo>
                  <a:lnTo>
                    <a:pt x="727" y="448"/>
                  </a:lnTo>
                  <a:lnTo>
                    <a:pt x="775" y="194"/>
                  </a:lnTo>
                  <a:lnTo>
                    <a:pt x="1018" y="279"/>
                  </a:lnTo>
                  <a:lnTo>
                    <a:pt x="1126" y="48"/>
                  </a:lnTo>
                  <a:lnTo>
                    <a:pt x="1332" y="205"/>
                  </a:lnTo>
                  <a:lnTo>
                    <a:pt x="1503" y="0"/>
                  </a:lnTo>
                  <a:close/>
                </a:path>
              </a:pathLst>
            </a:custGeom>
            <a:solidFill>
              <a:srgbClr val="2390F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1" name="Freeform 77"/>
            <p:cNvSpPr/>
            <p:nvPr/>
          </p:nvSpPr>
          <p:spPr>
            <a:xfrm>
              <a:off x="2091" y="1426"/>
              <a:ext cx="1484" cy="1479"/>
            </a:xfrm>
            <a:custGeom>
              <a:avLst/>
              <a:gdLst>
                <a:gd name="txL" fmla="*/ 0 w 2970"/>
                <a:gd name="txT" fmla="*/ 0 h 2957"/>
                <a:gd name="txR" fmla="*/ 2970 w 2970"/>
                <a:gd name="txB" fmla="*/ 2957 h 2957"/>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2970" h="2957">
                  <a:moveTo>
                    <a:pt x="1492" y="0"/>
                  </a:moveTo>
                  <a:lnTo>
                    <a:pt x="1649" y="194"/>
                  </a:lnTo>
                  <a:lnTo>
                    <a:pt x="1854" y="48"/>
                  </a:lnTo>
                  <a:lnTo>
                    <a:pt x="1963" y="277"/>
                  </a:lnTo>
                  <a:lnTo>
                    <a:pt x="2205" y="180"/>
                  </a:lnTo>
                  <a:lnTo>
                    <a:pt x="2254" y="436"/>
                  </a:lnTo>
                  <a:lnTo>
                    <a:pt x="2510" y="399"/>
                  </a:lnTo>
                  <a:lnTo>
                    <a:pt x="2496" y="653"/>
                  </a:lnTo>
                  <a:lnTo>
                    <a:pt x="2739" y="690"/>
                  </a:lnTo>
                  <a:lnTo>
                    <a:pt x="2667" y="933"/>
                  </a:lnTo>
                  <a:lnTo>
                    <a:pt x="2909" y="1030"/>
                  </a:lnTo>
                  <a:lnTo>
                    <a:pt x="2764" y="1235"/>
                  </a:lnTo>
                  <a:lnTo>
                    <a:pt x="2970" y="1392"/>
                  </a:lnTo>
                  <a:lnTo>
                    <a:pt x="2787" y="1563"/>
                  </a:lnTo>
                  <a:lnTo>
                    <a:pt x="2946" y="1757"/>
                  </a:lnTo>
                  <a:lnTo>
                    <a:pt x="2727" y="1891"/>
                  </a:lnTo>
                  <a:lnTo>
                    <a:pt x="2836" y="2120"/>
                  </a:lnTo>
                  <a:lnTo>
                    <a:pt x="2582" y="2182"/>
                  </a:lnTo>
                  <a:lnTo>
                    <a:pt x="2630" y="2436"/>
                  </a:lnTo>
                  <a:lnTo>
                    <a:pt x="2376" y="2436"/>
                  </a:lnTo>
                  <a:lnTo>
                    <a:pt x="2364" y="2690"/>
                  </a:lnTo>
                  <a:lnTo>
                    <a:pt x="2122" y="2630"/>
                  </a:lnTo>
                  <a:lnTo>
                    <a:pt x="2037" y="2872"/>
                  </a:lnTo>
                  <a:lnTo>
                    <a:pt x="1818" y="2738"/>
                  </a:lnTo>
                  <a:lnTo>
                    <a:pt x="1672" y="2957"/>
                  </a:lnTo>
                  <a:lnTo>
                    <a:pt x="1492" y="2787"/>
                  </a:lnTo>
                  <a:lnTo>
                    <a:pt x="1298" y="2957"/>
                  </a:lnTo>
                  <a:lnTo>
                    <a:pt x="1164" y="2750"/>
                  </a:lnTo>
                  <a:lnTo>
                    <a:pt x="945" y="2872"/>
                  </a:lnTo>
                  <a:lnTo>
                    <a:pt x="861" y="2630"/>
                  </a:lnTo>
                  <a:lnTo>
                    <a:pt x="619" y="2690"/>
                  </a:lnTo>
                  <a:lnTo>
                    <a:pt x="594" y="2436"/>
                  </a:lnTo>
                  <a:lnTo>
                    <a:pt x="340" y="2436"/>
                  </a:lnTo>
                  <a:lnTo>
                    <a:pt x="388" y="2182"/>
                  </a:lnTo>
                  <a:lnTo>
                    <a:pt x="146" y="2120"/>
                  </a:lnTo>
                  <a:lnTo>
                    <a:pt x="254" y="1891"/>
                  </a:lnTo>
                  <a:lnTo>
                    <a:pt x="24" y="1769"/>
                  </a:lnTo>
                  <a:lnTo>
                    <a:pt x="194" y="1563"/>
                  </a:lnTo>
                  <a:lnTo>
                    <a:pt x="0" y="1392"/>
                  </a:lnTo>
                  <a:lnTo>
                    <a:pt x="206" y="1235"/>
                  </a:lnTo>
                  <a:lnTo>
                    <a:pt x="72" y="1030"/>
                  </a:lnTo>
                  <a:lnTo>
                    <a:pt x="314" y="933"/>
                  </a:lnTo>
                  <a:lnTo>
                    <a:pt x="231" y="690"/>
                  </a:lnTo>
                  <a:lnTo>
                    <a:pt x="485" y="653"/>
                  </a:lnTo>
                  <a:lnTo>
                    <a:pt x="474" y="399"/>
                  </a:lnTo>
                  <a:lnTo>
                    <a:pt x="728" y="436"/>
                  </a:lnTo>
                  <a:lnTo>
                    <a:pt x="776" y="180"/>
                  </a:lnTo>
                  <a:lnTo>
                    <a:pt x="1007" y="277"/>
                  </a:lnTo>
                  <a:lnTo>
                    <a:pt x="1115" y="48"/>
                  </a:lnTo>
                  <a:lnTo>
                    <a:pt x="1321" y="194"/>
                  </a:lnTo>
                  <a:lnTo>
                    <a:pt x="1492" y="0"/>
                  </a:lnTo>
                  <a:close/>
                </a:path>
              </a:pathLst>
            </a:custGeom>
            <a:solidFill>
              <a:srgbClr val="2E95F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2" name="Freeform 78"/>
            <p:cNvSpPr/>
            <p:nvPr/>
          </p:nvSpPr>
          <p:spPr>
            <a:xfrm>
              <a:off x="2102" y="1432"/>
              <a:ext cx="1467" cy="1466"/>
            </a:xfrm>
            <a:custGeom>
              <a:avLst/>
              <a:gdLst>
                <a:gd name="txL" fmla="*/ 0 w 2934"/>
                <a:gd name="txT" fmla="*/ 0 h 2933"/>
                <a:gd name="txR" fmla="*/ 2934 w 2934"/>
                <a:gd name="txB" fmla="*/ 2933 h 2933"/>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934" h="2933">
                  <a:moveTo>
                    <a:pt x="1468" y="0"/>
                  </a:moveTo>
                  <a:lnTo>
                    <a:pt x="1625" y="194"/>
                  </a:lnTo>
                  <a:lnTo>
                    <a:pt x="1830" y="49"/>
                  </a:lnTo>
                  <a:lnTo>
                    <a:pt x="1939" y="280"/>
                  </a:lnTo>
                  <a:lnTo>
                    <a:pt x="2170" y="183"/>
                  </a:lnTo>
                  <a:lnTo>
                    <a:pt x="2218" y="437"/>
                  </a:lnTo>
                  <a:lnTo>
                    <a:pt x="2472" y="400"/>
                  </a:lnTo>
                  <a:lnTo>
                    <a:pt x="2461" y="654"/>
                  </a:lnTo>
                  <a:lnTo>
                    <a:pt x="2703" y="679"/>
                  </a:lnTo>
                  <a:lnTo>
                    <a:pt x="2631" y="922"/>
                  </a:lnTo>
                  <a:lnTo>
                    <a:pt x="2860" y="1019"/>
                  </a:lnTo>
                  <a:lnTo>
                    <a:pt x="2728" y="1236"/>
                  </a:lnTo>
                  <a:lnTo>
                    <a:pt x="2934" y="1381"/>
                  </a:lnTo>
                  <a:lnTo>
                    <a:pt x="2752" y="1552"/>
                  </a:lnTo>
                  <a:lnTo>
                    <a:pt x="2909" y="1746"/>
                  </a:lnTo>
                  <a:lnTo>
                    <a:pt x="2691" y="1866"/>
                  </a:lnTo>
                  <a:lnTo>
                    <a:pt x="2800" y="2097"/>
                  </a:lnTo>
                  <a:lnTo>
                    <a:pt x="2546" y="2157"/>
                  </a:lnTo>
                  <a:lnTo>
                    <a:pt x="2594" y="2413"/>
                  </a:lnTo>
                  <a:lnTo>
                    <a:pt x="2340" y="2413"/>
                  </a:lnTo>
                  <a:lnTo>
                    <a:pt x="2327" y="2667"/>
                  </a:lnTo>
                  <a:lnTo>
                    <a:pt x="2084" y="2593"/>
                  </a:lnTo>
                  <a:lnTo>
                    <a:pt x="2001" y="2836"/>
                  </a:lnTo>
                  <a:lnTo>
                    <a:pt x="1782" y="2716"/>
                  </a:lnTo>
                  <a:lnTo>
                    <a:pt x="1648" y="2933"/>
                  </a:lnTo>
                  <a:lnTo>
                    <a:pt x="1468" y="2764"/>
                  </a:lnTo>
                  <a:lnTo>
                    <a:pt x="1285" y="2933"/>
                  </a:lnTo>
                  <a:lnTo>
                    <a:pt x="1140" y="2716"/>
                  </a:lnTo>
                  <a:lnTo>
                    <a:pt x="921" y="2836"/>
                  </a:lnTo>
                  <a:lnTo>
                    <a:pt x="849" y="2593"/>
                  </a:lnTo>
                  <a:lnTo>
                    <a:pt x="607" y="2667"/>
                  </a:lnTo>
                  <a:lnTo>
                    <a:pt x="581" y="2413"/>
                  </a:lnTo>
                  <a:lnTo>
                    <a:pt x="327" y="2413"/>
                  </a:lnTo>
                  <a:lnTo>
                    <a:pt x="376" y="2157"/>
                  </a:lnTo>
                  <a:lnTo>
                    <a:pt x="133" y="2097"/>
                  </a:lnTo>
                  <a:lnTo>
                    <a:pt x="242" y="1866"/>
                  </a:lnTo>
                  <a:lnTo>
                    <a:pt x="25" y="1746"/>
                  </a:lnTo>
                  <a:lnTo>
                    <a:pt x="182" y="1552"/>
                  </a:lnTo>
                  <a:lnTo>
                    <a:pt x="0" y="1381"/>
                  </a:lnTo>
                  <a:lnTo>
                    <a:pt x="207" y="1236"/>
                  </a:lnTo>
                  <a:lnTo>
                    <a:pt x="62" y="1019"/>
                  </a:lnTo>
                  <a:lnTo>
                    <a:pt x="304" y="922"/>
                  </a:lnTo>
                  <a:lnTo>
                    <a:pt x="219" y="691"/>
                  </a:lnTo>
                  <a:lnTo>
                    <a:pt x="473" y="654"/>
                  </a:lnTo>
                  <a:lnTo>
                    <a:pt x="461" y="400"/>
                  </a:lnTo>
                  <a:lnTo>
                    <a:pt x="704" y="437"/>
                  </a:lnTo>
                  <a:lnTo>
                    <a:pt x="752" y="183"/>
                  </a:lnTo>
                  <a:lnTo>
                    <a:pt x="994" y="280"/>
                  </a:lnTo>
                  <a:lnTo>
                    <a:pt x="1103" y="49"/>
                  </a:lnTo>
                  <a:lnTo>
                    <a:pt x="1297" y="194"/>
                  </a:lnTo>
                  <a:lnTo>
                    <a:pt x="1468" y="0"/>
                  </a:lnTo>
                  <a:close/>
                </a:path>
              </a:pathLst>
            </a:custGeom>
            <a:solidFill>
              <a:srgbClr val="3A9BF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3" name="Freeform 79"/>
            <p:cNvSpPr/>
            <p:nvPr/>
          </p:nvSpPr>
          <p:spPr>
            <a:xfrm>
              <a:off x="2109" y="1443"/>
              <a:ext cx="1448" cy="1443"/>
            </a:xfrm>
            <a:custGeom>
              <a:avLst/>
              <a:gdLst>
                <a:gd name="txL" fmla="*/ 0 w 2896"/>
                <a:gd name="txT" fmla="*/ 0 h 2886"/>
                <a:gd name="txR" fmla="*/ 2896 w 2896"/>
                <a:gd name="txB" fmla="*/ 2886 h 2886"/>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896" h="2886">
                  <a:moveTo>
                    <a:pt x="1455" y="0"/>
                  </a:moveTo>
                  <a:lnTo>
                    <a:pt x="1612" y="182"/>
                  </a:lnTo>
                  <a:lnTo>
                    <a:pt x="1817" y="37"/>
                  </a:lnTo>
                  <a:lnTo>
                    <a:pt x="1914" y="267"/>
                  </a:lnTo>
                  <a:lnTo>
                    <a:pt x="2157" y="170"/>
                  </a:lnTo>
                  <a:lnTo>
                    <a:pt x="2194" y="424"/>
                  </a:lnTo>
                  <a:lnTo>
                    <a:pt x="2448" y="388"/>
                  </a:lnTo>
                  <a:lnTo>
                    <a:pt x="2436" y="644"/>
                  </a:lnTo>
                  <a:lnTo>
                    <a:pt x="2678" y="667"/>
                  </a:lnTo>
                  <a:lnTo>
                    <a:pt x="2605" y="909"/>
                  </a:lnTo>
                  <a:lnTo>
                    <a:pt x="2836" y="995"/>
                  </a:lnTo>
                  <a:lnTo>
                    <a:pt x="2702" y="1212"/>
                  </a:lnTo>
                  <a:lnTo>
                    <a:pt x="2896" y="1357"/>
                  </a:lnTo>
                  <a:lnTo>
                    <a:pt x="2715" y="1528"/>
                  </a:lnTo>
                  <a:lnTo>
                    <a:pt x="2884" y="1722"/>
                  </a:lnTo>
                  <a:lnTo>
                    <a:pt x="2667" y="1842"/>
                  </a:lnTo>
                  <a:lnTo>
                    <a:pt x="2764" y="2061"/>
                  </a:lnTo>
                  <a:lnTo>
                    <a:pt x="2521" y="2133"/>
                  </a:lnTo>
                  <a:lnTo>
                    <a:pt x="2570" y="2376"/>
                  </a:lnTo>
                  <a:lnTo>
                    <a:pt x="2327" y="2376"/>
                  </a:lnTo>
                  <a:lnTo>
                    <a:pt x="2302" y="2618"/>
                  </a:lnTo>
                  <a:lnTo>
                    <a:pt x="2060" y="2558"/>
                  </a:lnTo>
                  <a:lnTo>
                    <a:pt x="1988" y="2800"/>
                  </a:lnTo>
                  <a:lnTo>
                    <a:pt x="1769" y="2680"/>
                  </a:lnTo>
                  <a:lnTo>
                    <a:pt x="1635" y="2886"/>
                  </a:lnTo>
                  <a:lnTo>
                    <a:pt x="1455" y="2715"/>
                  </a:lnTo>
                  <a:lnTo>
                    <a:pt x="1272" y="2886"/>
                  </a:lnTo>
                  <a:lnTo>
                    <a:pt x="1139" y="2680"/>
                  </a:lnTo>
                  <a:lnTo>
                    <a:pt x="921" y="2800"/>
                  </a:lnTo>
                  <a:lnTo>
                    <a:pt x="836" y="2558"/>
                  </a:lnTo>
                  <a:lnTo>
                    <a:pt x="594" y="2618"/>
                  </a:lnTo>
                  <a:lnTo>
                    <a:pt x="582" y="2376"/>
                  </a:lnTo>
                  <a:lnTo>
                    <a:pt x="340" y="2376"/>
                  </a:lnTo>
                  <a:lnTo>
                    <a:pt x="374" y="2133"/>
                  </a:lnTo>
                  <a:lnTo>
                    <a:pt x="132" y="2073"/>
                  </a:lnTo>
                  <a:lnTo>
                    <a:pt x="243" y="1842"/>
                  </a:lnTo>
                  <a:lnTo>
                    <a:pt x="23" y="1722"/>
                  </a:lnTo>
                  <a:lnTo>
                    <a:pt x="181" y="1528"/>
                  </a:lnTo>
                  <a:lnTo>
                    <a:pt x="0" y="1357"/>
                  </a:lnTo>
                  <a:lnTo>
                    <a:pt x="206" y="1212"/>
                  </a:lnTo>
                  <a:lnTo>
                    <a:pt x="72" y="995"/>
                  </a:lnTo>
                  <a:lnTo>
                    <a:pt x="303" y="909"/>
                  </a:lnTo>
                  <a:lnTo>
                    <a:pt x="229" y="667"/>
                  </a:lnTo>
                  <a:lnTo>
                    <a:pt x="471" y="644"/>
                  </a:lnTo>
                  <a:lnTo>
                    <a:pt x="460" y="388"/>
                  </a:lnTo>
                  <a:lnTo>
                    <a:pt x="702" y="424"/>
                  </a:lnTo>
                  <a:lnTo>
                    <a:pt x="751" y="170"/>
                  </a:lnTo>
                  <a:lnTo>
                    <a:pt x="981" y="267"/>
                  </a:lnTo>
                  <a:lnTo>
                    <a:pt x="1090" y="37"/>
                  </a:lnTo>
                  <a:lnTo>
                    <a:pt x="1296" y="182"/>
                  </a:lnTo>
                  <a:lnTo>
                    <a:pt x="1455" y="0"/>
                  </a:lnTo>
                  <a:close/>
                </a:path>
              </a:pathLst>
            </a:custGeom>
            <a:solidFill>
              <a:srgbClr val="45A0F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4" name="Freeform 80"/>
            <p:cNvSpPr/>
            <p:nvPr/>
          </p:nvSpPr>
          <p:spPr>
            <a:xfrm>
              <a:off x="2121" y="1450"/>
              <a:ext cx="1430" cy="1430"/>
            </a:xfrm>
            <a:custGeom>
              <a:avLst/>
              <a:gdLst>
                <a:gd name="txL" fmla="*/ 0 w 2861"/>
                <a:gd name="txT" fmla="*/ 0 h 2861"/>
                <a:gd name="txR" fmla="*/ 2861 w 2861"/>
                <a:gd name="txB" fmla="*/ 2861 h 2861"/>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861" h="2861">
                  <a:moveTo>
                    <a:pt x="1432" y="0"/>
                  </a:moveTo>
                  <a:lnTo>
                    <a:pt x="1589" y="194"/>
                  </a:lnTo>
                  <a:lnTo>
                    <a:pt x="1783" y="49"/>
                  </a:lnTo>
                  <a:lnTo>
                    <a:pt x="1891" y="266"/>
                  </a:lnTo>
                  <a:lnTo>
                    <a:pt x="2122" y="181"/>
                  </a:lnTo>
                  <a:lnTo>
                    <a:pt x="2171" y="423"/>
                  </a:lnTo>
                  <a:lnTo>
                    <a:pt x="2413" y="388"/>
                  </a:lnTo>
                  <a:lnTo>
                    <a:pt x="2401" y="631"/>
                  </a:lnTo>
                  <a:lnTo>
                    <a:pt x="2644" y="666"/>
                  </a:lnTo>
                  <a:lnTo>
                    <a:pt x="2570" y="896"/>
                  </a:lnTo>
                  <a:lnTo>
                    <a:pt x="2789" y="993"/>
                  </a:lnTo>
                  <a:lnTo>
                    <a:pt x="2667" y="1199"/>
                  </a:lnTo>
                  <a:lnTo>
                    <a:pt x="2861" y="1344"/>
                  </a:lnTo>
                  <a:lnTo>
                    <a:pt x="2679" y="1515"/>
                  </a:lnTo>
                  <a:lnTo>
                    <a:pt x="2838" y="1709"/>
                  </a:lnTo>
                  <a:lnTo>
                    <a:pt x="2619" y="1818"/>
                  </a:lnTo>
                  <a:lnTo>
                    <a:pt x="2727" y="2048"/>
                  </a:lnTo>
                  <a:lnTo>
                    <a:pt x="2485" y="2108"/>
                  </a:lnTo>
                  <a:lnTo>
                    <a:pt x="2533" y="2351"/>
                  </a:lnTo>
                  <a:lnTo>
                    <a:pt x="2291" y="2351"/>
                  </a:lnTo>
                  <a:lnTo>
                    <a:pt x="2268" y="2593"/>
                  </a:lnTo>
                  <a:lnTo>
                    <a:pt x="2037" y="2533"/>
                  </a:lnTo>
                  <a:lnTo>
                    <a:pt x="1951" y="2776"/>
                  </a:lnTo>
                  <a:lnTo>
                    <a:pt x="1746" y="2653"/>
                  </a:lnTo>
                  <a:lnTo>
                    <a:pt x="1612" y="2861"/>
                  </a:lnTo>
                  <a:lnTo>
                    <a:pt x="1432" y="2690"/>
                  </a:lnTo>
                  <a:lnTo>
                    <a:pt x="1249" y="2861"/>
                  </a:lnTo>
                  <a:lnTo>
                    <a:pt x="1116" y="2653"/>
                  </a:lnTo>
                  <a:lnTo>
                    <a:pt x="898" y="2776"/>
                  </a:lnTo>
                  <a:lnTo>
                    <a:pt x="825" y="2533"/>
                  </a:lnTo>
                  <a:lnTo>
                    <a:pt x="582" y="2593"/>
                  </a:lnTo>
                  <a:lnTo>
                    <a:pt x="571" y="2351"/>
                  </a:lnTo>
                  <a:lnTo>
                    <a:pt x="328" y="2351"/>
                  </a:lnTo>
                  <a:lnTo>
                    <a:pt x="365" y="2108"/>
                  </a:lnTo>
                  <a:lnTo>
                    <a:pt x="134" y="2048"/>
                  </a:lnTo>
                  <a:lnTo>
                    <a:pt x="231" y="1818"/>
                  </a:lnTo>
                  <a:lnTo>
                    <a:pt x="26" y="1709"/>
                  </a:lnTo>
                  <a:lnTo>
                    <a:pt x="171" y="1515"/>
                  </a:lnTo>
                  <a:lnTo>
                    <a:pt x="0" y="1344"/>
                  </a:lnTo>
                  <a:lnTo>
                    <a:pt x="194" y="1199"/>
                  </a:lnTo>
                  <a:lnTo>
                    <a:pt x="61" y="993"/>
                  </a:lnTo>
                  <a:lnTo>
                    <a:pt x="291" y="896"/>
                  </a:lnTo>
                  <a:lnTo>
                    <a:pt x="220" y="666"/>
                  </a:lnTo>
                  <a:lnTo>
                    <a:pt x="462" y="631"/>
                  </a:lnTo>
                  <a:lnTo>
                    <a:pt x="448" y="388"/>
                  </a:lnTo>
                  <a:lnTo>
                    <a:pt x="691" y="423"/>
                  </a:lnTo>
                  <a:lnTo>
                    <a:pt x="739" y="181"/>
                  </a:lnTo>
                  <a:lnTo>
                    <a:pt x="970" y="266"/>
                  </a:lnTo>
                  <a:lnTo>
                    <a:pt x="1067" y="49"/>
                  </a:lnTo>
                  <a:lnTo>
                    <a:pt x="1273" y="194"/>
                  </a:lnTo>
                  <a:lnTo>
                    <a:pt x="1432" y="0"/>
                  </a:lnTo>
                  <a:close/>
                </a:path>
              </a:pathLst>
            </a:custGeom>
            <a:solidFill>
              <a:srgbClr val="51A6F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5" name="Freeform 81"/>
            <p:cNvSpPr/>
            <p:nvPr/>
          </p:nvSpPr>
          <p:spPr>
            <a:xfrm>
              <a:off x="2127" y="1462"/>
              <a:ext cx="1412" cy="1406"/>
            </a:xfrm>
            <a:custGeom>
              <a:avLst/>
              <a:gdLst>
                <a:gd name="txL" fmla="*/ 0 w 2826"/>
                <a:gd name="txT" fmla="*/ 0 h 2812"/>
                <a:gd name="txR" fmla="*/ 2826 w 2826"/>
                <a:gd name="txB" fmla="*/ 2812 h 2812"/>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2826" h="2812">
                  <a:moveTo>
                    <a:pt x="1420" y="0"/>
                  </a:moveTo>
                  <a:lnTo>
                    <a:pt x="1577" y="182"/>
                  </a:lnTo>
                  <a:lnTo>
                    <a:pt x="1771" y="36"/>
                  </a:lnTo>
                  <a:lnTo>
                    <a:pt x="1868" y="254"/>
                  </a:lnTo>
                  <a:lnTo>
                    <a:pt x="2098" y="170"/>
                  </a:lnTo>
                  <a:lnTo>
                    <a:pt x="2147" y="413"/>
                  </a:lnTo>
                  <a:lnTo>
                    <a:pt x="2389" y="376"/>
                  </a:lnTo>
                  <a:lnTo>
                    <a:pt x="2376" y="618"/>
                  </a:lnTo>
                  <a:lnTo>
                    <a:pt x="2618" y="655"/>
                  </a:lnTo>
                  <a:lnTo>
                    <a:pt x="2535" y="884"/>
                  </a:lnTo>
                  <a:lnTo>
                    <a:pt x="2764" y="969"/>
                  </a:lnTo>
                  <a:lnTo>
                    <a:pt x="2632" y="1175"/>
                  </a:lnTo>
                  <a:lnTo>
                    <a:pt x="2826" y="1320"/>
                  </a:lnTo>
                  <a:lnTo>
                    <a:pt x="2655" y="1491"/>
                  </a:lnTo>
                  <a:lnTo>
                    <a:pt x="2812" y="1673"/>
                  </a:lnTo>
                  <a:lnTo>
                    <a:pt x="2595" y="1794"/>
                  </a:lnTo>
                  <a:lnTo>
                    <a:pt x="2704" y="2013"/>
                  </a:lnTo>
                  <a:lnTo>
                    <a:pt x="2461" y="2073"/>
                  </a:lnTo>
                  <a:lnTo>
                    <a:pt x="2510" y="2315"/>
                  </a:lnTo>
                  <a:lnTo>
                    <a:pt x="2267" y="2315"/>
                  </a:lnTo>
                  <a:lnTo>
                    <a:pt x="2256" y="2558"/>
                  </a:lnTo>
                  <a:lnTo>
                    <a:pt x="2013" y="2498"/>
                  </a:lnTo>
                  <a:lnTo>
                    <a:pt x="1939" y="2726"/>
                  </a:lnTo>
                  <a:lnTo>
                    <a:pt x="1722" y="2618"/>
                  </a:lnTo>
                  <a:lnTo>
                    <a:pt x="1588" y="2812"/>
                  </a:lnTo>
                  <a:lnTo>
                    <a:pt x="1420" y="2655"/>
                  </a:lnTo>
                  <a:lnTo>
                    <a:pt x="1237" y="2812"/>
                  </a:lnTo>
                  <a:lnTo>
                    <a:pt x="1104" y="2618"/>
                  </a:lnTo>
                  <a:lnTo>
                    <a:pt x="898" y="2726"/>
                  </a:lnTo>
                  <a:lnTo>
                    <a:pt x="824" y="2498"/>
                  </a:lnTo>
                  <a:lnTo>
                    <a:pt x="582" y="2558"/>
                  </a:lnTo>
                  <a:lnTo>
                    <a:pt x="570" y="2315"/>
                  </a:lnTo>
                  <a:lnTo>
                    <a:pt x="328" y="2315"/>
                  </a:lnTo>
                  <a:lnTo>
                    <a:pt x="365" y="2073"/>
                  </a:lnTo>
                  <a:lnTo>
                    <a:pt x="134" y="2013"/>
                  </a:lnTo>
                  <a:lnTo>
                    <a:pt x="242" y="1794"/>
                  </a:lnTo>
                  <a:lnTo>
                    <a:pt x="25" y="1673"/>
                  </a:lnTo>
                  <a:lnTo>
                    <a:pt x="182" y="1491"/>
                  </a:lnTo>
                  <a:lnTo>
                    <a:pt x="0" y="1320"/>
                  </a:lnTo>
                  <a:lnTo>
                    <a:pt x="194" y="1175"/>
                  </a:lnTo>
                  <a:lnTo>
                    <a:pt x="74" y="969"/>
                  </a:lnTo>
                  <a:lnTo>
                    <a:pt x="291" y="884"/>
                  </a:lnTo>
                  <a:lnTo>
                    <a:pt x="219" y="655"/>
                  </a:lnTo>
                  <a:lnTo>
                    <a:pt x="462" y="618"/>
                  </a:lnTo>
                  <a:lnTo>
                    <a:pt x="450" y="376"/>
                  </a:lnTo>
                  <a:lnTo>
                    <a:pt x="692" y="413"/>
                  </a:lnTo>
                  <a:lnTo>
                    <a:pt x="727" y="170"/>
                  </a:lnTo>
                  <a:lnTo>
                    <a:pt x="958" y="254"/>
                  </a:lnTo>
                  <a:lnTo>
                    <a:pt x="1067" y="36"/>
                  </a:lnTo>
                  <a:lnTo>
                    <a:pt x="1261" y="182"/>
                  </a:lnTo>
                  <a:lnTo>
                    <a:pt x="1420" y="0"/>
                  </a:lnTo>
                  <a:close/>
                </a:path>
              </a:pathLst>
            </a:custGeom>
            <a:solidFill>
              <a:srgbClr val="5DABF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6" name="Freeform 82"/>
            <p:cNvSpPr/>
            <p:nvPr/>
          </p:nvSpPr>
          <p:spPr>
            <a:xfrm>
              <a:off x="2139" y="1468"/>
              <a:ext cx="1394" cy="1394"/>
            </a:xfrm>
            <a:custGeom>
              <a:avLst/>
              <a:gdLst>
                <a:gd name="txL" fmla="*/ 0 w 2787"/>
                <a:gd name="txT" fmla="*/ 0 h 2789"/>
                <a:gd name="txR" fmla="*/ 2787 w 2787"/>
                <a:gd name="txB" fmla="*/ 2789 h 278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787" h="2789">
                  <a:moveTo>
                    <a:pt x="1395" y="0"/>
                  </a:moveTo>
                  <a:lnTo>
                    <a:pt x="1540" y="183"/>
                  </a:lnTo>
                  <a:lnTo>
                    <a:pt x="1746" y="49"/>
                  </a:lnTo>
                  <a:lnTo>
                    <a:pt x="1843" y="268"/>
                  </a:lnTo>
                  <a:lnTo>
                    <a:pt x="2060" y="171"/>
                  </a:lnTo>
                  <a:lnTo>
                    <a:pt x="2108" y="413"/>
                  </a:lnTo>
                  <a:lnTo>
                    <a:pt x="2351" y="376"/>
                  </a:lnTo>
                  <a:lnTo>
                    <a:pt x="2339" y="619"/>
                  </a:lnTo>
                  <a:lnTo>
                    <a:pt x="2570" y="656"/>
                  </a:lnTo>
                  <a:lnTo>
                    <a:pt x="2496" y="873"/>
                  </a:lnTo>
                  <a:lnTo>
                    <a:pt x="2727" y="970"/>
                  </a:lnTo>
                  <a:lnTo>
                    <a:pt x="2593" y="1177"/>
                  </a:lnTo>
                  <a:lnTo>
                    <a:pt x="2787" y="1309"/>
                  </a:lnTo>
                  <a:lnTo>
                    <a:pt x="2618" y="1480"/>
                  </a:lnTo>
                  <a:lnTo>
                    <a:pt x="2764" y="1662"/>
                  </a:lnTo>
                  <a:lnTo>
                    <a:pt x="2558" y="1783"/>
                  </a:lnTo>
                  <a:lnTo>
                    <a:pt x="2655" y="2002"/>
                  </a:lnTo>
                  <a:lnTo>
                    <a:pt x="2425" y="2062"/>
                  </a:lnTo>
                  <a:lnTo>
                    <a:pt x="2473" y="2293"/>
                  </a:lnTo>
                  <a:lnTo>
                    <a:pt x="2231" y="2293"/>
                  </a:lnTo>
                  <a:lnTo>
                    <a:pt x="2219" y="2535"/>
                  </a:lnTo>
                  <a:lnTo>
                    <a:pt x="1977" y="2473"/>
                  </a:lnTo>
                  <a:lnTo>
                    <a:pt x="1903" y="2704"/>
                  </a:lnTo>
                  <a:lnTo>
                    <a:pt x="1697" y="2584"/>
                  </a:lnTo>
                  <a:lnTo>
                    <a:pt x="1563" y="2789"/>
                  </a:lnTo>
                  <a:lnTo>
                    <a:pt x="1395" y="2618"/>
                  </a:lnTo>
                  <a:lnTo>
                    <a:pt x="1212" y="2789"/>
                  </a:lnTo>
                  <a:lnTo>
                    <a:pt x="1090" y="2584"/>
                  </a:lnTo>
                  <a:lnTo>
                    <a:pt x="873" y="2704"/>
                  </a:lnTo>
                  <a:lnTo>
                    <a:pt x="799" y="2473"/>
                  </a:lnTo>
                  <a:lnTo>
                    <a:pt x="570" y="2535"/>
                  </a:lnTo>
                  <a:lnTo>
                    <a:pt x="557" y="2293"/>
                  </a:lnTo>
                  <a:lnTo>
                    <a:pt x="314" y="2293"/>
                  </a:lnTo>
                  <a:lnTo>
                    <a:pt x="363" y="2062"/>
                  </a:lnTo>
                  <a:lnTo>
                    <a:pt x="121" y="2002"/>
                  </a:lnTo>
                  <a:lnTo>
                    <a:pt x="231" y="1783"/>
                  </a:lnTo>
                  <a:lnTo>
                    <a:pt x="12" y="1662"/>
                  </a:lnTo>
                  <a:lnTo>
                    <a:pt x="169" y="1480"/>
                  </a:lnTo>
                  <a:lnTo>
                    <a:pt x="0" y="1309"/>
                  </a:lnTo>
                  <a:lnTo>
                    <a:pt x="194" y="1177"/>
                  </a:lnTo>
                  <a:lnTo>
                    <a:pt x="60" y="970"/>
                  </a:lnTo>
                  <a:lnTo>
                    <a:pt x="280" y="873"/>
                  </a:lnTo>
                  <a:lnTo>
                    <a:pt x="206" y="656"/>
                  </a:lnTo>
                  <a:lnTo>
                    <a:pt x="448" y="619"/>
                  </a:lnTo>
                  <a:lnTo>
                    <a:pt x="437" y="376"/>
                  </a:lnTo>
                  <a:lnTo>
                    <a:pt x="667" y="413"/>
                  </a:lnTo>
                  <a:lnTo>
                    <a:pt x="716" y="171"/>
                  </a:lnTo>
                  <a:lnTo>
                    <a:pt x="945" y="268"/>
                  </a:lnTo>
                  <a:lnTo>
                    <a:pt x="1042" y="49"/>
                  </a:lnTo>
                  <a:lnTo>
                    <a:pt x="1236" y="183"/>
                  </a:lnTo>
                  <a:lnTo>
                    <a:pt x="1395" y="0"/>
                  </a:lnTo>
                  <a:close/>
                </a:path>
              </a:pathLst>
            </a:custGeom>
            <a:solidFill>
              <a:srgbClr val="68B1FC">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7" name="Freeform 83"/>
            <p:cNvSpPr/>
            <p:nvPr/>
          </p:nvSpPr>
          <p:spPr>
            <a:xfrm>
              <a:off x="2145" y="1474"/>
              <a:ext cx="1382" cy="1382"/>
            </a:xfrm>
            <a:custGeom>
              <a:avLst/>
              <a:gdLst>
                <a:gd name="txL" fmla="*/ 0 w 2764"/>
                <a:gd name="txT" fmla="*/ 0 h 2763"/>
                <a:gd name="txR" fmla="*/ 2764 w 2764"/>
                <a:gd name="txB" fmla="*/ 2763 h 2763"/>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764" h="2763">
                  <a:moveTo>
                    <a:pt x="1383" y="0"/>
                  </a:moveTo>
                  <a:lnTo>
                    <a:pt x="1528" y="194"/>
                  </a:lnTo>
                  <a:lnTo>
                    <a:pt x="1722" y="48"/>
                  </a:lnTo>
                  <a:lnTo>
                    <a:pt x="1831" y="266"/>
                  </a:lnTo>
                  <a:lnTo>
                    <a:pt x="2048" y="180"/>
                  </a:lnTo>
                  <a:lnTo>
                    <a:pt x="2085" y="411"/>
                  </a:lnTo>
                  <a:lnTo>
                    <a:pt x="2327" y="374"/>
                  </a:lnTo>
                  <a:lnTo>
                    <a:pt x="2316" y="617"/>
                  </a:lnTo>
                  <a:lnTo>
                    <a:pt x="2546" y="642"/>
                  </a:lnTo>
                  <a:lnTo>
                    <a:pt x="2473" y="873"/>
                  </a:lnTo>
                  <a:lnTo>
                    <a:pt x="2692" y="956"/>
                  </a:lnTo>
                  <a:lnTo>
                    <a:pt x="2570" y="1163"/>
                  </a:lnTo>
                  <a:lnTo>
                    <a:pt x="2764" y="1295"/>
                  </a:lnTo>
                  <a:lnTo>
                    <a:pt x="2581" y="1466"/>
                  </a:lnTo>
                  <a:lnTo>
                    <a:pt x="2740" y="1648"/>
                  </a:lnTo>
                  <a:lnTo>
                    <a:pt x="2533" y="1757"/>
                  </a:lnTo>
                  <a:lnTo>
                    <a:pt x="2630" y="1974"/>
                  </a:lnTo>
                  <a:lnTo>
                    <a:pt x="2401" y="2036"/>
                  </a:lnTo>
                  <a:lnTo>
                    <a:pt x="2449" y="2265"/>
                  </a:lnTo>
                  <a:lnTo>
                    <a:pt x="2207" y="2265"/>
                  </a:lnTo>
                  <a:lnTo>
                    <a:pt x="2193" y="2507"/>
                  </a:lnTo>
                  <a:lnTo>
                    <a:pt x="1965" y="2447"/>
                  </a:lnTo>
                  <a:lnTo>
                    <a:pt x="1891" y="2666"/>
                  </a:lnTo>
                  <a:lnTo>
                    <a:pt x="1685" y="2556"/>
                  </a:lnTo>
                  <a:lnTo>
                    <a:pt x="1551" y="2763"/>
                  </a:lnTo>
                  <a:lnTo>
                    <a:pt x="1383" y="2593"/>
                  </a:lnTo>
                  <a:lnTo>
                    <a:pt x="1212" y="2763"/>
                  </a:lnTo>
                  <a:lnTo>
                    <a:pt x="1078" y="2556"/>
                  </a:lnTo>
                  <a:lnTo>
                    <a:pt x="873" y="2666"/>
                  </a:lnTo>
                  <a:lnTo>
                    <a:pt x="801" y="2447"/>
                  </a:lnTo>
                  <a:lnTo>
                    <a:pt x="570" y="2507"/>
                  </a:lnTo>
                  <a:lnTo>
                    <a:pt x="558" y="2265"/>
                  </a:lnTo>
                  <a:lnTo>
                    <a:pt x="316" y="2265"/>
                  </a:lnTo>
                  <a:lnTo>
                    <a:pt x="365" y="2036"/>
                  </a:lnTo>
                  <a:lnTo>
                    <a:pt x="134" y="1974"/>
                  </a:lnTo>
                  <a:lnTo>
                    <a:pt x="231" y="1757"/>
                  </a:lnTo>
                  <a:lnTo>
                    <a:pt x="25" y="1648"/>
                  </a:lnTo>
                  <a:lnTo>
                    <a:pt x="171" y="1466"/>
                  </a:lnTo>
                  <a:lnTo>
                    <a:pt x="0" y="1295"/>
                  </a:lnTo>
                  <a:lnTo>
                    <a:pt x="194" y="1163"/>
                  </a:lnTo>
                  <a:lnTo>
                    <a:pt x="60" y="956"/>
                  </a:lnTo>
                  <a:lnTo>
                    <a:pt x="291" y="873"/>
                  </a:lnTo>
                  <a:lnTo>
                    <a:pt x="219" y="642"/>
                  </a:lnTo>
                  <a:lnTo>
                    <a:pt x="448" y="617"/>
                  </a:lnTo>
                  <a:lnTo>
                    <a:pt x="436" y="374"/>
                  </a:lnTo>
                  <a:lnTo>
                    <a:pt x="667" y="411"/>
                  </a:lnTo>
                  <a:lnTo>
                    <a:pt x="716" y="180"/>
                  </a:lnTo>
                  <a:lnTo>
                    <a:pt x="933" y="266"/>
                  </a:lnTo>
                  <a:lnTo>
                    <a:pt x="1030" y="48"/>
                  </a:lnTo>
                  <a:lnTo>
                    <a:pt x="1224" y="194"/>
                  </a:lnTo>
                  <a:lnTo>
                    <a:pt x="1383" y="0"/>
                  </a:lnTo>
                  <a:close/>
                </a:path>
              </a:pathLst>
            </a:custGeom>
            <a:solidFill>
              <a:srgbClr val="74B6FC">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8" name="Freeform 84"/>
            <p:cNvSpPr/>
            <p:nvPr/>
          </p:nvSpPr>
          <p:spPr>
            <a:xfrm>
              <a:off x="2158" y="1486"/>
              <a:ext cx="1357" cy="1358"/>
            </a:xfrm>
            <a:custGeom>
              <a:avLst/>
              <a:gdLst>
                <a:gd name="txL" fmla="*/ 0 w 2715"/>
                <a:gd name="txT" fmla="*/ 0 h 2715"/>
                <a:gd name="txR" fmla="*/ 2715 w 2715"/>
                <a:gd name="txB" fmla="*/ 2715 h 2715"/>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2715" h="2715">
                  <a:moveTo>
                    <a:pt x="1358" y="0"/>
                  </a:moveTo>
                  <a:lnTo>
                    <a:pt x="1503" y="182"/>
                  </a:lnTo>
                  <a:lnTo>
                    <a:pt x="1697" y="37"/>
                  </a:lnTo>
                  <a:lnTo>
                    <a:pt x="1794" y="254"/>
                  </a:lnTo>
                  <a:lnTo>
                    <a:pt x="2011" y="171"/>
                  </a:lnTo>
                  <a:lnTo>
                    <a:pt x="2060" y="400"/>
                  </a:lnTo>
                  <a:lnTo>
                    <a:pt x="2291" y="365"/>
                  </a:lnTo>
                  <a:lnTo>
                    <a:pt x="2279" y="607"/>
                  </a:lnTo>
                  <a:lnTo>
                    <a:pt x="2508" y="630"/>
                  </a:lnTo>
                  <a:lnTo>
                    <a:pt x="2436" y="861"/>
                  </a:lnTo>
                  <a:lnTo>
                    <a:pt x="2653" y="947"/>
                  </a:lnTo>
                  <a:lnTo>
                    <a:pt x="2533" y="1140"/>
                  </a:lnTo>
                  <a:lnTo>
                    <a:pt x="2715" y="1272"/>
                  </a:lnTo>
                  <a:lnTo>
                    <a:pt x="2545" y="1443"/>
                  </a:lnTo>
                  <a:lnTo>
                    <a:pt x="2690" y="1625"/>
                  </a:lnTo>
                  <a:lnTo>
                    <a:pt x="2484" y="1734"/>
                  </a:lnTo>
                  <a:lnTo>
                    <a:pt x="2593" y="1939"/>
                  </a:lnTo>
                  <a:lnTo>
                    <a:pt x="2362" y="2000"/>
                  </a:lnTo>
                  <a:lnTo>
                    <a:pt x="2411" y="2230"/>
                  </a:lnTo>
                  <a:lnTo>
                    <a:pt x="2168" y="2230"/>
                  </a:lnTo>
                  <a:lnTo>
                    <a:pt x="2157" y="2461"/>
                  </a:lnTo>
                  <a:lnTo>
                    <a:pt x="1926" y="2413"/>
                  </a:lnTo>
                  <a:lnTo>
                    <a:pt x="1854" y="2630"/>
                  </a:lnTo>
                  <a:lnTo>
                    <a:pt x="1649" y="2521"/>
                  </a:lnTo>
                  <a:lnTo>
                    <a:pt x="1526" y="2715"/>
                  </a:lnTo>
                  <a:lnTo>
                    <a:pt x="1358" y="2558"/>
                  </a:lnTo>
                  <a:lnTo>
                    <a:pt x="1187" y="2715"/>
                  </a:lnTo>
                  <a:lnTo>
                    <a:pt x="1053" y="2521"/>
                  </a:lnTo>
                  <a:lnTo>
                    <a:pt x="848" y="2630"/>
                  </a:lnTo>
                  <a:lnTo>
                    <a:pt x="776" y="2413"/>
                  </a:lnTo>
                  <a:lnTo>
                    <a:pt x="557" y="2461"/>
                  </a:lnTo>
                  <a:lnTo>
                    <a:pt x="533" y="2230"/>
                  </a:lnTo>
                  <a:lnTo>
                    <a:pt x="303" y="2230"/>
                  </a:lnTo>
                  <a:lnTo>
                    <a:pt x="351" y="2000"/>
                  </a:lnTo>
                  <a:lnTo>
                    <a:pt x="120" y="1939"/>
                  </a:lnTo>
                  <a:lnTo>
                    <a:pt x="217" y="1734"/>
                  </a:lnTo>
                  <a:lnTo>
                    <a:pt x="12" y="1625"/>
                  </a:lnTo>
                  <a:lnTo>
                    <a:pt x="169" y="1443"/>
                  </a:lnTo>
                  <a:lnTo>
                    <a:pt x="0" y="1272"/>
                  </a:lnTo>
                  <a:lnTo>
                    <a:pt x="180" y="1140"/>
                  </a:lnTo>
                  <a:lnTo>
                    <a:pt x="60" y="947"/>
                  </a:lnTo>
                  <a:lnTo>
                    <a:pt x="277" y="861"/>
                  </a:lnTo>
                  <a:lnTo>
                    <a:pt x="206" y="630"/>
                  </a:lnTo>
                  <a:lnTo>
                    <a:pt x="436" y="607"/>
                  </a:lnTo>
                  <a:lnTo>
                    <a:pt x="423" y="365"/>
                  </a:lnTo>
                  <a:lnTo>
                    <a:pt x="654" y="400"/>
                  </a:lnTo>
                  <a:lnTo>
                    <a:pt x="702" y="171"/>
                  </a:lnTo>
                  <a:lnTo>
                    <a:pt x="921" y="254"/>
                  </a:lnTo>
                  <a:lnTo>
                    <a:pt x="1018" y="37"/>
                  </a:lnTo>
                  <a:lnTo>
                    <a:pt x="1199" y="182"/>
                  </a:lnTo>
                  <a:lnTo>
                    <a:pt x="1358" y="0"/>
                  </a:lnTo>
                  <a:close/>
                </a:path>
              </a:pathLst>
            </a:custGeom>
            <a:solidFill>
              <a:srgbClr val="7FBCFC">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69" name="Freeform 85"/>
            <p:cNvSpPr/>
            <p:nvPr/>
          </p:nvSpPr>
          <p:spPr>
            <a:xfrm>
              <a:off x="2163" y="1492"/>
              <a:ext cx="1345" cy="1346"/>
            </a:xfrm>
            <a:custGeom>
              <a:avLst/>
              <a:gdLst>
                <a:gd name="txL" fmla="*/ 0 w 2690"/>
                <a:gd name="txT" fmla="*/ 0 h 2692"/>
                <a:gd name="txR" fmla="*/ 2690 w 2690"/>
                <a:gd name="txB" fmla="*/ 2692 h 2692"/>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690" h="2692">
                  <a:moveTo>
                    <a:pt x="1346" y="0"/>
                  </a:moveTo>
                  <a:lnTo>
                    <a:pt x="1491" y="182"/>
                  </a:lnTo>
                  <a:lnTo>
                    <a:pt x="1672" y="48"/>
                  </a:lnTo>
                  <a:lnTo>
                    <a:pt x="1782" y="256"/>
                  </a:lnTo>
                  <a:lnTo>
                    <a:pt x="1988" y="170"/>
                  </a:lnTo>
                  <a:lnTo>
                    <a:pt x="2036" y="401"/>
                  </a:lnTo>
                  <a:lnTo>
                    <a:pt x="2267" y="364"/>
                  </a:lnTo>
                  <a:lnTo>
                    <a:pt x="2253" y="595"/>
                  </a:lnTo>
                  <a:lnTo>
                    <a:pt x="2484" y="630"/>
                  </a:lnTo>
                  <a:lnTo>
                    <a:pt x="2412" y="849"/>
                  </a:lnTo>
                  <a:lnTo>
                    <a:pt x="2618" y="935"/>
                  </a:lnTo>
                  <a:lnTo>
                    <a:pt x="2496" y="1128"/>
                  </a:lnTo>
                  <a:lnTo>
                    <a:pt x="2690" y="1260"/>
                  </a:lnTo>
                  <a:lnTo>
                    <a:pt x="2521" y="1431"/>
                  </a:lnTo>
                  <a:lnTo>
                    <a:pt x="2666" y="1600"/>
                  </a:lnTo>
                  <a:lnTo>
                    <a:pt x="2461" y="1710"/>
                  </a:lnTo>
                  <a:lnTo>
                    <a:pt x="2558" y="1927"/>
                  </a:lnTo>
                  <a:lnTo>
                    <a:pt x="2339" y="1976"/>
                  </a:lnTo>
                  <a:lnTo>
                    <a:pt x="2376" y="2207"/>
                  </a:lnTo>
                  <a:lnTo>
                    <a:pt x="2145" y="2207"/>
                  </a:lnTo>
                  <a:lnTo>
                    <a:pt x="2133" y="2438"/>
                  </a:lnTo>
                  <a:lnTo>
                    <a:pt x="1914" y="2389"/>
                  </a:lnTo>
                  <a:lnTo>
                    <a:pt x="1842" y="2606"/>
                  </a:lnTo>
                  <a:lnTo>
                    <a:pt x="1637" y="2498"/>
                  </a:lnTo>
                  <a:lnTo>
                    <a:pt x="1514" y="2692"/>
                  </a:lnTo>
                  <a:lnTo>
                    <a:pt x="1346" y="2535"/>
                  </a:lnTo>
                  <a:lnTo>
                    <a:pt x="1175" y="2692"/>
                  </a:lnTo>
                  <a:lnTo>
                    <a:pt x="1055" y="2498"/>
                  </a:lnTo>
                  <a:lnTo>
                    <a:pt x="847" y="2606"/>
                  </a:lnTo>
                  <a:lnTo>
                    <a:pt x="776" y="2389"/>
                  </a:lnTo>
                  <a:lnTo>
                    <a:pt x="556" y="2438"/>
                  </a:lnTo>
                  <a:lnTo>
                    <a:pt x="533" y="2207"/>
                  </a:lnTo>
                  <a:lnTo>
                    <a:pt x="302" y="2207"/>
                  </a:lnTo>
                  <a:lnTo>
                    <a:pt x="351" y="1988"/>
                  </a:lnTo>
                  <a:lnTo>
                    <a:pt x="120" y="1927"/>
                  </a:lnTo>
                  <a:lnTo>
                    <a:pt x="217" y="1710"/>
                  </a:lnTo>
                  <a:lnTo>
                    <a:pt x="23" y="1600"/>
                  </a:lnTo>
                  <a:lnTo>
                    <a:pt x="168" y="1431"/>
                  </a:lnTo>
                  <a:lnTo>
                    <a:pt x="0" y="1260"/>
                  </a:lnTo>
                  <a:lnTo>
                    <a:pt x="182" y="1128"/>
                  </a:lnTo>
                  <a:lnTo>
                    <a:pt x="60" y="935"/>
                  </a:lnTo>
                  <a:lnTo>
                    <a:pt x="279" y="849"/>
                  </a:lnTo>
                  <a:lnTo>
                    <a:pt x="205" y="630"/>
                  </a:lnTo>
                  <a:lnTo>
                    <a:pt x="436" y="607"/>
                  </a:lnTo>
                  <a:lnTo>
                    <a:pt x="424" y="376"/>
                  </a:lnTo>
                  <a:lnTo>
                    <a:pt x="653" y="401"/>
                  </a:lnTo>
                  <a:lnTo>
                    <a:pt x="690" y="170"/>
                  </a:lnTo>
                  <a:lnTo>
                    <a:pt x="909" y="256"/>
                  </a:lnTo>
                  <a:lnTo>
                    <a:pt x="1006" y="48"/>
                  </a:lnTo>
                  <a:lnTo>
                    <a:pt x="1200" y="182"/>
                  </a:lnTo>
                  <a:lnTo>
                    <a:pt x="1346" y="0"/>
                  </a:lnTo>
                  <a:close/>
                </a:path>
              </a:pathLst>
            </a:custGeom>
            <a:solidFill>
              <a:srgbClr val="8BC1FC">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0" name="Freeform 86"/>
            <p:cNvSpPr/>
            <p:nvPr/>
          </p:nvSpPr>
          <p:spPr>
            <a:xfrm>
              <a:off x="2169" y="1504"/>
              <a:ext cx="1328" cy="1321"/>
            </a:xfrm>
            <a:custGeom>
              <a:avLst/>
              <a:gdLst>
                <a:gd name="txL" fmla="*/ 0 w 2655"/>
                <a:gd name="txT" fmla="*/ 0 h 2641"/>
                <a:gd name="txR" fmla="*/ 2655 w 2655"/>
                <a:gd name="txB" fmla="*/ 2641 h 2641"/>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655" h="2641">
                  <a:moveTo>
                    <a:pt x="1335" y="0"/>
                  </a:moveTo>
                  <a:lnTo>
                    <a:pt x="1480" y="169"/>
                  </a:lnTo>
                  <a:lnTo>
                    <a:pt x="1661" y="37"/>
                  </a:lnTo>
                  <a:lnTo>
                    <a:pt x="1757" y="242"/>
                  </a:lnTo>
                  <a:lnTo>
                    <a:pt x="1977" y="157"/>
                  </a:lnTo>
                  <a:lnTo>
                    <a:pt x="2013" y="388"/>
                  </a:lnTo>
                  <a:lnTo>
                    <a:pt x="2242" y="363"/>
                  </a:lnTo>
                  <a:lnTo>
                    <a:pt x="2231" y="582"/>
                  </a:lnTo>
                  <a:lnTo>
                    <a:pt x="2450" y="619"/>
                  </a:lnTo>
                  <a:lnTo>
                    <a:pt x="2388" y="836"/>
                  </a:lnTo>
                  <a:lnTo>
                    <a:pt x="2595" y="921"/>
                  </a:lnTo>
                  <a:lnTo>
                    <a:pt x="2473" y="1103"/>
                  </a:lnTo>
                  <a:lnTo>
                    <a:pt x="2655" y="1249"/>
                  </a:lnTo>
                  <a:lnTo>
                    <a:pt x="2498" y="1394"/>
                  </a:lnTo>
                  <a:lnTo>
                    <a:pt x="2630" y="1575"/>
                  </a:lnTo>
                  <a:lnTo>
                    <a:pt x="2436" y="1685"/>
                  </a:lnTo>
                  <a:lnTo>
                    <a:pt x="2533" y="1891"/>
                  </a:lnTo>
                  <a:lnTo>
                    <a:pt x="2316" y="1951"/>
                  </a:lnTo>
                  <a:lnTo>
                    <a:pt x="2353" y="2170"/>
                  </a:lnTo>
                  <a:lnTo>
                    <a:pt x="2122" y="2170"/>
                  </a:lnTo>
                  <a:lnTo>
                    <a:pt x="2110" y="2399"/>
                  </a:lnTo>
                  <a:lnTo>
                    <a:pt x="1891" y="2339"/>
                  </a:lnTo>
                  <a:lnTo>
                    <a:pt x="1820" y="2558"/>
                  </a:lnTo>
                  <a:lnTo>
                    <a:pt x="1626" y="2447"/>
                  </a:lnTo>
                  <a:lnTo>
                    <a:pt x="1503" y="2641"/>
                  </a:lnTo>
                  <a:lnTo>
                    <a:pt x="1335" y="2484"/>
                  </a:lnTo>
                  <a:lnTo>
                    <a:pt x="1164" y="2641"/>
                  </a:lnTo>
                  <a:lnTo>
                    <a:pt x="1044" y="2447"/>
                  </a:lnTo>
                  <a:lnTo>
                    <a:pt x="836" y="2558"/>
                  </a:lnTo>
                  <a:lnTo>
                    <a:pt x="776" y="2339"/>
                  </a:lnTo>
                  <a:lnTo>
                    <a:pt x="545" y="2399"/>
                  </a:lnTo>
                  <a:lnTo>
                    <a:pt x="534" y="2170"/>
                  </a:lnTo>
                  <a:lnTo>
                    <a:pt x="303" y="2170"/>
                  </a:lnTo>
                  <a:lnTo>
                    <a:pt x="351" y="1951"/>
                  </a:lnTo>
                  <a:lnTo>
                    <a:pt x="134" y="1891"/>
                  </a:lnTo>
                  <a:lnTo>
                    <a:pt x="231" y="1685"/>
                  </a:lnTo>
                  <a:lnTo>
                    <a:pt x="26" y="1575"/>
                  </a:lnTo>
                  <a:lnTo>
                    <a:pt x="171" y="1394"/>
                  </a:lnTo>
                  <a:lnTo>
                    <a:pt x="0" y="1249"/>
                  </a:lnTo>
                  <a:lnTo>
                    <a:pt x="194" y="1103"/>
                  </a:lnTo>
                  <a:lnTo>
                    <a:pt x="74" y="921"/>
                  </a:lnTo>
                  <a:lnTo>
                    <a:pt x="280" y="836"/>
                  </a:lnTo>
                  <a:lnTo>
                    <a:pt x="206" y="619"/>
                  </a:lnTo>
                  <a:lnTo>
                    <a:pt x="437" y="582"/>
                  </a:lnTo>
                  <a:lnTo>
                    <a:pt x="425" y="363"/>
                  </a:lnTo>
                  <a:lnTo>
                    <a:pt x="642" y="388"/>
                  </a:lnTo>
                  <a:lnTo>
                    <a:pt x="691" y="157"/>
                  </a:lnTo>
                  <a:lnTo>
                    <a:pt x="898" y="242"/>
                  </a:lnTo>
                  <a:lnTo>
                    <a:pt x="1007" y="37"/>
                  </a:lnTo>
                  <a:lnTo>
                    <a:pt x="1189" y="169"/>
                  </a:lnTo>
                  <a:lnTo>
                    <a:pt x="1335" y="0"/>
                  </a:lnTo>
                  <a:close/>
                </a:path>
              </a:pathLst>
            </a:custGeom>
            <a:solidFill>
              <a:srgbClr val="96C7FB">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1" name="Freeform 87"/>
            <p:cNvSpPr/>
            <p:nvPr/>
          </p:nvSpPr>
          <p:spPr>
            <a:xfrm>
              <a:off x="2182" y="1510"/>
              <a:ext cx="1309" cy="1309"/>
            </a:xfrm>
            <a:custGeom>
              <a:avLst/>
              <a:gdLst>
                <a:gd name="txL" fmla="*/ 0 w 2618"/>
                <a:gd name="txT" fmla="*/ 0 h 2618"/>
                <a:gd name="txR" fmla="*/ 2618 w 2618"/>
                <a:gd name="txB" fmla="*/ 2618 h 2618"/>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618" h="2618">
                  <a:moveTo>
                    <a:pt x="1309" y="0"/>
                  </a:moveTo>
                  <a:lnTo>
                    <a:pt x="1454" y="182"/>
                  </a:lnTo>
                  <a:lnTo>
                    <a:pt x="1635" y="48"/>
                  </a:lnTo>
                  <a:lnTo>
                    <a:pt x="1731" y="242"/>
                  </a:lnTo>
                  <a:lnTo>
                    <a:pt x="1939" y="170"/>
                  </a:lnTo>
                  <a:lnTo>
                    <a:pt x="1974" y="387"/>
                  </a:lnTo>
                  <a:lnTo>
                    <a:pt x="2205" y="364"/>
                  </a:lnTo>
                  <a:lnTo>
                    <a:pt x="2193" y="581"/>
                  </a:lnTo>
                  <a:lnTo>
                    <a:pt x="2410" y="607"/>
                  </a:lnTo>
                  <a:lnTo>
                    <a:pt x="2339" y="824"/>
                  </a:lnTo>
                  <a:lnTo>
                    <a:pt x="2556" y="909"/>
                  </a:lnTo>
                  <a:lnTo>
                    <a:pt x="2435" y="1103"/>
                  </a:lnTo>
                  <a:lnTo>
                    <a:pt x="2618" y="1237"/>
                  </a:lnTo>
                  <a:lnTo>
                    <a:pt x="2447" y="1382"/>
                  </a:lnTo>
                  <a:lnTo>
                    <a:pt x="2593" y="1563"/>
                  </a:lnTo>
                  <a:lnTo>
                    <a:pt x="2399" y="1673"/>
                  </a:lnTo>
                  <a:lnTo>
                    <a:pt x="2496" y="1867"/>
                  </a:lnTo>
                  <a:lnTo>
                    <a:pt x="2278" y="1927"/>
                  </a:lnTo>
                  <a:lnTo>
                    <a:pt x="2313" y="2145"/>
                  </a:lnTo>
                  <a:lnTo>
                    <a:pt x="2096" y="2145"/>
                  </a:lnTo>
                  <a:lnTo>
                    <a:pt x="2071" y="2375"/>
                  </a:lnTo>
                  <a:lnTo>
                    <a:pt x="1854" y="2315"/>
                  </a:lnTo>
                  <a:lnTo>
                    <a:pt x="1794" y="2532"/>
                  </a:lnTo>
                  <a:lnTo>
                    <a:pt x="1586" y="2424"/>
                  </a:lnTo>
                  <a:lnTo>
                    <a:pt x="1466" y="2618"/>
                  </a:lnTo>
                  <a:lnTo>
                    <a:pt x="1309" y="2461"/>
                  </a:lnTo>
                  <a:lnTo>
                    <a:pt x="1138" y="2618"/>
                  </a:lnTo>
                  <a:lnTo>
                    <a:pt x="1018" y="2424"/>
                  </a:lnTo>
                  <a:lnTo>
                    <a:pt x="824" y="2532"/>
                  </a:lnTo>
                  <a:lnTo>
                    <a:pt x="750" y="2315"/>
                  </a:lnTo>
                  <a:lnTo>
                    <a:pt x="533" y="2375"/>
                  </a:lnTo>
                  <a:lnTo>
                    <a:pt x="519" y="2145"/>
                  </a:lnTo>
                  <a:lnTo>
                    <a:pt x="302" y="2145"/>
                  </a:lnTo>
                  <a:lnTo>
                    <a:pt x="339" y="1927"/>
                  </a:lnTo>
                  <a:lnTo>
                    <a:pt x="120" y="1867"/>
                  </a:lnTo>
                  <a:lnTo>
                    <a:pt x="217" y="1673"/>
                  </a:lnTo>
                  <a:lnTo>
                    <a:pt x="23" y="1563"/>
                  </a:lnTo>
                  <a:lnTo>
                    <a:pt x="157" y="1382"/>
                  </a:lnTo>
                  <a:lnTo>
                    <a:pt x="0" y="1237"/>
                  </a:lnTo>
                  <a:lnTo>
                    <a:pt x="180" y="1103"/>
                  </a:lnTo>
                  <a:lnTo>
                    <a:pt x="60" y="909"/>
                  </a:lnTo>
                  <a:lnTo>
                    <a:pt x="265" y="824"/>
                  </a:lnTo>
                  <a:lnTo>
                    <a:pt x="194" y="618"/>
                  </a:lnTo>
                  <a:lnTo>
                    <a:pt x="422" y="581"/>
                  </a:lnTo>
                  <a:lnTo>
                    <a:pt x="411" y="364"/>
                  </a:lnTo>
                  <a:lnTo>
                    <a:pt x="630" y="387"/>
                  </a:lnTo>
                  <a:lnTo>
                    <a:pt x="678" y="170"/>
                  </a:lnTo>
                  <a:lnTo>
                    <a:pt x="884" y="242"/>
                  </a:lnTo>
                  <a:lnTo>
                    <a:pt x="981" y="48"/>
                  </a:lnTo>
                  <a:lnTo>
                    <a:pt x="1163" y="182"/>
                  </a:lnTo>
                  <a:lnTo>
                    <a:pt x="1309" y="0"/>
                  </a:lnTo>
                  <a:close/>
                </a:path>
              </a:pathLst>
            </a:custGeom>
            <a:solidFill>
              <a:srgbClr val="A2CCFB">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2" name="Freeform 88"/>
            <p:cNvSpPr/>
            <p:nvPr/>
          </p:nvSpPr>
          <p:spPr>
            <a:xfrm>
              <a:off x="2188" y="1523"/>
              <a:ext cx="1290" cy="1285"/>
            </a:xfrm>
            <a:custGeom>
              <a:avLst/>
              <a:gdLst>
                <a:gd name="txL" fmla="*/ 0 w 2582"/>
                <a:gd name="txT" fmla="*/ 0 h 2569"/>
                <a:gd name="txR" fmla="*/ 2582 w 2582"/>
                <a:gd name="txB" fmla="*/ 2569 h 2569"/>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2582" h="2569">
                  <a:moveTo>
                    <a:pt x="1298" y="0"/>
                  </a:moveTo>
                  <a:lnTo>
                    <a:pt x="1443" y="169"/>
                  </a:lnTo>
                  <a:lnTo>
                    <a:pt x="1612" y="35"/>
                  </a:lnTo>
                  <a:lnTo>
                    <a:pt x="1709" y="242"/>
                  </a:lnTo>
                  <a:lnTo>
                    <a:pt x="1914" y="157"/>
                  </a:lnTo>
                  <a:lnTo>
                    <a:pt x="1963" y="374"/>
                  </a:lnTo>
                  <a:lnTo>
                    <a:pt x="2182" y="351"/>
                  </a:lnTo>
                  <a:lnTo>
                    <a:pt x="2170" y="568"/>
                  </a:lnTo>
                  <a:lnTo>
                    <a:pt x="2388" y="593"/>
                  </a:lnTo>
                  <a:lnTo>
                    <a:pt x="2316" y="810"/>
                  </a:lnTo>
                  <a:lnTo>
                    <a:pt x="2521" y="884"/>
                  </a:lnTo>
                  <a:lnTo>
                    <a:pt x="2399" y="1078"/>
                  </a:lnTo>
                  <a:lnTo>
                    <a:pt x="2582" y="1212"/>
                  </a:lnTo>
                  <a:lnTo>
                    <a:pt x="2424" y="1357"/>
                  </a:lnTo>
                  <a:lnTo>
                    <a:pt x="2570" y="1526"/>
                  </a:lnTo>
                  <a:lnTo>
                    <a:pt x="2376" y="1635"/>
                  </a:lnTo>
                  <a:lnTo>
                    <a:pt x="2461" y="1842"/>
                  </a:lnTo>
                  <a:lnTo>
                    <a:pt x="2254" y="1891"/>
                  </a:lnTo>
                  <a:lnTo>
                    <a:pt x="2291" y="2108"/>
                  </a:lnTo>
                  <a:lnTo>
                    <a:pt x="2073" y="2108"/>
                  </a:lnTo>
                  <a:lnTo>
                    <a:pt x="2060" y="2339"/>
                  </a:lnTo>
                  <a:lnTo>
                    <a:pt x="1843" y="2279"/>
                  </a:lnTo>
                  <a:lnTo>
                    <a:pt x="1769" y="2496"/>
                  </a:lnTo>
                  <a:lnTo>
                    <a:pt x="1575" y="2387"/>
                  </a:lnTo>
                  <a:lnTo>
                    <a:pt x="1455" y="2569"/>
                  </a:lnTo>
                  <a:lnTo>
                    <a:pt x="1298" y="2424"/>
                  </a:lnTo>
                  <a:lnTo>
                    <a:pt x="1127" y="2569"/>
                  </a:lnTo>
                  <a:lnTo>
                    <a:pt x="1018" y="2387"/>
                  </a:lnTo>
                  <a:lnTo>
                    <a:pt x="824" y="2496"/>
                  </a:lnTo>
                  <a:lnTo>
                    <a:pt x="751" y="2279"/>
                  </a:lnTo>
                  <a:lnTo>
                    <a:pt x="534" y="2339"/>
                  </a:lnTo>
                  <a:lnTo>
                    <a:pt x="522" y="2108"/>
                  </a:lnTo>
                  <a:lnTo>
                    <a:pt x="303" y="2108"/>
                  </a:lnTo>
                  <a:lnTo>
                    <a:pt x="340" y="1891"/>
                  </a:lnTo>
                  <a:lnTo>
                    <a:pt x="120" y="1842"/>
                  </a:lnTo>
                  <a:lnTo>
                    <a:pt x="217" y="1635"/>
                  </a:lnTo>
                  <a:lnTo>
                    <a:pt x="24" y="1526"/>
                  </a:lnTo>
                  <a:lnTo>
                    <a:pt x="169" y="1357"/>
                  </a:lnTo>
                  <a:lnTo>
                    <a:pt x="0" y="1212"/>
                  </a:lnTo>
                  <a:lnTo>
                    <a:pt x="183" y="1078"/>
                  </a:lnTo>
                  <a:lnTo>
                    <a:pt x="60" y="884"/>
                  </a:lnTo>
                  <a:lnTo>
                    <a:pt x="266" y="810"/>
                  </a:lnTo>
                  <a:lnTo>
                    <a:pt x="206" y="593"/>
                  </a:lnTo>
                  <a:lnTo>
                    <a:pt x="425" y="568"/>
                  </a:lnTo>
                  <a:lnTo>
                    <a:pt x="411" y="351"/>
                  </a:lnTo>
                  <a:lnTo>
                    <a:pt x="631" y="374"/>
                  </a:lnTo>
                  <a:lnTo>
                    <a:pt x="667" y="157"/>
                  </a:lnTo>
                  <a:lnTo>
                    <a:pt x="873" y="242"/>
                  </a:lnTo>
                  <a:lnTo>
                    <a:pt x="970" y="35"/>
                  </a:lnTo>
                  <a:lnTo>
                    <a:pt x="1152" y="169"/>
                  </a:lnTo>
                  <a:lnTo>
                    <a:pt x="1298" y="0"/>
                  </a:lnTo>
                  <a:close/>
                </a:path>
              </a:pathLst>
            </a:custGeom>
            <a:solidFill>
              <a:srgbClr val="ADD2FB">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3" name="Freeform 89"/>
            <p:cNvSpPr/>
            <p:nvPr/>
          </p:nvSpPr>
          <p:spPr>
            <a:xfrm>
              <a:off x="2199" y="1529"/>
              <a:ext cx="1273" cy="1272"/>
            </a:xfrm>
            <a:custGeom>
              <a:avLst/>
              <a:gdLst>
                <a:gd name="txL" fmla="*/ 0 w 2546"/>
                <a:gd name="txT" fmla="*/ 0 h 2545"/>
                <a:gd name="txR" fmla="*/ 2546 w 2546"/>
                <a:gd name="txB" fmla="*/ 2545 h 2545"/>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546" h="2545">
                  <a:moveTo>
                    <a:pt x="1274" y="0"/>
                  </a:moveTo>
                  <a:lnTo>
                    <a:pt x="1406" y="169"/>
                  </a:lnTo>
                  <a:lnTo>
                    <a:pt x="1588" y="49"/>
                  </a:lnTo>
                  <a:lnTo>
                    <a:pt x="1685" y="243"/>
                  </a:lnTo>
                  <a:lnTo>
                    <a:pt x="1879" y="158"/>
                  </a:lnTo>
                  <a:lnTo>
                    <a:pt x="1927" y="377"/>
                  </a:lnTo>
                  <a:lnTo>
                    <a:pt x="2146" y="351"/>
                  </a:lnTo>
                  <a:lnTo>
                    <a:pt x="2133" y="571"/>
                  </a:lnTo>
                  <a:lnTo>
                    <a:pt x="2352" y="594"/>
                  </a:lnTo>
                  <a:lnTo>
                    <a:pt x="2278" y="799"/>
                  </a:lnTo>
                  <a:lnTo>
                    <a:pt x="2486" y="885"/>
                  </a:lnTo>
                  <a:lnTo>
                    <a:pt x="2364" y="1067"/>
                  </a:lnTo>
                  <a:lnTo>
                    <a:pt x="2546" y="1201"/>
                  </a:lnTo>
                  <a:lnTo>
                    <a:pt x="2389" y="1346"/>
                  </a:lnTo>
                  <a:lnTo>
                    <a:pt x="2521" y="1515"/>
                  </a:lnTo>
                  <a:lnTo>
                    <a:pt x="2327" y="1624"/>
                  </a:lnTo>
                  <a:lnTo>
                    <a:pt x="2424" y="1818"/>
                  </a:lnTo>
                  <a:lnTo>
                    <a:pt x="2218" y="1880"/>
                  </a:lnTo>
                  <a:lnTo>
                    <a:pt x="2255" y="2085"/>
                  </a:lnTo>
                  <a:lnTo>
                    <a:pt x="2036" y="2097"/>
                  </a:lnTo>
                  <a:lnTo>
                    <a:pt x="2024" y="2316"/>
                  </a:lnTo>
                  <a:lnTo>
                    <a:pt x="1807" y="2254"/>
                  </a:lnTo>
                  <a:lnTo>
                    <a:pt x="1745" y="2462"/>
                  </a:lnTo>
                  <a:lnTo>
                    <a:pt x="1551" y="2365"/>
                  </a:lnTo>
                  <a:lnTo>
                    <a:pt x="1431" y="2545"/>
                  </a:lnTo>
                  <a:lnTo>
                    <a:pt x="1274" y="2388"/>
                  </a:lnTo>
                  <a:lnTo>
                    <a:pt x="1115" y="2545"/>
                  </a:lnTo>
                  <a:lnTo>
                    <a:pt x="994" y="2365"/>
                  </a:lnTo>
                  <a:lnTo>
                    <a:pt x="800" y="2462"/>
                  </a:lnTo>
                  <a:lnTo>
                    <a:pt x="727" y="2254"/>
                  </a:lnTo>
                  <a:lnTo>
                    <a:pt x="521" y="2316"/>
                  </a:lnTo>
                  <a:lnTo>
                    <a:pt x="510" y="2097"/>
                  </a:lnTo>
                  <a:lnTo>
                    <a:pt x="290" y="2085"/>
                  </a:lnTo>
                  <a:lnTo>
                    <a:pt x="327" y="1880"/>
                  </a:lnTo>
                  <a:lnTo>
                    <a:pt x="122" y="1818"/>
                  </a:lnTo>
                  <a:lnTo>
                    <a:pt x="207" y="1624"/>
                  </a:lnTo>
                  <a:lnTo>
                    <a:pt x="13" y="1515"/>
                  </a:lnTo>
                  <a:lnTo>
                    <a:pt x="159" y="1346"/>
                  </a:lnTo>
                  <a:lnTo>
                    <a:pt x="0" y="1201"/>
                  </a:lnTo>
                  <a:lnTo>
                    <a:pt x="170" y="1067"/>
                  </a:lnTo>
                  <a:lnTo>
                    <a:pt x="62" y="885"/>
                  </a:lnTo>
                  <a:lnTo>
                    <a:pt x="256" y="799"/>
                  </a:lnTo>
                  <a:lnTo>
                    <a:pt x="193" y="594"/>
                  </a:lnTo>
                  <a:lnTo>
                    <a:pt x="413" y="571"/>
                  </a:lnTo>
                  <a:lnTo>
                    <a:pt x="401" y="351"/>
                  </a:lnTo>
                  <a:lnTo>
                    <a:pt x="618" y="377"/>
                  </a:lnTo>
                  <a:lnTo>
                    <a:pt x="655" y="158"/>
                  </a:lnTo>
                  <a:lnTo>
                    <a:pt x="861" y="243"/>
                  </a:lnTo>
                  <a:lnTo>
                    <a:pt x="958" y="49"/>
                  </a:lnTo>
                  <a:lnTo>
                    <a:pt x="1128" y="169"/>
                  </a:lnTo>
                  <a:lnTo>
                    <a:pt x="1274" y="0"/>
                  </a:lnTo>
                  <a:close/>
                </a:path>
              </a:pathLst>
            </a:custGeom>
            <a:solidFill>
              <a:srgbClr val="B9D7FA">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4" name="Freeform 90"/>
            <p:cNvSpPr/>
            <p:nvPr/>
          </p:nvSpPr>
          <p:spPr>
            <a:xfrm>
              <a:off x="2206" y="1540"/>
              <a:ext cx="1254" cy="1249"/>
            </a:xfrm>
            <a:custGeom>
              <a:avLst/>
              <a:gdLst>
                <a:gd name="txL" fmla="*/ 0 w 2508"/>
                <a:gd name="txT" fmla="*/ 0 h 2498"/>
                <a:gd name="txR" fmla="*/ 2508 w 2508"/>
                <a:gd name="txB" fmla="*/ 2498 h 2498"/>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508" h="2498">
                  <a:moveTo>
                    <a:pt x="1261" y="0"/>
                  </a:moveTo>
                  <a:lnTo>
                    <a:pt x="1393" y="159"/>
                  </a:lnTo>
                  <a:lnTo>
                    <a:pt x="1575" y="37"/>
                  </a:lnTo>
                  <a:lnTo>
                    <a:pt x="1660" y="230"/>
                  </a:lnTo>
                  <a:lnTo>
                    <a:pt x="1866" y="145"/>
                  </a:lnTo>
                  <a:lnTo>
                    <a:pt x="1903" y="364"/>
                  </a:lnTo>
                  <a:lnTo>
                    <a:pt x="2120" y="339"/>
                  </a:lnTo>
                  <a:lnTo>
                    <a:pt x="2108" y="558"/>
                  </a:lnTo>
                  <a:lnTo>
                    <a:pt x="2314" y="582"/>
                  </a:lnTo>
                  <a:lnTo>
                    <a:pt x="2254" y="789"/>
                  </a:lnTo>
                  <a:lnTo>
                    <a:pt x="2448" y="861"/>
                  </a:lnTo>
                  <a:lnTo>
                    <a:pt x="2339" y="1043"/>
                  </a:lnTo>
                  <a:lnTo>
                    <a:pt x="2508" y="1177"/>
                  </a:lnTo>
                  <a:lnTo>
                    <a:pt x="2351" y="1322"/>
                  </a:lnTo>
                  <a:lnTo>
                    <a:pt x="2496" y="1491"/>
                  </a:lnTo>
                  <a:lnTo>
                    <a:pt x="2302" y="1588"/>
                  </a:lnTo>
                  <a:lnTo>
                    <a:pt x="2399" y="1794"/>
                  </a:lnTo>
                  <a:lnTo>
                    <a:pt x="2182" y="1842"/>
                  </a:lnTo>
                  <a:lnTo>
                    <a:pt x="2230" y="2061"/>
                  </a:lnTo>
                  <a:lnTo>
                    <a:pt x="2011" y="2061"/>
                  </a:lnTo>
                  <a:lnTo>
                    <a:pt x="2000" y="2267"/>
                  </a:lnTo>
                  <a:lnTo>
                    <a:pt x="1794" y="2218"/>
                  </a:lnTo>
                  <a:lnTo>
                    <a:pt x="1720" y="2424"/>
                  </a:lnTo>
                  <a:lnTo>
                    <a:pt x="1526" y="2315"/>
                  </a:lnTo>
                  <a:lnTo>
                    <a:pt x="1418" y="2498"/>
                  </a:lnTo>
                  <a:lnTo>
                    <a:pt x="1261" y="2352"/>
                  </a:lnTo>
                  <a:lnTo>
                    <a:pt x="1102" y="2498"/>
                  </a:lnTo>
                  <a:lnTo>
                    <a:pt x="981" y="2315"/>
                  </a:lnTo>
                  <a:lnTo>
                    <a:pt x="799" y="2424"/>
                  </a:lnTo>
                  <a:lnTo>
                    <a:pt x="727" y="2218"/>
                  </a:lnTo>
                  <a:lnTo>
                    <a:pt x="520" y="2267"/>
                  </a:lnTo>
                  <a:lnTo>
                    <a:pt x="508" y="2061"/>
                  </a:lnTo>
                  <a:lnTo>
                    <a:pt x="291" y="2061"/>
                  </a:lnTo>
                  <a:lnTo>
                    <a:pt x="326" y="1842"/>
                  </a:lnTo>
                  <a:lnTo>
                    <a:pt x="120" y="1794"/>
                  </a:lnTo>
                  <a:lnTo>
                    <a:pt x="206" y="1588"/>
                  </a:lnTo>
                  <a:lnTo>
                    <a:pt x="23" y="1491"/>
                  </a:lnTo>
                  <a:lnTo>
                    <a:pt x="157" y="1322"/>
                  </a:lnTo>
                  <a:lnTo>
                    <a:pt x="0" y="1177"/>
                  </a:lnTo>
                  <a:lnTo>
                    <a:pt x="180" y="1043"/>
                  </a:lnTo>
                  <a:lnTo>
                    <a:pt x="60" y="861"/>
                  </a:lnTo>
                  <a:lnTo>
                    <a:pt x="266" y="789"/>
                  </a:lnTo>
                  <a:lnTo>
                    <a:pt x="194" y="582"/>
                  </a:lnTo>
                  <a:lnTo>
                    <a:pt x="411" y="558"/>
                  </a:lnTo>
                  <a:lnTo>
                    <a:pt x="400" y="339"/>
                  </a:lnTo>
                  <a:lnTo>
                    <a:pt x="605" y="364"/>
                  </a:lnTo>
                  <a:lnTo>
                    <a:pt x="654" y="159"/>
                  </a:lnTo>
                  <a:lnTo>
                    <a:pt x="848" y="230"/>
                  </a:lnTo>
                  <a:lnTo>
                    <a:pt x="945" y="37"/>
                  </a:lnTo>
                  <a:lnTo>
                    <a:pt x="1115" y="159"/>
                  </a:lnTo>
                  <a:lnTo>
                    <a:pt x="1261" y="0"/>
                  </a:lnTo>
                  <a:close/>
                </a:path>
              </a:pathLst>
            </a:custGeom>
            <a:solidFill>
              <a:srgbClr val="C5DDFA">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5" name="Freeform 91"/>
            <p:cNvSpPr/>
            <p:nvPr/>
          </p:nvSpPr>
          <p:spPr>
            <a:xfrm>
              <a:off x="2218" y="1547"/>
              <a:ext cx="1236" cy="1236"/>
            </a:xfrm>
            <a:custGeom>
              <a:avLst/>
              <a:gdLst>
                <a:gd name="txL" fmla="*/ 0 w 2473"/>
                <a:gd name="txT" fmla="*/ 0 h 2473"/>
                <a:gd name="txR" fmla="*/ 2473 w 2473"/>
                <a:gd name="txB" fmla="*/ 2473 h 247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2473" h="2473">
                  <a:moveTo>
                    <a:pt x="1238" y="0"/>
                  </a:moveTo>
                  <a:lnTo>
                    <a:pt x="1370" y="169"/>
                  </a:lnTo>
                  <a:lnTo>
                    <a:pt x="1540" y="35"/>
                  </a:lnTo>
                  <a:lnTo>
                    <a:pt x="1637" y="229"/>
                  </a:lnTo>
                  <a:lnTo>
                    <a:pt x="1831" y="157"/>
                  </a:lnTo>
                  <a:lnTo>
                    <a:pt x="1868" y="363"/>
                  </a:lnTo>
                  <a:lnTo>
                    <a:pt x="2085" y="340"/>
                  </a:lnTo>
                  <a:lnTo>
                    <a:pt x="2074" y="545"/>
                  </a:lnTo>
                  <a:lnTo>
                    <a:pt x="2279" y="582"/>
                  </a:lnTo>
                  <a:lnTo>
                    <a:pt x="2219" y="776"/>
                  </a:lnTo>
                  <a:lnTo>
                    <a:pt x="2413" y="859"/>
                  </a:lnTo>
                  <a:lnTo>
                    <a:pt x="2304" y="1042"/>
                  </a:lnTo>
                  <a:lnTo>
                    <a:pt x="2473" y="1164"/>
                  </a:lnTo>
                  <a:lnTo>
                    <a:pt x="2316" y="1309"/>
                  </a:lnTo>
                  <a:lnTo>
                    <a:pt x="2450" y="1478"/>
                  </a:lnTo>
                  <a:lnTo>
                    <a:pt x="2268" y="1575"/>
                  </a:lnTo>
                  <a:lnTo>
                    <a:pt x="2353" y="1769"/>
                  </a:lnTo>
                  <a:lnTo>
                    <a:pt x="2145" y="1817"/>
                  </a:lnTo>
                  <a:lnTo>
                    <a:pt x="2194" y="2037"/>
                  </a:lnTo>
                  <a:lnTo>
                    <a:pt x="1977" y="2037"/>
                  </a:lnTo>
                  <a:lnTo>
                    <a:pt x="1965" y="2242"/>
                  </a:lnTo>
                  <a:lnTo>
                    <a:pt x="1757" y="2194"/>
                  </a:lnTo>
                  <a:lnTo>
                    <a:pt x="1686" y="2399"/>
                  </a:lnTo>
                  <a:lnTo>
                    <a:pt x="1503" y="2291"/>
                  </a:lnTo>
                  <a:lnTo>
                    <a:pt x="1395" y="2473"/>
                  </a:lnTo>
                  <a:lnTo>
                    <a:pt x="1238" y="2328"/>
                  </a:lnTo>
                  <a:lnTo>
                    <a:pt x="1079" y="2473"/>
                  </a:lnTo>
                  <a:lnTo>
                    <a:pt x="970" y="2291"/>
                  </a:lnTo>
                  <a:lnTo>
                    <a:pt x="776" y="2399"/>
                  </a:lnTo>
                  <a:lnTo>
                    <a:pt x="716" y="2194"/>
                  </a:lnTo>
                  <a:lnTo>
                    <a:pt x="510" y="2242"/>
                  </a:lnTo>
                  <a:lnTo>
                    <a:pt x="497" y="2037"/>
                  </a:lnTo>
                  <a:lnTo>
                    <a:pt x="280" y="2037"/>
                  </a:lnTo>
                  <a:lnTo>
                    <a:pt x="316" y="1817"/>
                  </a:lnTo>
                  <a:lnTo>
                    <a:pt x="109" y="1769"/>
                  </a:lnTo>
                  <a:lnTo>
                    <a:pt x="206" y="1575"/>
                  </a:lnTo>
                  <a:lnTo>
                    <a:pt x="12" y="1478"/>
                  </a:lnTo>
                  <a:lnTo>
                    <a:pt x="146" y="1309"/>
                  </a:lnTo>
                  <a:lnTo>
                    <a:pt x="0" y="1164"/>
                  </a:lnTo>
                  <a:lnTo>
                    <a:pt x="171" y="1042"/>
                  </a:lnTo>
                  <a:lnTo>
                    <a:pt x="60" y="859"/>
                  </a:lnTo>
                  <a:lnTo>
                    <a:pt x="254" y="776"/>
                  </a:lnTo>
                  <a:lnTo>
                    <a:pt x="183" y="582"/>
                  </a:lnTo>
                  <a:lnTo>
                    <a:pt x="400" y="545"/>
                  </a:lnTo>
                  <a:lnTo>
                    <a:pt x="388" y="340"/>
                  </a:lnTo>
                  <a:lnTo>
                    <a:pt x="594" y="363"/>
                  </a:lnTo>
                  <a:lnTo>
                    <a:pt x="631" y="157"/>
                  </a:lnTo>
                  <a:lnTo>
                    <a:pt x="836" y="229"/>
                  </a:lnTo>
                  <a:lnTo>
                    <a:pt x="922" y="35"/>
                  </a:lnTo>
                  <a:lnTo>
                    <a:pt x="1104" y="169"/>
                  </a:lnTo>
                  <a:lnTo>
                    <a:pt x="1238" y="0"/>
                  </a:lnTo>
                  <a:close/>
                </a:path>
              </a:pathLst>
            </a:custGeom>
            <a:solidFill>
              <a:srgbClr val="D0E2FA">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6" name="Freeform 92"/>
            <p:cNvSpPr/>
            <p:nvPr/>
          </p:nvSpPr>
          <p:spPr>
            <a:xfrm>
              <a:off x="2224" y="1559"/>
              <a:ext cx="1218" cy="1212"/>
            </a:xfrm>
            <a:custGeom>
              <a:avLst/>
              <a:gdLst>
                <a:gd name="txL" fmla="*/ 0 w 2438"/>
                <a:gd name="txT" fmla="*/ 0 h 2424"/>
                <a:gd name="txR" fmla="*/ 2438 w 2438"/>
                <a:gd name="txB" fmla="*/ 2424 h 2424"/>
              </a:gdLst>
              <a:ahLst/>
              <a:cxnLst>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2438" h="2424">
                  <a:moveTo>
                    <a:pt x="1226" y="0"/>
                  </a:moveTo>
                  <a:lnTo>
                    <a:pt x="1358" y="157"/>
                  </a:lnTo>
                  <a:lnTo>
                    <a:pt x="1528" y="36"/>
                  </a:lnTo>
                  <a:lnTo>
                    <a:pt x="1614" y="219"/>
                  </a:lnTo>
                  <a:lnTo>
                    <a:pt x="1808" y="145"/>
                  </a:lnTo>
                  <a:lnTo>
                    <a:pt x="1856" y="351"/>
                  </a:lnTo>
                  <a:lnTo>
                    <a:pt x="2062" y="327"/>
                  </a:lnTo>
                  <a:lnTo>
                    <a:pt x="2050" y="533"/>
                  </a:lnTo>
                  <a:lnTo>
                    <a:pt x="2256" y="558"/>
                  </a:lnTo>
                  <a:lnTo>
                    <a:pt x="2195" y="764"/>
                  </a:lnTo>
                  <a:lnTo>
                    <a:pt x="2389" y="835"/>
                  </a:lnTo>
                  <a:lnTo>
                    <a:pt x="2267" y="1018"/>
                  </a:lnTo>
                  <a:lnTo>
                    <a:pt x="2438" y="1140"/>
                  </a:lnTo>
                  <a:lnTo>
                    <a:pt x="2292" y="1285"/>
                  </a:lnTo>
                  <a:lnTo>
                    <a:pt x="2424" y="1442"/>
                  </a:lnTo>
                  <a:lnTo>
                    <a:pt x="2244" y="1551"/>
                  </a:lnTo>
                  <a:lnTo>
                    <a:pt x="2327" y="1733"/>
                  </a:lnTo>
                  <a:lnTo>
                    <a:pt x="2122" y="1793"/>
                  </a:lnTo>
                  <a:lnTo>
                    <a:pt x="2170" y="1999"/>
                  </a:lnTo>
                  <a:lnTo>
                    <a:pt x="1953" y="1999"/>
                  </a:lnTo>
                  <a:lnTo>
                    <a:pt x="1939" y="2207"/>
                  </a:lnTo>
                  <a:lnTo>
                    <a:pt x="1734" y="2158"/>
                  </a:lnTo>
                  <a:lnTo>
                    <a:pt x="1674" y="2352"/>
                  </a:lnTo>
                  <a:lnTo>
                    <a:pt x="1491" y="2255"/>
                  </a:lnTo>
                  <a:lnTo>
                    <a:pt x="1371" y="2424"/>
                  </a:lnTo>
                  <a:lnTo>
                    <a:pt x="1226" y="2290"/>
                  </a:lnTo>
                  <a:lnTo>
                    <a:pt x="1067" y="2424"/>
                  </a:lnTo>
                  <a:lnTo>
                    <a:pt x="958" y="2255"/>
                  </a:lnTo>
                  <a:lnTo>
                    <a:pt x="776" y="2352"/>
                  </a:lnTo>
                  <a:lnTo>
                    <a:pt x="704" y="2158"/>
                  </a:lnTo>
                  <a:lnTo>
                    <a:pt x="510" y="2207"/>
                  </a:lnTo>
                  <a:lnTo>
                    <a:pt x="485" y="1999"/>
                  </a:lnTo>
                  <a:lnTo>
                    <a:pt x="279" y="1999"/>
                  </a:lnTo>
                  <a:lnTo>
                    <a:pt x="316" y="1793"/>
                  </a:lnTo>
                  <a:lnTo>
                    <a:pt x="122" y="1733"/>
                  </a:lnTo>
                  <a:lnTo>
                    <a:pt x="208" y="1551"/>
                  </a:lnTo>
                  <a:lnTo>
                    <a:pt x="25" y="1442"/>
                  </a:lnTo>
                  <a:lnTo>
                    <a:pt x="159" y="1285"/>
                  </a:lnTo>
                  <a:lnTo>
                    <a:pt x="0" y="1140"/>
                  </a:lnTo>
                  <a:lnTo>
                    <a:pt x="171" y="1018"/>
                  </a:lnTo>
                  <a:lnTo>
                    <a:pt x="62" y="835"/>
                  </a:lnTo>
                  <a:lnTo>
                    <a:pt x="256" y="764"/>
                  </a:lnTo>
                  <a:lnTo>
                    <a:pt x="194" y="558"/>
                  </a:lnTo>
                  <a:lnTo>
                    <a:pt x="401" y="533"/>
                  </a:lnTo>
                  <a:lnTo>
                    <a:pt x="388" y="327"/>
                  </a:lnTo>
                  <a:lnTo>
                    <a:pt x="595" y="351"/>
                  </a:lnTo>
                  <a:lnTo>
                    <a:pt x="630" y="145"/>
                  </a:lnTo>
                  <a:lnTo>
                    <a:pt x="824" y="219"/>
                  </a:lnTo>
                  <a:lnTo>
                    <a:pt x="921" y="36"/>
                  </a:lnTo>
                  <a:lnTo>
                    <a:pt x="1092" y="157"/>
                  </a:lnTo>
                  <a:lnTo>
                    <a:pt x="1226" y="0"/>
                  </a:lnTo>
                  <a:close/>
                </a:path>
              </a:pathLst>
            </a:custGeom>
            <a:solidFill>
              <a:srgbClr val="DCE8FA">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7" name="Freeform 93"/>
            <p:cNvSpPr/>
            <p:nvPr/>
          </p:nvSpPr>
          <p:spPr>
            <a:xfrm>
              <a:off x="2236" y="1565"/>
              <a:ext cx="1200" cy="1200"/>
            </a:xfrm>
            <a:custGeom>
              <a:avLst/>
              <a:gdLst>
                <a:gd name="txL" fmla="*/ 0 w 2399"/>
                <a:gd name="txT" fmla="*/ 0 h 2401"/>
                <a:gd name="txR" fmla="*/ 2399 w 2399"/>
                <a:gd name="txB" fmla="*/ 2401 h 240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2399" h="2401">
                  <a:moveTo>
                    <a:pt x="1201" y="0"/>
                  </a:moveTo>
                  <a:lnTo>
                    <a:pt x="1333" y="159"/>
                  </a:lnTo>
                  <a:lnTo>
                    <a:pt x="1503" y="37"/>
                  </a:lnTo>
                  <a:lnTo>
                    <a:pt x="1589" y="231"/>
                  </a:lnTo>
                  <a:lnTo>
                    <a:pt x="1783" y="146"/>
                  </a:lnTo>
                  <a:lnTo>
                    <a:pt x="1817" y="353"/>
                  </a:lnTo>
                  <a:lnTo>
                    <a:pt x="2025" y="328"/>
                  </a:lnTo>
                  <a:lnTo>
                    <a:pt x="2011" y="534"/>
                  </a:lnTo>
                  <a:lnTo>
                    <a:pt x="2219" y="559"/>
                  </a:lnTo>
                  <a:lnTo>
                    <a:pt x="2145" y="753"/>
                  </a:lnTo>
                  <a:lnTo>
                    <a:pt x="2339" y="838"/>
                  </a:lnTo>
                  <a:lnTo>
                    <a:pt x="2231" y="1007"/>
                  </a:lnTo>
                  <a:lnTo>
                    <a:pt x="2399" y="1129"/>
                  </a:lnTo>
                  <a:lnTo>
                    <a:pt x="2254" y="1274"/>
                  </a:lnTo>
                  <a:lnTo>
                    <a:pt x="2376" y="1431"/>
                  </a:lnTo>
                  <a:lnTo>
                    <a:pt x="2205" y="1528"/>
                  </a:lnTo>
                  <a:lnTo>
                    <a:pt x="2291" y="1722"/>
                  </a:lnTo>
                  <a:lnTo>
                    <a:pt x="2085" y="1771"/>
                  </a:lnTo>
                  <a:lnTo>
                    <a:pt x="2122" y="1976"/>
                  </a:lnTo>
                  <a:lnTo>
                    <a:pt x="1914" y="1976"/>
                  </a:lnTo>
                  <a:lnTo>
                    <a:pt x="1903" y="2182"/>
                  </a:lnTo>
                  <a:lnTo>
                    <a:pt x="1709" y="2134"/>
                  </a:lnTo>
                  <a:lnTo>
                    <a:pt x="1637" y="2327"/>
                  </a:lnTo>
                  <a:lnTo>
                    <a:pt x="1455" y="2230"/>
                  </a:lnTo>
                  <a:lnTo>
                    <a:pt x="1346" y="2401"/>
                  </a:lnTo>
                  <a:lnTo>
                    <a:pt x="1201" y="2256"/>
                  </a:lnTo>
                  <a:lnTo>
                    <a:pt x="1042" y="2401"/>
                  </a:lnTo>
                  <a:lnTo>
                    <a:pt x="933" y="2230"/>
                  </a:lnTo>
                  <a:lnTo>
                    <a:pt x="751" y="2327"/>
                  </a:lnTo>
                  <a:lnTo>
                    <a:pt x="691" y="2134"/>
                  </a:lnTo>
                  <a:lnTo>
                    <a:pt x="485" y="2182"/>
                  </a:lnTo>
                  <a:lnTo>
                    <a:pt x="473" y="1976"/>
                  </a:lnTo>
                  <a:lnTo>
                    <a:pt x="266" y="1976"/>
                  </a:lnTo>
                  <a:lnTo>
                    <a:pt x="303" y="1771"/>
                  </a:lnTo>
                  <a:lnTo>
                    <a:pt x="109" y="1722"/>
                  </a:lnTo>
                  <a:lnTo>
                    <a:pt x="194" y="1528"/>
                  </a:lnTo>
                  <a:lnTo>
                    <a:pt x="12" y="1431"/>
                  </a:lnTo>
                  <a:lnTo>
                    <a:pt x="146" y="1274"/>
                  </a:lnTo>
                  <a:lnTo>
                    <a:pt x="0" y="1129"/>
                  </a:lnTo>
                  <a:lnTo>
                    <a:pt x="157" y="1007"/>
                  </a:lnTo>
                  <a:lnTo>
                    <a:pt x="49" y="838"/>
                  </a:lnTo>
                  <a:lnTo>
                    <a:pt x="243" y="753"/>
                  </a:lnTo>
                  <a:lnTo>
                    <a:pt x="183" y="559"/>
                  </a:lnTo>
                  <a:lnTo>
                    <a:pt x="388" y="534"/>
                  </a:lnTo>
                  <a:lnTo>
                    <a:pt x="376" y="328"/>
                  </a:lnTo>
                  <a:lnTo>
                    <a:pt x="582" y="353"/>
                  </a:lnTo>
                  <a:lnTo>
                    <a:pt x="619" y="146"/>
                  </a:lnTo>
                  <a:lnTo>
                    <a:pt x="813" y="231"/>
                  </a:lnTo>
                  <a:lnTo>
                    <a:pt x="896" y="37"/>
                  </a:lnTo>
                  <a:lnTo>
                    <a:pt x="1067" y="159"/>
                  </a:lnTo>
                  <a:lnTo>
                    <a:pt x="1201" y="0"/>
                  </a:lnTo>
                  <a:close/>
                </a:path>
              </a:pathLst>
            </a:custGeom>
            <a:solidFill>
              <a:srgbClr val="E7EDF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8" name="Freeform 94"/>
            <p:cNvSpPr/>
            <p:nvPr/>
          </p:nvSpPr>
          <p:spPr>
            <a:xfrm>
              <a:off x="2242" y="1571"/>
              <a:ext cx="1188" cy="1188"/>
            </a:xfrm>
            <a:custGeom>
              <a:avLst/>
              <a:gdLst>
                <a:gd name="txL" fmla="*/ 0 w 2376"/>
                <a:gd name="txT" fmla="*/ 0 h 2376"/>
                <a:gd name="txR" fmla="*/ 2376 w 2376"/>
                <a:gd name="txB" fmla="*/ 2376 h 2376"/>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376" h="2376">
                  <a:moveTo>
                    <a:pt x="1189" y="0"/>
                  </a:moveTo>
                  <a:lnTo>
                    <a:pt x="1321" y="157"/>
                  </a:lnTo>
                  <a:lnTo>
                    <a:pt x="1480" y="48"/>
                  </a:lnTo>
                  <a:lnTo>
                    <a:pt x="1563" y="229"/>
                  </a:lnTo>
                  <a:lnTo>
                    <a:pt x="1757" y="157"/>
                  </a:lnTo>
                  <a:lnTo>
                    <a:pt x="1794" y="351"/>
                  </a:lnTo>
                  <a:lnTo>
                    <a:pt x="1999" y="326"/>
                  </a:lnTo>
                  <a:lnTo>
                    <a:pt x="1988" y="533"/>
                  </a:lnTo>
                  <a:lnTo>
                    <a:pt x="2182" y="556"/>
                  </a:lnTo>
                  <a:lnTo>
                    <a:pt x="2122" y="750"/>
                  </a:lnTo>
                  <a:lnTo>
                    <a:pt x="2315" y="824"/>
                  </a:lnTo>
                  <a:lnTo>
                    <a:pt x="2207" y="993"/>
                  </a:lnTo>
                  <a:lnTo>
                    <a:pt x="2376" y="1115"/>
                  </a:lnTo>
                  <a:lnTo>
                    <a:pt x="2219" y="1260"/>
                  </a:lnTo>
                  <a:lnTo>
                    <a:pt x="2352" y="1417"/>
                  </a:lnTo>
                  <a:lnTo>
                    <a:pt x="2170" y="1514"/>
                  </a:lnTo>
                  <a:lnTo>
                    <a:pt x="2255" y="1697"/>
                  </a:lnTo>
                  <a:lnTo>
                    <a:pt x="2061" y="1745"/>
                  </a:lnTo>
                  <a:lnTo>
                    <a:pt x="2096" y="1951"/>
                  </a:lnTo>
                  <a:lnTo>
                    <a:pt x="1891" y="1951"/>
                  </a:lnTo>
                  <a:lnTo>
                    <a:pt x="1879" y="2156"/>
                  </a:lnTo>
                  <a:lnTo>
                    <a:pt x="1685" y="2096"/>
                  </a:lnTo>
                  <a:lnTo>
                    <a:pt x="1625" y="2290"/>
                  </a:lnTo>
                  <a:lnTo>
                    <a:pt x="1443" y="2193"/>
                  </a:lnTo>
                  <a:lnTo>
                    <a:pt x="1334" y="2376"/>
                  </a:lnTo>
                  <a:lnTo>
                    <a:pt x="1189" y="2230"/>
                  </a:lnTo>
                  <a:lnTo>
                    <a:pt x="1043" y="2376"/>
                  </a:lnTo>
                  <a:lnTo>
                    <a:pt x="933" y="2193"/>
                  </a:lnTo>
                  <a:lnTo>
                    <a:pt x="752" y="2290"/>
                  </a:lnTo>
                  <a:lnTo>
                    <a:pt x="690" y="2096"/>
                  </a:lnTo>
                  <a:lnTo>
                    <a:pt x="485" y="2156"/>
                  </a:lnTo>
                  <a:lnTo>
                    <a:pt x="473" y="1951"/>
                  </a:lnTo>
                  <a:lnTo>
                    <a:pt x="267" y="1951"/>
                  </a:lnTo>
                  <a:lnTo>
                    <a:pt x="302" y="1745"/>
                  </a:lnTo>
                  <a:lnTo>
                    <a:pt x="108" y="1697"/>
                  </a:lnTo>
                  <a:lnTo>
                    <a:pt x="194" y="1514"/>
                  </a:lnTo>
                  <a:lnTo>
                    <a:pt x="25" y="1417"/>
                  </a:lnTo>
                  <a:lnTo>
                    <a:pt x="145" y="1260"/>
                  </a:lnTo>
                  <a:lnTo>
                    <a:pt x="0" y="1115"/>
                  </a:lnTo>
                  <a:lnTo>
                    <a:pt x="171" y="993"/>
                  </a:lnTo>
                  <a:lnTo>
                    <a:pt x="60" y="824"/>
                  </a:lnTo>
                  <a:lnTo>
                    <a:pt x="242" y="750"/>
                  </a:lnTo>
                  <a:lnTo>
                    <a:pt x="182" y="556"/>
                  </a:lnTo>
                  <a:lnTo>
                    <a:pt x="388" y="533"/>
                  </a:lnTo>
                  <a:lnTo>
                    <a:pt x="376" y="326"/>
                  </a:lnTo>
                  <a:lnTo>
                    <a:pt x="570" y="351"/>
                  </a:lnTo>
                  <a:lnTo>
                    <a:pt x="619" y="157"/>
                  </a:lnTo>
                  <a:lnTo>
                    <a:pt x="801" y="229"/>
                  </a:lnTo>
                  <a:lnTo>
                    <a:pt x="884" y="48"/>
                  </a:lnTo>
                  <a:lnTo>
                    <a:pt x="1055" y="157"/>
                  </a:lnTo>
                  <a:lnTo>
                    <a:pt x="1189" y="0"/>
                  </a:lnTo>
                  <a:close/>
                </a:path>
              </a:pathLst>
            </a:custGeom>
            <a:solidFill>
              <a:srgbClr val="F3F3F9">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79" name="Freeform 95"/>
            <p:cNvSpPr>
              <a:spLocks noEditPoints="1"/>
            </p:cNvSpPr>
            <p:nvPr/>
          </p:nvSpPr>
          <p:spPr>
            <a:xfrm>
              <a:off x="1878" y="1305"/>
              <a:ext cx="2061" cy="1932"/>
            </a:xfrm>
            <a:custGeom>
              <a:avLst/>
              <a:gdLst>
                <a:gd name="txL" fmla="*/ 0 w 4121"/>
                <a:gd name="txT" fmla="*/ 0 h 3866"/>
                <a:gd name="txR" fmla="*/ 4121 w 4121"/>
                <a:gd name="txB" fmla="*/ 3866 h 3866"/>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121" h="3866">
                  <a:moveTo>
                    <a:pt x="4121" y="3660"/>
                  </a:moveTo>
                  <a:lnTo>
                    <a:pt x="4115" y="3652"/>
                  </a:lnTo>
                  <a:lnTo>
                    <a:pt x="4109" y="3637"/>
                  </a:lnTo>
                  <a:lnTo>
                    <a:pt x="4097" y="3623"/>
                  </a:lnTo>
                  <a:lnTo>
                    <a:pt x="4096" y="3612"/>
                  </a:lnTo>
                  <a:lnTo>
                    <a:pt x="4094" y="3602"/>
                  </a:lnTo>
                  <a:lnTo>
                    <a:pt x="4092" y="3590"/>
                  </a:lnTo>
                  <a:lnTo>
                    <a:pt x="4090" y="3581"/>
                  </a:lnTo>
                  <a:lnTo>
                    <a:pt x="4086" y="3569"/>
                  </a:lnTo>
                  <a:lnTo>
                    <a:pt x="4084" y="3557"/>
                  </a:lnTo>
                  <a:lnTo>
                    <a:pt x="4084" y="3548"/>
                  </a:lnTo>
                  <a:lnTo>
                    <a:pt x="4084" y="3540"/>
                  </a:lnTo>
                  <a:lnTo>
                    <a:pt x="4080" y="3520"/>
                  </a:lnTo>
                  <a:lnTo>
                    <a:pt x="4078" y="3501"/>
                  </a:lnTo>
                  <a:lnTo>
                    <a:pt x="4074" y="3489"/>
                  </a:lnTo>
                  <a:lnTo>
                    <a:pt x="4072" y="3478"/>
                  </a:lnTo>
                  <a:lnTo>
                    <a:pt x="4072" y="3466"/>
                  </a:lnTo>
                  <a:lnTo>
                    <a:pt x="4072" y="3454"/>
                  </a:lnTo>
                  <a:lnTo>
                    <a:pt x="4072" y="3435"/>
                  </a:lnTo>
                  <a:lnTo>
                    <a:pt x="4072" y="3418"/>
                  </a:lnTo>
                  <a:lnTo>
                    <a:pt x="4066" y="3418"/>
                  </a:lnTo>
                  <a:lnTo>
                    <a:pt x="4061" y="3418"/>
                  </a:lnTo>
                  <a:lnTo>
                    <a:pt x="4057" y="3404"/>
                  </a:lnTo>
                  <a:lnTo>
                    <a:pt x="4055" y="3392"/>
                  </a:lnTo>
                  <a:lnTo>
                    <a:pt x="4051" y="3381"/>
                  </a:lnTo>
                  <a:lnTo>
                    <a:pt x="4049" y="3369"/>
                  </a:lnTo>
                  <a:lnTo>
                    <a:pt x="4045" y="3356"/>
                  </a:lnTo>
                  <a:lnTo>
                    <a:pt x="4045" y="3344"/>
                  </a:lnTo>
                  <a:lnTo>
                    <a:pt x="4041" y="3332"/>
                  </a:lnTo>
                  <a:lnTo>
                    <a:pt x="4041" y="3321"/>
                  </a:lnTo>
                  <a:lnTo>
                    <a:pt x="4037" y="3307"/>
                  </a:lnTo>
                  <a:lnTo>
                    <a:pt x="4035" y="3295"/>
                  </a:lnTo>
                  <a:lnTo>
                    <a:pt x="4033" y="3284"/>
                  </a:lnTo>
                  <a:lnTo>
                    <a:pt x="4032" y="3272"/>
                  </a:lnTo>
                  <a:lnTo>
                    <a:pt x="4028" y="3261"/>
                  </a:lnTo>
                  <a:lnTo>
                    <a:pt x="4028" y="3249"/>
                  </a:lnTo>
                  <a:lnTo>
                    <a:pt x="4024" y="3237"/>
                  </a:lnTo>
                  <a:lnTo>
                    <a:pt x="4024" y="3226"/>
                  </a:lnTo>
                  <a:lnTo>
                    <a:pt x="4020" y="3212"/>
                  </a:lnTo>
                  <a:lnTo>
                    <a:pt x="4018" y="3200"/>
                  </a:lnTo>
                  <a:lnTo>
                    <a:pt x="4016" y="3189"/>
                  </a:lnTo>
                  <a:lnTo>
                    <a:pt x="4014" y="3177"/>
                  </a:lnTo>
                  <a:lnTo>
                    <a:pt x="4010" y="3166"/>
                  </a:lnTo>
                  <a:lnTo>
                    <a:pt x="4010" y="3154"/>
                  </a:lnTo>
                  <a:lnTo>
                    <a:pt x="4006" y="3142"/>
                  </a:lnTo>
                  <a:lnTo>
                    <a:pt x="4006" y="3131"/>
                  </a:lnTo>
                  <a:lnTo>
                    <a:pt x="4002" y="3117"/>
                  </a:lnTo>
                  <a:lnTo>
                    <a:pt x="4001" y="3105"/>
                  </a:lnTo>
                  <a:lnTo>
                    <a:pt x="3999" y="3094"/>
                  </a:lnTo>
                  <a:lnTo>
                    <a:pt x="3997" y="3082"/>
                  </a:lnTo>
                  <a:lnTo>
                    <a:pt x="3993" y="3070"/>
                  </a:lnTo>
                  <a:lnTo>
                    <a:pt x="3993" y="3059"/>
                  </a:lnTo>
                  <a:lnTo>
                    <a:pt x="3989" y="3047"/>
                  </a:lnTo>
                  <a:lnTo>
                    <a:pt x="3989" y="3036"/>
                  </a:lnTo>
                  <a:lnTo>
                    <a:pt x="3985" y="3022"/>
                  </a:lnTo>
                  <a:lnTo>
                    <a:pt x="3983" y="3010"/>
                  </a:lnTo>
                  <a:lnTo>
                    <a:pt x="3981" y="2999"/>
                  </a:lnTo>
                  <a:lnTo>
                    <a:pt x="3979" y="2987"/>
                  </a:lnTo>
                  <a:lnTo>
                    <a:pt x="3975" y="2974"/>
                  </a:lnTo>
                  <a:lnTo>
                    <a:pt x="3975" y="2962"/>
                  </a:lnTo>
                  <a:lnTo>
                    <a:pt x="3971" y="2950"/>
                  </a:lnTo>
                  <a:lnTo>
                    <a:pt x="3971" y="2939"/>
                  </a:lnTo>
                  <a:lnTo>
                    <a:pt x="3968" y="2925"/>
                  </a:lnTo>
                  <a:lnTo>
                    <a:pt x="3966" y="2913"/>
                  </a:lnTo>
                  <a:lnTo>
                    <a:pt x="3964" y="2902"/>
                  </a:lnTo>
                  <a:lnTo>
                    <a:pt x="3962" y="2890"/>
                  </a:lnTo>
                  <a:lnTo>
                    <a:pt x="3958" y="2878"/>
                  </a:lnTo>
                  <a:lnTo>
                    <a:pt x="3958" y="2867"/>
                  </a:lnTo>
                  <a:lnTo>
                    <a:pt x="3954" y="2855"/>
                  </a:lnTo>
                  <a:lnTo>
                    <a:pt x="3954" y="2844"/>
                  </a:lnTo>
                  <a:lnTo>
                    <a:pt x="3950" y="2830"/>
                  </a:lnTo>
                  <a:lnTo>
                    <a:pt x="3948" y="2818"/>
                  </a:lnTo>
                  <a:lnTo>
                    <a:pt x="3946" y="2807"/>
                  </a:lnTo>
                  <a:lnTo>
                    <a:pt x="3946" y="2795"/>
                  </a:lnTo>
                  <a:lnTo>
                    <a:pt x="3942" y="2783"/>
                  </a:lnTo>
                  <a:lnTo>
                    <a:pt x="3940" y="2772"/>
                  </a:lnTo>
                  <a:lnTo>
                    <a:pt x="3938" y="2760"/>
                  </a:lnTo>
                  <a:lnTo>
                    <a:pt x="3938" y="2749"/>
                  </a:lnTo>
                  <a:lnTo>
                    <a:pt x="3937" y="2735"/>
                  </a:lnTo>
                  <a:lnTo>
                    <a:pt x="3935" y="2723"/>
                  </a:lnTo>
                  <a:lnTo>
                    <a:pt x="3933" y="2712"/>
                  </a:lnTo>
                  <a:lnTo>
                    <a:pt x="3933" y="2700"/>
                  </a:lnTo>
                  <a:lnTo>
                    <a:pt x="3931" y="2688"/>
                  </a:lnTo>
                  <a:lnTo>
                    <a:pt x="3929" y="2677"/>
                  </a:lnTo>
                  <a:lnTo>
                    <a:pt x="3927" y="2665"/>
                  </a:lnTo>
                  <a:lnTo>
                    <a:pt x="3927" y="2654"/>
                  </a:lnTo>
                  <a:lnTo>
                    <a:pt x="3890" y="2399"/>
                  </a:lnTo>
                  <a:lnTo>
                    <a:pt x="3878" y="2382"/>
                  </a:lnTo>
                  <a:lnTo>
                    <a:pt x="3878" y="2376"/>
                  </a:lnTo>
                  <a:lnTo>
                    <a:pt x="3855" y="2351"/>
                  </a:lnTo>
                  <a:lnTo>
                    <a:pt x="3836" y="2339"/>
                  </a:lnTo>
                  <a:lnTo>
                    <a:pt x="3818" y="2339"/>
                  </a:lnTo>
                  <a:lnTo>
                    <a:pt x="3807" y="2339"/>
                  </a:lnTo>
                  <a:lnTo>
                    <a:pt x="3797" y="2339"/>
                  </a:lnTo>
                  <a:lnTo>
                    <a:pt x="3785" y="2339"/>
                  </a:lnTo>
                  <a:lnTo>
                    <a:pt x="3776" y="2339"/>
                  </a:lnTo>
                  <a:lnTo>
                    <a:pt x="3764" y="2339"/>
                  </a:lnTo>
                  <a:lnTo>
                    <a:pt x="3752" y="2339"/>
                  </a:lnTo>
                  <a:lnTo>
                    <a:pt x="3741" y="2339"/>
                  </a:lnTo>
                  <a:lnTo>
                    <a:pt x="3731" y="2339"/>
                  </a:lnTo>
                  <a:lnTo>
                    <a:pt x="3719" y="2339"/>
                  </a:lnTo>
                  <a:lnTo>
                    <a:pt x="3708" y="2339"/>
                  </a:lnTo>
                  <a:lnTo>
                    <a:pt x="3696" y="2339"/>
                  </a:lnTo>
                  <a:lnTo>
                    <a:pt x="3686" y="2339"/>
                  </a:lnTo>
                  <a:lnTo>
                    <a:pt x="3675" y="2339"/>
                  </a:lnTo>
                  <a:lnTo>
                    <a:pt x="3663" y="2339"/>
                  </a:lnTo>
                  <a:lnTo>
                    <a:pt x="3651" y="2339"/>
                  </a:lnTo>
                  <a:lnTo>
                    <a:pt x="3642" y="2339"/>
                  </a:lnTo>
                  <a:lnTo>
                    <a:pt x="3630" y="2339"/>
                  </a:lnTo>
                  <a:lnTo>
                    <a:pt x="3618" y="2339"/>
                  </a:lnTo>
                  <a:lnTo>
                    <a:pt x="3607" y="2339"/>
                  </a:lnTo>
                  <a:lnTo>
                    <a:pt x="3595" y="2339"/>
                  </a:lnTo>
                  <a:lnTo>
                    <a:pt x="3584" y="2339"/>
                  </a:lnTo>
                  <a:lnTo>
                    <a:pt x="3572" y="2339"/>
                  </a:lnTo>
                  <a:lnTo>
                    <a:pt x="3560" y="2339"/>
                  </a:lnTo>
                  <a:lnTo>
                    <a:pt x="3551" y="2339"/>
                  </a:lnTo>
                  <a:lnTo>
                    <a:pt x="3539" y="2339"/>
                  </a:lnTo>
                  <a:lnTo>
                    <a:pt x="3527" y="2339"/>
                  </a:lnTo>
                  <a:lnTo>
                    <a:pt x="3518" y="2339"/>
                  </a:lnTo>
                  <a:lnTo>
                    <a:pt x="3508" y="2339"/>
                  </a:lnTo>
                  <a:lnTo>
                    <a:pt x="3487" y="2339"/>
                  </a:lnTo>
                  <a:lnTo>
                    <a:pt x="3467" y="2339"/>
                  </a:lnTo>
                  <a:lnTo>
                    <a:pt x="3452" y="2339"/>
                  </a:lnTo>
                  <a:lnTo>
                    <a:pt x="3438" y="2339"/>
                  </a:lnTo>
                  <a:lnTo>
                    <a:pt x="3425" y="2339"/>
                  </a:lnTo>
                  <a:lnTo>
                    <a:pt x="3411" y="2339"/>
                  </a:lnTo>
                  <a:lnTo>
                    <a:pt x="3397" y="2339"/>
                  </a:lnTo>
                  <a:lnTo>
                    <a:pt x="3384" y="2339"/>
                  </a:lnTo>
                  <a:lnTo>
                    <a:pt x="3370" y="2339"/>
                  </a:lnTo>
                  <a:lnTo>
                    <a:pt x="3359" y="2339"/>
                  </a:lnTo>
                  <a:lnTo>
                    <a:pt x="3345" y="2339"/>
                  </a:lnTo>
                  <a:lnTo>
                    <a:pt x="3331" y="2339"/>
                  </a:lnTo>
                  <a:lnTo>
                    <a:pt x="3318" y="2339"/>
                  </a:lnTo>
                  <a:lnTo>
                    <a:pt x="3306" y="2341"/>
                  </a:lnTo>
                  <a:lnTo>
                    <a:pt x="3293" y="2341"/>
                  </a:lnTo>
                  <a:lnTo>
                    <a:pt x="3279" y="2341"/>
                  </a:lnTo>
                  <a:lnTo>
                    <a:pt x="3267" y="2341"/>
                  </a:lnTo>
                  <a:lnTo>
                    <a:pt x="3256" y="2343"/>
                  </a:lnTo>
                  <a:lnTo>
                    <a:pt x="3242" y="2343"/>
                  </a:lnTo>
                  <a:lnTo>
                    <a:pt x="3229" y="2343"/>
                  </a:lnTo>
                  <a:lnTo>
                    <a:pt x="3215" y="2343"/>
                  </a:lnTo>
                  <a:lnTo>
                    <a:pt x="3203" y="2343"/>
                  </a:lnTo>
                  <a:lnTo>
                    <a:pt x="3190" y="2343"/>
                  </a:lnTo>
                  <a:lnTo>
                    <a:pt x="3178" y="2343"/>
                  </a:lnTo>
                  <a:lnTo>
                    <a:pt x="3165" y="2343"/>
                  </a:lnTo>
                  <a:lnTo>
                    <a:pt x="3153" y="2343"/>
                  </a:lnTo>
                  <a:lnTo>
                    <a:pt x="3139" y="2341"/>
                  </a:lnTo>
                  <a:lnTo>
                    <a:pt x="3128" y="2341"/>
                  </a:lnTo>
                  <a:lnTo>
                    <a:pt x="3114" y="2341"/>
                  </a:lnTo>
                  <a:lnTo>
                    <a:pt x="3103" y="2341"/>
                  </a:lnTo>
                  <a:lnTo>
                    <a:pt x="3089" y="2339"/>
                  </a:lnTo>
                  <a:lnTo>
                    <a:pt x="3077" y="2339"/>
                  </a:lnTo>
                  <a:lnTo>
                    <a:pt x="3066" y="2339"/>
                  </a:lnTo>
                  <a:lnTo>
                    <a:pt x="3054" y="2339"/>
                  </a:lnTo>
                  <a:lnTo>
                    <a:pt x="3050" y="2328"/>
                  </a:lnTo>
                  <a:lnTo>
                    <a:pt x="3048" y="2314"/>
                  </a:lnTo>
                  <a:lnTo>
                    <a:pt x="3042" y="2301"/>
                  </a:lnTo>
                  <a:lnTo>
                    <a:pt x="3042" y="2291"/>
                  </a:lnTo>
                  <a:lnTo>
                    <a:pt x="3048" y="2271"/>
                  </a:lnTo>
                  <a:lnTo>
                    <a:pt x="3050" y="2260"/>
                  </a:lnTo>
                  <a:lnTo>
                    <a:pt x="3048" y="2250"/>
                  </a:lnTo>
                  <a:lnTo>
                    <a:pt x="3042" y="2242"/>
                  </a:lnTo>
                  <a:lnTo>
                    <a:pt x="3042" y="2237"/>
                  </a:lnTo>
                  <a:lnTo>
                    <a:pt x="3042" y="2231"/>
                  </a:lnTo>
                  <a:lnTo>
                    <a:pt x="3052" y="2223"/>
                  </a:lnTo>
                  <a:lnTo>
                    <a:pt x="3054" y="2217"/>
                  </a:lnTo>
                  <a:lnTo>
                    <a:pt x="3031" y="1951"/>
                  </a:lnTo>
                  <a:lnTo>
                    <a:pt x="3029" y="1938"/>
                  </a:lnTo>
                  <a:lnTo>
                    <a:pt x="3027" y="1926"/>
                  </a:lnTo>
                  <a:lnTo>
                    <a:pt x="3025" y="1913"/>
                  </a:lnTo>
                  <a:lnTo>
                    <a:pt x="3025" y="1901"/>
                  </a:lnTo>
                  <a:lnTo>
                    <a:pt x="3023" y="1889"/>
                  </a:lnTo>
                  <a:lnTo>
                    <a:pt x="3021" y="1878"/>
                  </a:lnTo>
                  <a:lnTo>
                    <a:pt x="3019" y="1866"/>
                  </a:lnTo>
                  <a:lnTo>
                    <a:pt x="3019" y="1854"/>
                  </a:lnTo>
                  <a:lnTo>
                    <a:pt x="3017" y="1841"/>
                  </a:lnTo>
                  <a:lnTo>
                    <a:pt x="3015" y="1829"/>
                  </a:lnTo>
                  <a:lnTo>
                    <a:pt x="3015" y="1816"/>
                  </a:lnTo>
                  <a:lnTo>
                    <a:pt x="3015" y="1804"/>
                  </a:lnTo>
                  <a:lnTo>
                    <a:pt x="3013" y="1792"/>
                  </a:lnTo>
                  <a:lnTo>
                    <a:pt x="3011" y="1781"/>
                  </a:lnTo>
                  <a:lnTo>
                    <a:pt x="3011" y="1769"/>
                  </a:lnTo>
                  <a:lnTo>
                    <a:pt x="3011" y="1758"/>
                  </a:lnTo>
                  <a:lnTo>
                    <a:pt x="3010" y="1744"/>
                  </a:lnTo>
                  <a:lnTo>
                    <a:pt x="3008" y="1732"/>
                  </a:lnTo>
                  <a:lnTo>
                    <a:pt x="3008" y="1719"/>
                  </a:lnTo>
                  <a:lnTo>
                    <a:pt x="3008" y="1707"/>
                  </a:lnTo>
                  <a:lnTo>
                    <a:pt x="3006" y="1695"/>
                  </a:lnTo>
                  <a:lnTo>
                    <a:pt x="3004" y="1684"/>
                  </a:lnTo>
                  <a:lnTo>
                    <a:pt x="3004" y="1672"/>
                  </a:lnTo>
                  <a:lnTo>
                    <a:pt x="3004" y="1661"/>
                  </a:lnTo>
                  <a:lnTo>
                    <a:pt x="3002" y="1647"/>
                  </a:lnTo>
                  <a:lnTo>
                    <a:pt x="3002" y="1635"/>
                  </a:lnTo>
                  <a:lnTo>
                    <a:pt x="3000" y="1622"/>
                  </a:lnTo>
                  <a:lnTo>
                    <a:pt x="3000" y="1610"/>
                  </a:lnTo>
                  <a:lnTo>
                    <a:pt x="2998" y="1598"/>
                  </a:lnTo>
                  <a:lnTo>
                    <a:pt x="2998" y="1587"/>
                  </a:lnTo>
                  <a:lnTo>
                    <a:pt x="2998" y="1575"/>
                  </a:lnTo>
                  <a:lnTo>
                    <a:pt x="2998" y="1564"/>
                  </a:lnTo>
                  <a:lnTo>
                    <a:pt x="2996" y="1550"/>
                  </a:lnTo>
                  <a:lnTo>
                    <a:pt x="2994" y="1538"/>
                  </a:lnTo>
                  <a:lnTo>
                    <a:pt x="2992" y="1527"/>
                  </a:lnTo>
                  <a:lnTo>
                    <a:pt x="2992" y="1515"/>
                  </a:lnTo>
                  <a:lnTo>
                    <a:pt x="2990" y="1502"/>
                  </a:lnTo>
                  <a:lnTo>
                    <a:pt x="2990" y="1490"/>
                  </a:lnTo>
                  <a:lnTo>
                    <a:pt x="2988" y="1478"/>
                  </a:lnTo>
                  <a:lnTo>
                    <a:pt x="2988" y="1467"/>
                  </a:lnTo>
                  <a:lnTo>
                    <a:pt x="2986" y="1453"/>
                  </a:lnTo>
                  <a:lnTo>
                    <a:pt x="2984" y="1441"/>
                  </a:lnTo>
                  <a:lnTo>
                    <a:pt x="2982" y="1430"/>
                  </a:lnTo>
                  <a:lnTo>
                    <a:pt x="2982" y="1418"/>
                  </a:lnTo>
                  <a:lnTo>
                    <a:pt x="2980" y="1406"/>
                  </a:lnTo>
                  <a:lnTo>
                    <a:pt x="2980" y="1395"/>
                  </a:lnTo>
                  <a:lnTo>
                    <a:pt x="2978" y="1383"/>
                  </a:lnTo>
                  <a:lnTo>
                    <a:pt x="2978" y="1372"/>
                  </a:lnTo>
                  <a:lnTo>
                    <a:pt x="2977" y="1360"/>
                  </a:lnTo>
                  <a:lnTo>
                    <a:pt x="2975" y="1348"/>
                  </a:lnTo>
                  <a:lnTo>
                    <a:pt x="2973" y="1337"/>
                  </a:lnTo>
                  <a:lnTo>
                    <a:pt x="2973" y="1325"/>
                  </a:lnTo>
                  <a:lnTo>
                    <a:pt x="2971" y="1313"/>
                  </a:lnTo>
                  <a:lnTo>
                    <a:pt x="2969" y="1302"/>
                  </a:lnTo>
                  <a:lnTo>
                    <a:pt x="2967" y="1290"/>
                  </a:lnTo>
                  <a:lnTo>
                    <a:pt x="2967" y="1278"/>
                  </a:lnTo>
                  <a:lnTo>
                    <a:pt x="2965" y="1267"/>
                  </a:lnTo>
                  <a:lnTo>
                    <a:pt x="2963" y="1255"/>
                  </a:lnTo>
                  <a:lnTo>
                    <a:pt x="2961" y="1244"/>
                  </a:lnTo>
                  <a:lnTo>
                    <a:pt x="2961" y="1232"/>
                  </a:lnTo>
                  <a:lnTo>
                    <a:pt x="2959" y="1220"/>
                  </a:lnTo>
                  <a:lnTo>
                    <a:pt x="2959" y="1209"/>
                  </a:lnTo>
                  <a:lnTo>
                    <a:pt x="2957" y="1197"/>
                  </a:lnTo>
                  <a:lnTo>
                    <a:pt x="2957" y="1187"/>
                  </a:lnTo>
                  <a:lnTo>
                    <a:pt x="2957" y="1176"/>
                  </a:lnTo>
                  <a:lnTo>
                    <a:pt x="2957" y="1164"/>
                  </a:lnTo>
                  <a:lnTo>
                    <a:pt x="2947" y="1152"/>
                  </a:lnTo>
                  <a:lnTo>
                    <a:pt x="2940" y="1141"/>
                  </a:lnTo>
                  <a:lnTo>
                    <a:pt x="2932" y="1129"/>
                  </a:lnTo>
                  <a:lnTo>
                    <a:pt x="2924" y="1118"/>
                  </a:lnTo>
                  <a:lnTo>
                    <a:pt x="2905" y="1096"/>
                  </a:lnTo>
                  <a:lnTo>
                    <a:pt x="2887" y="1079"/>
                  </a:lnTo>
                  <a:lnTo>
                    <a:pt x="2866" y="1059"/>
                  </a:lnTo>
                  <a:lnTo>
                    <a:pt x="2849" y="1040"/>
                  </a:lnTo>
                  <a:lnTo>
                    <a:pt x="2829" y="1022"/>
                  </a:lnTo>
                  <a:lnTo>
                    <a:pt x="2812" y="1005"/>
                  </a:lnTo>
                  <a:lnTo>
                    <a:pt x="2794" y="988"/>
                  </a:lnTo>
                  <a:lnTo>
                    <a:pt x="2781" y="974"/>
                  </a:lnTo>
                  <a:lnTo>
                    <a:pt x="2765" y="960"/>
                  </a:lnTo>
                  <a:lnTo>
                    <a:pt x="2752" y="945"/>
                  </a:lnTo>
                  <a:lnTo>
                    <a:pt x="2744" y="933"/>
                  </a:lnTo>
                  <a:lnTo>
                    <a:pt x="2726" y="933"/>
                  </a:lnTo>
                  <a:lnTo>
                    <a:pt x="2711" y="929"/>
                  </a:lnTo>
                  <a:lnTo>
                    <a:pt x="2697" y="927"/>
                  </a:lnTo>
                  <a:lnTo>
                    <a:pt x="2684" y="927"/>
                  </a:lnTo>
                  <a:lnTo>
                    <a:pt x="2672" y="927"/>
                  </a:lnTo>
                  <a:lnTo>
                    <a:pt x="2660" y="927"/>
                  </a:lnTo>
                  <a:lnTo>
                    <a:pt x="2649" y="927"/>
                  </a:lnTo>
                  <a:lnTo>
                    <a:pt x="2637" y="927"/>
                  </a:lnTo>
                  <a:lnTo>
                    <a:pt x="2626" y="927"/>
                  </a:lnTo>
                  <a:lnTo>
                    <a:pt x="2612" y="927"/>
                  </a:lnTo>
                  <a:lnTo>
                    <a:pt x="2600" y="927"/>
                  </a:lnTo>
                  <a:lnTo>
                    <a:pt x="2589" y="927"/>
                  </a:lnTo>
                  <a:lnTo>
                    <a:pt x="2577" y="929"/>
                  </a:lnTo>
                  <a:lnTo>
                    <a:pt x="2565" y="929"/>
                  </a:lnTo>
                  <a:lnTo>
                    <a:pt x="2554" y="931"/>
                  </a:lnTo>
                  <a:lnTo>
                    <a:pt x="2542" y="931"/>
                  </a:lnTo>
                  <a:lnTo>
                    <a:pt x="2532" y="933"/>
                  </a:lnTo>
                  <a:lnTo>
                    <a:pt x="2513" y="933"/>
                  </a:lnTo>
                  <a:lnTo>
                    <a:pt x="2496" y="933"/>
                  </a:lnTo>
                  <a:lnTo>
                    <a:pt x="2480" y="933"/>
                  </a:lnTo>
                  <a:lnTo>
                    <a:pt x="2466" y="933"/>
                  </a:lnTo>
                  <a:lnTo>
                    <a:pt x="2449" y="933"/>
                  </a:lnTo>
                  <a:lnTo>
                    <a:pt x="2434" y="933"/>
                  </a:lnTo>
                  <a:lnTo>
                    <a:pt x="2416" y="933"/>
                  </a:lnTo>
                  <a:lnTo>
                    <a:pt x="2401" y="933"/>
                  </a:lnTo>
                  <a:lnTo>
                    <a:pt x="2401" y="914"/>
                  </a:lnTo>
                  <a:lnTo>
                    <a:pt x="2401" y="896"/>
                  </a:lnTo>
                  <a:lnTo>
                    <a:pt x="2401" y="877"/>
                  </a:lnTo>
                  <a:lnTo>
                    <a:pt x="2401" y="860"/>
                  </a:lnTo>
                  <a:lnTo>
                    <a:pt x="2401" y="854"/>
                  </a:lnTo>
                  <a:lnTo>
                    <a:pt x="2401" y="848"/>
                  </a:lnTo>
                  <a:lnTo>
                    <a:pt x="2418" y="829"/>
                  </a:lnTo>
                  <a:lnTo>
                    <a:pt x="2435" y="811"/>
                  </a:lnTo>
                  <a:lnTo>
                    <a:pt x="2445" y="792"/>
                  </a:lnTo>
                  <a:lnTo>
                    <a:pt x="2455" y="774"/>
                  </a:lnTo>
                  <a:lnTo>
                    <a:pt x="2461" y="757"/>
                  </a:lnTo>
                  <a:lnTo>
                    <a:pt x="2465" y="741"/>
                  </a:lnTo>
                  <a:lnTo>
                    <a:pt x="2465" y="724"/>
                  </a:lnTo>
                  <a:lnTo>
                    <a:pt x="2465" y="712"/>
                  </a:lnTo>
                  <a:lnTo>
                    <a:pt x="2463" y="699"/>
                  </a:lnTo>
                  <a:lnTo>
                    <a:pt x="2461" y="691"/>
                  </a:lnTo>
                  <a:lnTo>
                    <a:pt x="2461" y="677"/>
                  </a:lnTo>
                  <a:lnTo>
                    <a:pt x="2461" y="666"/>
                  </a:lnTo>
                  <a:lnTo>
                    <a:pt x="2461" y="664"/>
                  </a:lnTo>
                  <a:lnTo>
                    <a:pt x="2461" y="654"/>
                  </a:lnTo>
                  <a:lnTo>
                    <a:pt x="2455" y="642"/>
                  </a:lnTo>
                  <a:lnTo>
                    <a:pt x="2449" y="633"/>
                  </a:lnTo>
                  <a:lnTo>
                    <a:pt x="2439" y="621"/>
                  </a:lnTo>
                  <a:lnTo>
                    <a:pt x="2432" y="611"/>
                  </a:lnTo>
                  <a:lnTo>
                    <a:pt x="2420" y="600"/>
                  </a:lnTo>
                  <a:lnTo>
                    <a:pt x="2410" y="588"/>
                  </a:lnTo>
                  <a:lnTo>
                    <a:pt x="2399" y="576"/>
                  </a:lnTo>
                  <a:lnTo>
                    <a:pt x="2387" y="569"/>
                  </a:lnTo>
                  <a:lnTo>
                    <a:pt x="2375" y="551"/>
                  </a:lnTo>
                  <a:lnTo>
                    <a:pt x="2375" y="545"/>
                  </a:lnTo>
                  <a:lnTo>
                    <a:pt x="2375" y="540"/>
                  </a:lnTo>
                  <a:lnTo>
                    <a:pt x="2375" y="534"/>
                  </a:lnTo>
                  <a:lnTo>
                    <a:pt x="2381" y="522"/>
                  </a:lnTo>
                  <a:lnTo>
                    <a:pt x="2383" y="512"/>
                  </a:lnTo>
                  <a:lnTo>
                    <a:pt x="2381" y="499"/>
                  </a:lnTo>
                  <a:lnTo>
                    <a:pt x="2375" y="485"/>
                  </a:lnTo>
                  <a:lnTo>
                    <a:pt x="2373" y="478"/>
                  </a:lnTo>
                  <a:lnTo>
                    <a:pt x="2364" y="472"/>
                  </a:lnTo>
                  <a:lnTo>
                    <a:pt x="2356" y="456"/>
                  </a:lnTo>
                  <a:lnTo>
                    <a:pt x="2350" y="443"/>
                  </a:lnTo>
                  <a:lnTo>
                    <a:pt x="2344" y="429"/>
                  </a:lnTo>
                  <a:lnTo>
                    <a:pt x="2338" y="415"/>
                  </a:lnTo>
                  <a:lnTo>
                    <a:pt x="2331" y="402"/>
                  </a:lnTo>
                  <a:lnTo>
                    <a:pt x="2323" y="388"/>
                  </a:lnTo>
                  <a:lnTo>
                    <a:pt x="2313" y="377"/>
                  </a:lnTo>
                  <a:lnTo>
                    <a:pt x="2306" y="365"/>
                  </a:lnTo>
                  <a:lnTo>
                    <a:pt x="2294" y="351"/>
                  </a:lnTo>
                  <a:lnTo>
                    <a:pt x="2284" y="340"/>
                  </a:lnTo>
                  <a:lnTo>
                    <a:pt x="2273" y="328"/>
                  </a:lnTo>
                  <a:lnTo>
                    <a:pt x="2261" y="317"/>
                  </a:lnTo>
                  <a:lnTo>
                    <a:pt x="2247" y="305"/>
                  </a:lnTo>
                  <a:lnTo>
                    <a:pt x="2234" y="295"/>
                  </a:lnTo>
                  <a:lnTo>
                    <a:pt x="2220" y="286"/>
                  </a:lnTo>
                  <a:lnTo>
                    <a:pt x="2207" y="278"/>
                  </a:lnTo>
                  <a:lnTo>
                    <a:pt x="2199" y="272"/>
                  </a:lnTo>
                  <a:lnTo>
                    <a:pt x="2193" y="266"/>
                  </a:lnTo>
                  <a:lnTo>
                    <a:pt x="2183" y="262"/>
                  </a:lnTo>
                  <a:lnTo>
                    <a:pt x="2176" y="256"/>
                  </a:lnTo>
                  <a:lnTo>
                    <a:pt x="2166" y="245"/>
                  </a:lnTo>
                  <a:lnTo>
                    <a:pt x="2158" y="229"/>
                  </a:lnTo>
                  <a:lnTo>
                    <a:pt x="2139" y="216"/>
                  </a:lnTo>
                  <a:lnTo>
                    <a:pt x="2125" y="198"/>
                  </a:lnTo>
                  <a:lnTo>
                    <a:pt x="2115" y="189"/>
                  </a:lnTo>
                  <a:lnTo>
                    <a:pt x="2106" y="181"/>
                  </a:lnTo>
                  <a:lnTo>
                    <a:pt x="2094" y="173"/>
                  </a:lnTo>
                  <a:lnTo>
                    <a:pt x="2084" y="169"/>
                  </a:lnTo>
                  <a:lnTo>
                    <a:pt x="2071" y="161"/>
                  </a:lnTo>
                  <a:lnTo>
                    <a:pt x="2059" y="156"/>
                  </a:lnTo>
                  <a:lnTo>
                    <a:pt x="2046" y="150"/>
                  </a:lnTo>
                  <a:lnTo>
                    <a:pt x="2034" y="144"/>
                  </a:lnTo>
                  <a:lnTo>
                    <a:pt x="2020" y="138"/>
                  </a:lnTo>
                  <a:lnTo>
                    <a:pt x="2007" y="136"/>
                  </a:lnTo>
                  <a:lnTo>
                    <a:pt x="1993" y="132"/>
                  </a:lnTo>
                  <a:lnTo>
                    <a:pt x="1982" y="130"/>
                  </a:lnTo>
                  <a:lnTo>
                    <a:pt x="1966" y="127"/>
                  </a:lnTo>
                  <a:lnTo>
                    <a:pt x="1953" y="125"/>
                  </a:lnTo>
                  <a:lnTo>
                    <a:pt x="1939" y="123"/>
                  </a:lnTo>
                  <a:lnTo>
                    <a:pt x="1927" y="123"/>
                  </a:lnTo>
                  <a:lnTo>
                    <a:pt x="1914" y="121"/>
                  </a:lnTo>
                  <a:lnTo>
                    <a:pt x="1900" y="121"/>
                  </a:lnTo>
                  <a:lnTo>
                    <a:pt x="1889" y="121"/>
                  </a:lnTo>
                  <a:lnTo>
                    <a:pt x="1879" y="121"/>
                  </a:lnTo>
                  <a:lnTo>
                    <a:pt x="1859" y="119"/>
                  </a:lnTo>
                  <a:lnTo>
                    <a:pt x="1842" y="109"/>
                  </a:lnTo>
                  <a:lnTo>
                    <a:pt x="1836" y="109"/>
                  </a:lnTo>
                  <a:lnTo>
                    <a:pt x="1830" y="109"/>
                  </a:lnTo>
                  <a:lnTo>
                    <a:pt x="1811" y="119"/>
                  </a:lnTo>
                  <a:lnTo>
                    <a:pt x="1794" y="121"/>
                  </a:lnTo>
                  <a:lnTo>
                    <a:pt x="1782" y="121"/>
                  </a:lnTo>
                  <a:lnTo>
                    <a:pt x="1768" y="121"/>
                  </a:lnTo>
                  <a:lnTo>
                    <a:pt x="1755" y="121"/>
                  </a:lnTo>
                  <a:lnTo>
                    <a:pt x="1745" y="121"/>
                  </a:lnTo>
                  <a:lnTo>
                    <a:pt x="1745" y="119"/>
                  </a:lnTo>
                  <a:lnTo>
                    <a:pt x="1745" y="109"/>
                  </a:lnTo>
                  <a:lnTo>
                    <a:pt x="1739" y="92"/>
                  </a:lnTo>
                  <a:lnTo>
                    <a:pt x="1733" y="84"/>
                  </a:lnTo>
                  <a:lnTo>
                    <a:pt x="1733" y="78"/>
                  </a:lnTo>
                  <a:lnTo>
                    <a:pt x="1733" y="72"/>
                  </a:lnTo>
                  <a:lnTo>
                    <a:pt x="1728" y="61"/>
                  </a:lnTo>
                  <a:lnTo>
                    <a:pt x="1722" y="51"/>
                  </a:lnTo>
                  <a:lnTo>
                    <a:pt x="1716" y="41"/>
                  </a:lnTo>
                  <a:lnTo>
                    <a:pt x="1712" y="31"/>
                  </a:lnTo>
                  <a:lnTo>
                    <a:pt x="1702" y="20"/>
                  </a:lnTo>
                  <a:lnTo>
                    <a:pt x="1695" y="12"/>
                  </a:lnTo>
                  <a:lnTo>
                    <a:pt x="1683" y="4"/>
                  </a:lnTo>
                  <a:lnTo>
                    <a:pt x="1673" y="0"/>
                  </a:lnTo>
                  <a:lnTo>
                    <a:pt x="1660" y="0"/>
                  </a:lnTo>
                  <a:lnTo>
                    <a:pt x="1648" y="0"/>
                  </a:lnTo>
                  <a:lnTo>
                    <a:pt x="1634" y="4"/>
                  </a:lnTo>
                  <a:lnTo>
                    <a:pt x="1625" y="12"/>
                  </a:lnTo>
                  <a:lnTo>
                    <a:pt x="1609" y="30"/>
                  </a:lnTo>
                  <a:lnTo>
                    <a:pt x="1600" y="47"/>
                  </a:lnTo>
                  <a:lnTo>
                    <a:pt x="1594" y="64"/>
                  </a:lnTo>
                  <a:lnTo>
                    <a:pt x="1588" y="84"/>
                  </a:lnTo>
                  <a:lnTo>
                    <a:pt x="1569" y="66"/>
                  </a:lnTo>
                  <a:lnTo>
                    <a:pt x="1551" y="49"/>
                  </a:lnTo>
                  <a:lnTo>
                    <a:pt x="1539" y="35"/>
                  </a:lnTo>
                  <a:lnTo>
                    <a:pt x="1520" y="28"/>
                  </a:lnTo>
                  <a:lnTo>
                    <a:pt x="1508" y="24"/>
                  </a:lnTo>
                  <a:lnTo>
                    <a:pt x="1499" y="24"/>
                  </a:lnTo>
                  <a:lnTo>
                    <a:pt x="1491" y="24"/>
                  </a:lnTo>
                  <a:lnTo>
                    <a:pt x="1472" y="30"/>
                  </a:lnTo>
                  <a:lnTo>
                    <a:pt x="1460" y="35"/>
                  </a:lnTo>
                  <a:lnTo>
                    <a:pt x="1450" y="39"/>
                  </a:lnTo>
                  <a:lnTo>
                    <a:pt x="1442" y="49"/>
                  </a:lnTo>
                  <a:lnTo>
                    <a:pt x="1431" y="66"/>
                  </a:lnTo>
                  <a:lnTo>
                    <a:pt x="1431" y="84"/>
                  </a:lnTo>
                  <a:lnTo>
                    <a:pt x="1431" y="101"/>
                  </a:lnTo>
                  <a:lnTo>
                    <a:pt x="1435" y="119"/>
                  </a:lnTo>
                  <a:lnTo>
                    <a:pt x="1439" y="136"/>
                  </a:lnTo>
                  <a:lnTo>
                    <a:pt x="1444" y="154"/>
                  </a:lnTo>
                  <a:lnTo>
                    <a:pt x="1450" y="169"/>
                  </a:lnTo>
                  <a:lnTo>
                    <a:pt x="1460" y="187"/>
                  </a:lnTo>
                  <a:lnTo>
                    <a:pt x="1468" y="202"/>
                  </a:lnTo>
                  <a:lnTo>
                    <a:pt x="1479" y="218"/>
                  </a:lnTo>
                  <a:lnTo>
                    <a:pt x="1479" y="227"/>
                  </a:lnTo>
                  <a:lnTo>
                    <a:pt x="1479" y="229"/>
                  </a:lnTo>
                  <a:lnTo>
                    <a:pt x="1466" y="247"/>
                  </a:lnTo>
                  <a:lnTo>
                    <a:pt x="1454" y="264"/>
                  </a:lnTo>
                  <a:lnTo>
                    <a:pt x="1444" y="282"/>
                  </a:lnTo>
                  <a:lnTo>
                    <a:pt x="1439" y="301"/>
                  </a:lnTo>
                  <a:lnTo>
                    <a:pt x="1431" y="318"/>
                  </a:lnTo>
                  <a:lnTo>
                    <a:pt x="1425" y="338"/>
                  </a:lnTo>
                  <a:lnTo>
                    <a:pt x="1421" y="355"/>
                  </a:lnTo>
                  <a:lnTo>
                    <a:pt x="1417" y="375"/>
                  </a:lnTo>
                  <a:lnTo>
                    <a:pt x="1415" y="390"/>
                  </a:lnTo>
                  <a:lnTo>
                    <a:pt x="1415" y="404"/>
                  </a:lnTo>
                  <a:lnTo>
                    <a:pt x="1411" y="414"/>
                  </a:lnTo>
                  <a:lnTo>
                    <a:pt x="1406" y="423"/>
                  </a:lnTo>
                  <a:lnTo>
                    <a:pt x="1406" y="433"/>
                  </a:lnTo>
                  <a:lnTo>
                    <a:pt x="1406" y="446"/>
                  </a:lnTo>
                  <a:lnTo>
                    <a:pt x="1406" y="460"/>
                  </a:lnTo>
                  <a:lnTo>
                    <a:pt x="1406" y="472"/>
                  </a:lnTo>
                  <a:lnTo>
                    <a:pt x="1406" y="478"/>
                  </a:lnTo>
                  <a:lnTo>
                    <a:pt x="1406" y="485"/>
                  </a:lnTo>
                  <a:lnTo>
                    <a:pt x="1406" y="503"/>
                  </a:lnTo>
                  <a:lnTo>
                    <a:pt x="1406" y="520"/>
                  </a:lnTo>
                  <a:lnTo>
                    <a:pt x="1406" y="538"/>
                  </a:lnTo>
                  <a:lnTo>
                    <a:pt x="1417" y="545"/>
                  </a:lnTo>
                  <a:lnTo>
                    <a:pt x="1423" y="563"/>
                  </a:lnTo>
                  <a:lnTo>
                    <a:pt x="1431" y="582"/>
                  </a:lnTo>
                  <a:lnTo>
                    <a:pt x="1431" y="588"/>
                  </a:lnTo>
                  <a:lnTo>
                    <a:pt x="1431" y="594"/>
                  </a:lnTo>
                  <a:lnTo>
                    <a:pt x="1437" y="611"/>
                  </a:lnTo>
                  <a:lnTo>
                    <a:pt x="1442" y="631"/>
                  </a:lnTo>
                  <a:lnTo>
                    <a:pt x="1425" y="640"/>
                  </a:lnTo>
                  <a:lnTo>
                    <a:pt x="1413" y="654"/>
                  </a:lnTo>
                  <a:lnTo>
                    <a:pt x="1406" y="666"/>
                  </a:lnTo>
                  <a:lnTo>
                    <a:pt x="1406" y="679"/>
                  </a:lnTo>
                  <a:lnTo>
                    <a:pt x="1394" y="689"/>
                  </a:lnTo>
                  <a:lnTo>
                    <a:pt x="1394" y="691"/>
                  </a:lnTo>
                  <a:lnTo>
                    <a:pt x="1388" y="701"/>
                  </a:lnTo>
                  <a:lnTo>
                    <a:pt x="1382" y="702"/>
                  </a:lnTo>
                  <a:lnTo>
                    <a:pt x="1377" y="722"/>
                  </a:lnTo>
                  <a:lnTo>
                    <a:pt x="1375" y="743"/>
                  </a:lnTo>
                  <a:lnTo>
                    <a:pt x="1375" y="763"/>
                  </a:lnTo>
                  <a:lnTo>
                    <a:pt x="1378" y="784"/>
                  </a:lnTo>
                  <a:lnTo>
                    <a:pt x="1382" y="801"/>
                  </a:lnTo>
                  <a:lnTo>
                    <a:pt x="1388" y="821"/>
                  </a:lnTo>
                  <a:lnTo>
                    <a:pt x="1396" y="840"/>
                  </a:lnTo>
                  <a:lnTo>
                    <a:pt x="1406" y="860"/>
                  </a:lnTo>
                  <a:lnTo>
                    <a:pt x="1423" y="875"/>
                  </a:lnTo>
                  <a:lnTo>
                    <a:pt x="1442" y="889"/>
                  </a:lnTo>
                  <a:lnTo>
                    <a:pt x="1460" y="898"/>
                  </a:lnTo>
                  <a:lnTo>
                    <a:pt x="1479" y="908"/>
                  </a:lnTo>
                  <a:lnTo>
                    <a:pt x="1479" y="922"/>
                  </a:lnTo>
                  <a:lnTo>
                    <a:pt x="1479" y="927"/>
                  </a:lnTo>
                  <a:lnTo>
                    <a:pt x="1479" y="945"/>
                  </a:lnTo>
                  <a:lnTo>
                    <a:pt x="1479" y="960"/>
                  </a:lnTo>
                  <a:lnTo>
                    <a:pt x="1491" y="970"/>
                  </a:lnTo>
                  <a:lnTo>
                    <a:pt x="1477" y="970"/>
                  </a:lnTo>
                  <a:lnTo>
                    <a:pt x="1464" y="970"/>
                  </a:lnTo>
                  <a:lnTo>
                    <a:pt x="1450" y="972"/>
                  </a:lnTo>
                  <a:lnTo>
                    <a:pt x="1439" y="974"/>
                  </a:lnTo>
                  <a:lnTo>
                    <a:pt x="1425" y="974"/>
                  </a:lnTo>
                  <a:lnTo>
                    <a:pt x="1413" y="974"/>
                  </a:lnTo>
                  <a:lnTo>
                    <a:pt x="1402" y="976"/>
                  </a:lnTo>
                  <a:lnTo>
                    <a:pt x="1390" y="978"/>
                  </a:lnTo>
                  <a:lnTo>
                    <a:pt x="1378" y="978"/>
                  </a:lnTo>
                  <a:lnTo>
                    <a:pt x="1367" y="980"/>
                  </a:lnTo>
                  <a:lnTo>
                    <a:pt x="1355" y="980"/>
                  </a:lnTo>
                  <a:lnTo>
                    <a:pt x="1344" y="982"/>
                  </a:lnTo>
                  <a:lnTo>
                    <a:pt x="1332" y="982"/>
                  </a:lnTo>
                  <a:lnTo>
                    <a:pt x="1320" y="984"/>
                  </a:lnTo>
                  <a:lnTo>
                    <a:pt x="1309" y="986"/>
                  </a:lnTo>
                  <a:lnTo>
                    <a:pt x="1297" y="988"/>
                  </a:lnTo>
                  <a:lnTo>
                    <a:pt x="1283" y="988"/>
                  </a:lnTo>
                  <a:lnTo>
                    <a:pt x="1272" y="988"/>
                  </a:lnTo>
                  <a:lnTo>
                    <a:pt x="1260" y="990"/>
                  </a:lnTo>
                  <a:lnTo>
                    <a:pt x="1249" y="991"/>
                  </a:lnTo>
                  <a:lnTo>
                    <a:pt x="1235" y="991"/>
                  </a:lnTo>
                  <a:lnTo>
                    <a:pt x="1223" y="991"/>
                  </a:lnTo>
                  <a:lnTo>
                    <a:pt x="1212" y="993"/>
                  </a:lnTo>
                  <a:lnTo>
                    <a:pt x="1200" y="995"/>
                  </a:lnTo>
                  <a:lnTo>
                    <a:pt x="1186" y="995"/>
                  </a:lnTo>
                  <a:lnTo>
                    <a:pt x="1175" y="997"/>
                  </a:lnTo>
                  <a:lnTo>
                    <a:pt x="1163" y="997"/>
                  </a:lnTo>
                  <a:lnTo>
                    <a:pt x="1152" y="999"/>
                  </a:lnTo>
                  <a:lnTo>
                    <a:pt x="1138" y="999"/>
                  </a:lnTo>
                  <a:lnTo>
                    <a:pt x="1126" y="1001"/>
                  </a:lnTo>
                  <a:lnTo>
                    <a:pt x="1115" y="1003"/>
                  </a:lnTo>
                  <a:lnTo>
                    <a:pt x="1103" y="1005"/>
                  </a:lnTo>
                  <a:lnTo>
                    <a:pt x="1084" y="1011"/>
                  </a:lnTo>
                  <a:lnTo>
                    <a:pt x="1066" y="1019"/>
                  </a:lnTo>
                  <a:lnTo>
                    <a:pt x="1049" y="1030"/>
                  </a:lnTo>
                  <a:lnTo>
                    <a:pt x="1033" y="1048"/>
                  </a:lnTo>
                  <a:lnTo>
                    <a:pt x="1016" y="1065"/>
                  </a:lnTo>
                  <a:lnTo>
                    <a:pt x="998" y="1085"/>
                  </a:lnTo>
                  <a:lnTo>
                    <a:pt x="979" y="1104"/>
                  </a:lnTo>
                  <a:lnTo>
                    <a:pt x="962" y="1123"/>
                  </a:lnTo>
                  <a:lnTo>
                    <a:pt x="946" y="1143"/>
                  </a:lnTo>
                  <a:lnTo>
                    <a:pt x="932" y="1164"/>
                  </a:lnTo>
                  <a:lnTo>
                    <a:pt x="915" y="1182"/>
                  </a:lnTo>
                  <a:lnTo>
                    <a:pt x="909" y="1199"/>
                  </a:lnTo>
                  <a:lnTo>
                    <a:pt x="899" y="1203"/>
                  </a:lnTo>
                  <a:lnTo>
                    <a:pt x="892" y="1213"/>
                  </a:lnTo>
                  <a:lnTo>
                    <a:pt x="884" y="1224"/>
                  </a:lnTo>
                  <a:lnTo>
                    <a:pt x="884" y="1236"/>
                  </a:lnTo>
                  <a:lnTo>
                    <a:pt x="884" y="1358"/>
                  </a:lnTo>
                  <a:lnTo>
                    <a:pt x="884" y="1375"/>
                  </a:lnTo>
                  <a:lnTo>
                    <a:pt x="884" y="1393"/>
                  </a:lnTo>
                  <a:lnTo>
                    <a:pt x="884" y="1410"/>
                  </a:lnTo>
                  <a:lnTo>
                    <a:pt x="884" y="1428"/>
                  </a:lnTo>
                  <a:lnTo>
                    <a:pt x="884" y="1443"/>
                  </a:lnTo>
                  <a:lnTo>
                    <a:pt x="884" y="1461"/>
                  </a:lnTo>
                  <a:lnTo>
                    <a:pt x="884" y="1478"/>
                  </a:lnTo>
                  <a:lnTo>
                    <a:pt x="884" y="1496"/>
                  </a:lnTo>
                  <a:lnTo>
                    <a:pt x="884" y="1511"/>
                  </a:lnTo>
                  <a:lnTo>
                    <a:pt x="884" y="1529"/>
                  </a:lnTo>
                  <a:lnTo>
                    <a:pt x="884" y="1546"/>
                  </a:lnTo>
                  <a:lnTo>
                    <a:pt x="884" y="1564"/>
                  </a:lnTo>
                  <a:lnTo>
                    <a:pt x="884" y="1581"/>
                  </a:lnTo>
                  <a:lnTo>
                    <a:pt x="884" y="1598"/>
                  </a:lnTo>
                  <a:lnTo>
                    <a:pt x="884" y="1616"/>
                  </a:lnTo>
                  <a:lnTo>
                    <a:pt x="884" y="1635"/>
                  </a:lnTo>
                  <a:lnTo>
                    <a:pt x="884" y="1651"/>
                  </a:lnTo>
                  <a:lnTo>
                    <a:pt x="884" y="1666"/>
                  </a:lnTo>
                  <a:lnTo>
                    <a:pt x="884" y="1682"/>
                  </a:lnTo>
                  <a:lnTo>
                    <a:pt x="884" y="1699"/>
                  </a:lnTo>
                  <a:lnTo>
                    <a:pt x="884" y="1715"/>
                  </a:lnTo>
                  <a:lnTo>
                    <a:pt x="884" y="1730"/>
                  </a:lnTo>
                  <a:lnTo>
                    <a:pt x="884" y="1746"/>
                  </a:lnTo>
                  <a:lnTo>
                    <a:pt x="884" y="1763"/>
                  </a:lnTo>
                  <a:lnTo>
                    <a:pt x="884" y="1779"/>
                  </a:lnTo>
                  <a:lnTo>
                    <a:pt x="884" y="1796"/>
                  </a:lnTo>
                  <a:lnTo>
                    <a:pt x="884" y="1814"/>
                  </a:lnTo>
                  <a:lnTo>
                    <a:pt x="884" y="1831"/>
                  </a:lnTo>
                  <a:lnTo>
                    <a:pt x="884" y="1849"/>
                  </a:lnTo>
                  <a:lnTo>
                    <a:pt x="884" y="1866"/>
                  </a:lnTo>
                  <a:lnTo>
                    <a:pt x="884" y="1884"/>
                  </a:lnTo>
                  <a:lnTo>
                    <a:pt x="884" y="1903"/>
                  </a:lnTo>
                  <a:lnTo>
                    <a:pt x="884" y="1915"/>
                  </a:lnTo>
                  <a:lnTo>
                    <a:pt x="884" y="1926"/>
                  </a:lnTo>
                  <a:lnTo>
                    <a:pt x="884" y="1944"/>
                  </a:lnTo>
                  <a:lnTo>
                    <a:pt x="898" y="1963"/>
                  </a:lnTo>
                  <a:lnTo>
                    <a:pt x="888" y="1971"/>
                  </a:lnTo>
                  <a:lnTo>
                    <a:pt x="886" y="1982"/>
                  </a:lnTo>
                  <a:lnTo>
                    <a:pt x="888" y="1994"/>
                  </a:lnTo>
                  <a:lnTo>
                    <a:pt x="898" y="2012"/>
                  </a:lnTo>
                  <a:lnTo>
                    <a:pt x="898" y="2029"/>
                  </a:lnTo>
                  <a:lnTo>
                    <a:pt x="898" y="2048"/>
                  </a:lnTo>
                  <a:lnTo>
                    <a:pt x="894" y="2058"/>
                  </a:lnTo>
                  <a:lnTo>
                    <a:pt x="892" y="2070"/>
                  </a:lnTo>
                  <a:lnTo>
                    <a:pt x="890" y="2081"/>
                  </a:lnTo>
                  <a:lnTo>
                    <a:pt x="890" y="2093"/>
                  </a:lnTo>
                  <a:lnTo>
                    <a:pt x="890" y="2103"/>
                  </a:lnTo>
                  <a:lnTo>
                    <a:pt x="890" y="2114"/>
                  </a:lnTo>
                  <a:lnTo>
                    <a:pt x="890" y="2126"/>
                  </a:lnTo>
                  <a:lnTo>
                    <a:pt x="892" y="2138"/>
                  </a:lnTo>
                  <a:lnTo>
                    <a:pt x="892" y="2149"/>
                  </a:lnTo>
                  <a:lnTo>
                    <a:pt x="892" y="2161"/>
                  </a:lnTo>
                  <a:lnTo>
                    <a:pt x="892" y="2173"/>
                  </a:lnTo>
                  <a:lnTo>
                    <a:pt x="894" y="2184"/>
                  </a:lnTo>
                  <a:lnTo>
                    <a:pt x="894" y="2196"/>
                  </a:lnTo>
                  <a:lnTo>
                    <a:pt x="896" y="2207"/>
                  </a:lnTo>
                  <a:lnTo>
                    <a:pt x="896" y="2219"/>
                  </a:lnTo>
                  <a:lnTo>
                    <a:pt x="898" y="2231"/>
                  </a:lnTo>
                  <a:lnTo>
                    <a:pt x="896" y="2240"/>
                  </a:lnTo>
                  <a:lnTo>
                    <a:pt x="884" y="2242"/>
                  </a:lnTo>
                  <a:lnTo>
                    <a:pt x="876" y="2260"/>
                  </a:lnTo>
                  <a:lnTo>
                    <a:pt x="861" y="2279"/>
                  </a:lnTo>
                  <a:lnTo>
                    <a:pt x="845" y="2287"/>
                  </a:lnTo>
                  <a:lnTo>
                    <a:pt x="834" y="2297"/>
                  </a:lnTo>
                  <a:lnTo>
                    <a:pt x="822" y="2308"/>
                  </a:lnTo>
                  <a:lnTo>
                    <a:pt x="814" y="2322"/>
                  </a:lnTo>
                  <a:lnTo>
                    <a:pt x="804" y="2334"/>
                  </a:lnTo>
                  <a:lnTo>
                    <a:pt x="797" y="2347"/>
                  </a:lnTo>
                  <a:lnTo>
                    <a:pt x="791" y="2361"/>
                  </a:lnTo>
                  <a:lnTo>
                    <a:pt x="787" y="2376"/>
                  </a:lnTo>
                  <a:lnTo>
                    <a:pt x="787" y="2382"/>
                  </a:lnTo>
                  <a:lnTo>
                    <a:pt x="787" y="2388"/>
                  </a:lnTo>
                  <a:lnTo>
                    <a:pt x="771" y="2384"/>
                  </a:lnTo>
                  <a:lnTo>
                    <a:pt x="758" y="2382"/>
                  </a:lnTo>
                  <a:lnTo>
                    <a:pt x="744" y="2382"/>
                  </a:lnTo>
                  <a:lnTo>
                    <a:pt x="731" y="2382"/>
                  </a:lnTo>
                  <a:lnTo>
                    <a:pt x="717" y="2382"/>
                  </a:lnTo>
                  <a:lnTo>
                    <a:pt x="704" y="2382"/>
                  </a:lnTo>
                  <a:lnTo>
                    <a:pt x="690" y="2382"/>
                  </a:lnTo>
                  <a:lnTo>
                    <a:pt x="678" y="2382"/>
                  </a:lnTo>
                  <a:lnTo>
                    <a:pt x="665" y="2382"/>
                  </a:lnTo>
                  <a:lnTo>
                    <a:pt x="651" y="2382"/>
                  </a:lnTo>
                  <a:lnTo>
                    <a:pt x="638" y="2382"/>
                  </a:lnTo>
                  <a:lnTo>
                    <a:pt x="626" y="2384"/>
                  </a:lnTo>
                  <a:lnTo>
                    <a:pt x="614" y="2384"/>
                  </a:lnTo>
                  <a:lnTo>
                    <a:pt x="603" y="2386"/>
                  </a:lnTo>
                  <a:lnTo>
                    <a:pt x="591" y="2386"/>
                  </a:lnTo>
                  <a:lnTo>
                    <a:pt x="581" y="2388"/>
                  </a:lnTo>
                  <a:lnTo>
                    <a:pt x="562" y="2388"/>
                  </a:lnTo>
                  <a:lnTo>
                    <a:pt x="545" y="2388"/>
                  </a:lnTo>
                  <a:lnTo>
                    <a:pt x="527" y="2388"/>
                  </a:lnTo>
                  <a:lnTo>
                    <a:pt x="510" y="2388"/>
                  </a:lnTo>
                  <a:lnTo>
                    <a:pt x="492" y="2388"/>
                  </a:lnTo>
                  <a:lnTo>
                    <a:pt x="475" y="2388"/>
                  </a:lnTo>
                  <a:lnTo>
                    <a:pt x="459" y="2388"/>
                  </a:lnTo>
                  <a:lnTo>
                    <a:pt x="448" y="2388"/>
                  </a:lnTo>
                  <a:lnTo>
                    <a:pt x="436" y="2382"/>
                  </a:lnTo>
                  <a:lnTo>
                    <a:pt x="426" y="2380"/>
                  </a:lnTo>
                  <a:lnTo>
                    <a:pt x="415" y="2378"/>
                  </a:lnTo>
                  <a:lnTo>
                    <a:pt x="405" y="2378"/>
                  </a:lnTo>
                  <a:lnTo>
                    <a:pt x="393" y="2378"/>
                  </a:lnTo>
                  <a:lnTo>
                    <a:pt x="382" y="2380"/>
                  </a:lnTo>
                  <a:lnTo>
                    <a:pt x="372" y="2382"/>
                  </a:lnTo>
                  <a:lnTo>
                    <a:pt x="364" y="2388"/>
                  </a:lnTo>
                  <a:lnTo>
                    <a:pt x="353" y="2388"/>
                  </a:lnTo>
                  <a:lnTo>
                    <a:pt x="345" y="2396"/>
                  </a:lnTo>
                  <a:lnTo>
                    <a:pt x="339" y="2407"/>
                  </a:lnTo>
                  <a:lnTo>
                    <a:pt x="339" y="2425"/>
                  </a:lnTo>
                  <a:lnTo>
                    <a:pt x="333" y="2444"/>
                  </a:lnTo>
                  <a:lnTo>
                    <a:pt x="327" y="2465"/>
                  </a:lnTo>
                  <a:lnTo>
                    <a:pt x="322" y="2485"/>
                  </a:lnTo>
                  <a:lnTo>
                    <a:pt x="318" y="2506"/>
                  </a:lnTo>
                  <a:lnTo>
                    <a:pt x="312" y="2526"/>
                  </a:lnTo>
                  <a:lnTo>
                    <a:pt x="308" y="2547"/>
                  </a:lnTo>
                  <a:lnTo>
                    <a:pt x="302" y="2566"/>
                  </a:lnTo>
                  <a:lnTo>
                    <a:pt x="298" y="2588"/>
                  </a:lnTo>
                  <a:lnTo>
                    <a:pt x="292" y="2607"/>
                  </a:lnTo>
                  <a:lnTo>
                    <a:pt x="287" y="2628"/>
                  </a:lnTo>
                  <a:lnTo>
                    <a:pt x="283" y="2638"/>
                  </a:lnTo>
                  <a:lnTo>
                    <a:pt x="281" y="2650"/>
                  </a:lnTo>
                  <a:lnTo>
                    <a:pt x="279" y="2659"/>
                  </a:lnTo>
                  <a:lnTo>
                    <a:pt x="277" y="2671"/>
                  </a:lnTo>
                  <a:lnTo>
                    <a:pt x="273" y="2681"/>
                  </a:lnTo>
                  <a:lnTo>
                    <a:pt x="271" y="2690"/>
                  </a:lnTo>
                  <a:lnTo>
                    <a:pt x="267" y="2702"/>
                  </a:lnTo>
                  <a:lnTo>
                    <a:pt x="267" y="2714"/>
                  </a:lnTo>
                  <a:lnTo>
                    <a:pt x="263" y="2723"/>
                  </a:lnTo>
                  <a:lnTo>
                    <a:pt x="261" y="2733"/>
                  </a:lnTo>
                  <a:lnTo>
                    <a:pt x="258" y="2745"/>
                  </a:lnTo>
                  <a:lnTo>
                    <a:pt x="258" y="2756"/>
                  </a:lnTo>
                  <a:lnTo>
                    <a:pt x="252" y="2776"/>
                  </a:lnTo>
                  <a:lnTo>
                    <a:pt x="246" y="2797"/>
                  </a:lnTo>
                  <a:lnTo>
                    <a:pt x="242" y="2807"/>
                  </a:lnTo>
                  <a:lnTo>
                    <a:pt x="240" y="2818"/>
                  </a:lnTo>
                  <a:lnTo>
                    <a:pt x="236" y="2828"/>
                  </a:lnTo>
                  <a:lnTo>
                    <a:pt x="234" y="2840"/>
                  </a:lnTo>
                  <a:lnTo>
                    <a:pt x="228" y="2859"/>
                  </a:lnTo>
                  <a:lnTo>
                    <a:pt x="223" y="2880"/>
                  </a:lnTo>
                  <a:lnTo>
                    <a:pt x="219" y="2890"/>
                  </a:lnTo>
                  <a:lnTo>
                    <a:pt x="217" y="2902"/>
                  </a:lnTo>
                  <a:lnTo>
                    <a:pt x="215" y="2911"/>
                  </a:lnTo>
                  <a:lnTo>
                    <a:pt x="213" y="2923"/>
                  </a:lnTo>
                  <a:lnTo>
                    <a:pt x="207" y="2942"/>
                  </a:lnTo>
                  <a:lnTo>
                    <a:pt x="201" y="2964"/>
                  </a:lnTo>
                  <a:lnTo>
                    <a:pt x="197" y="2974"/>
                  </a:lnTo>
                  <a:lnTo>
                    <a:pt x="195" y="2985"/>
                  </a:lnTo>
                  <a:lnTo>
                    <a:pt x="192" y="2995"/>
                  </a:lnTo>
                  <a:lnTo>
                    <a:pt x="192" y="3006"/>
                  </a:lnTo>
                  <a:lnTo>
                    <a:pt x="186" y="3026"/>
                  </a:lnTo>
                  <a:lnTo>
                    <a:pt x="180" y="3047"/>
                  </a:lnTo>
                  <a:lnTo>
                    <a:pt x="176" y="3057"/>
                  </a:lnTo>
                  <a:lnTo>
                    <a:pt x="174" y="3069"/>
                  </a:lnTo>
                  <a:lnTo>
                    <a:pt x="170" y="3078"/>
                  </a:lnTo>
                  <a:lnTo>
                    <a:pt x="170" y="3090"/>
                  </a:lnTo>
                  <a:lnTo>
                    <a:pt x="164" y="3102"/>
                  </a:lnTo>
                  <a:lnTo>
                    <a:pt x="163" y="3115"/>
                  </a:lnTo>
                  <a:lnTo>
                    <a:pt x="157" y="3129"/>
                  </a:lnTo>
                  <a:lnTo>
                    <a:pt x="155" y="3142"/>
                  </a:lnTo>
                  <a:lnTo>
                    <a:pt x="151" y="3156"/>
                  </a:lnTo>
                  <a:lnTo>
                    <a:pt x="147" y="3169"/>
                  </a:lnTo>
                  <a:lnTo>
                    <a:pt x="143" y="3183"/>
                  </a:lnTo>
                  <a:lnTo>
                    <a:pt x="141" y="3198"/>
                  </a:lnTo>
                  <a:lnTo>
                    <a:pt x="135" y="3212"/>
                  </a:lnTo>
                  <a:lnTo>
                    <a:pt x="133" y="3228"/>
                  </a:lnTo>
                  <a:lnTo>
                    <a:pt x="130" y="3241"/>
                  </a:lnTo>
                  <a:lnTo>
                    <a:pt x="128" y="3257"/>
                  </a:lnTo>
                  <a:lnTo>
                    <a:pt x="122" y="3270"/>
                  </a:lnTo>
                  <a:lnTo>
                    <a:pt x="120" y="3286"/>
                  </a:lnTo>
                  <a:lnTo>
                    <a:pt x="116" y="3299"/>
                  </a:lnTo>
                  <a:lnTo>
                    <a:pt x="114" y="3315"/>
                  </a:lnTo>
                  <a:lnTo>
                    <a:pt x="108" y="3326"/>
                  </a:lnTo>
                  <a:lnTo>
                    <a:pt x="106" y="3342"/>
                  </a:lnTo>
                  <a:lnTo>
                    <a:pt x="100" y="3356"/>
                  </a:lnTo>
                  <a:lnTo>
                    <a:pt x="99" y="3371"/>
                  </a:lnTo>
                  <a:lnTo>
                    <a:pt x="95" y="3383"/>
                  </a:lnTo>
                  <a:lnTo>
                    <a:pt x="93" y="3398"/>
                  </a:lnTo>
                  <a:lnTo>
                    <a:pt x="89" y="3412"/>
                  </a:lnTo>
                  <a:lnTo>
                    <a:pt x="87" y="3427"/>
                  </a:lnTo>
                  <a:lnTo>
                    <a:pt x="81" y="3439"/>
                  </a:lnTo>
                  <a:lnTo>
                    <a:pt x="79" y="3454"/>
                  </a:lnTo>
                  <a:lnTo>
                    <a:pt x="73" y="3468"/>
                  </a:lnTo>
                  <a:lnTo>
                    <a:pt x="71" y="3484"/>
                  </a:lnTo>
                  <a:lnTo>
                    <a:pt x="67" y="3495"/>
                  </a:lnTo>
                  <a:lnTo>
                    <a:pt x="66" y="3511"/>
                  </a:lnTo>
                  <a:lnTo>
                    <a:pt x="62" y="3524"/>
                  </a:lnTo>
                  <a:lnTo>
                    <a:pt x="60" y="3540"/>
                  </a:lnTo>
                  <a:lnTo>
                    <a:pt x="52" y="3549"/>
                  </a:lnTo>
                  <a:lnTo>
                    <a:pt x="48" y="3563"/>
                  </a:lnTo>
                  <a:lnTo>
                    <a:pt x="48" y="3575"/>
                  </a:lnTo>
                  <a:lnTo>
                    <a:pt x="48" y="3588"/>
                  </a:lnTo>
                  <a:lnTo>
                    <a:pt x="36" y="3594"/>
                  </a:lnTo>
                  <a:lnTo>
                    <a:pt x="36" y="3600"/>
                  </a:lnTo>
                  <a:lnTo>
                    <a:pt x="31" y="3615"/>
                  </a:lnTo>
                  <a:lnTo>
                    <a:pt x="25" y="3623"/>
                  </a:lnTo>
                  <a:lnTo>
                    <a:pt x="25" y="3635"/>
                  </a:lnTo>
                  <a:lnTo>
                    <a:pt x="25" y="3637"/>
                  </a:lnTo>
                  <a:lnTo>
                    <a:pt x="5" y="3654"/>
                  </a:lnTo>
                  <a:lnTo>
                    <a:pt x="0" y="3672"/>
                  </a:lnTo>
                  <a:lnTo>
                    <a:pt x="0" y="3681"/>
                  </a:lnTo>
                  <a:lnTo>
                    <a:pt x="2" y="3695"/>
                  </a:lnTo>
                  <a:lnTo>
                    <a:pt x="9" y="3709"/>
                  </a:lnTo>
                  <a:lnTo>
                    <a:pt x="25" y="3720"/>
                  </a:lnTo>
                  <a:lnTo>
                    <a:pt x="25" y="3732"/>
                  </a:lnTo>
                  <a:lnTo>
                    <a:pt x="25" y="3747"/>
                  </a:lnTo>
                  <a:lnTo>
                    <a:pt x="25" y="3759"/>
                  </a:lnTo>
                  <a:lnTo>
                    <a:pt x="25" y="3774"/>
                  </a:lnTo>
                  <a:lnTo>
                    <a:pt x="25" y="3788"/>
                  </a:lnTo>
                  <a:lnTo>
                    <a:pt x="29" y="3802"/>
                  </a:lnTo>
                  <a:lnTo>
                    <a:pt x="31" y="3815"/>
                  </a:lnTo>
                  <a:lnTo>
                    <a:pt x="36" y="3831"/>
                  </a:lnTo>
                  <a:lnTo>
                    <a:pt x="38" y="3838"/>
                  </a:lnTo>
                  <a:lnTo>
                    <a:pt x="48" y="3846"/>
                  </a:lnTo>
                  <a:lnTo>
                    <a:pt x="60" y="3850"/>
                  </a:lnTo>
                  <a:lnTo>
                    <a:pt x="73" y="3854"/>
                  </a:lnTo>
                  <a:lnTo>
                    <a:pt x="91" y="3856"/>
                  </a:lnTo>
                  <a:lnTo>
                    <a:pt x="108" y="3860"/>
                  </a:lnTo>
                  <a:lnTo>
                    <a:pt x="126" y="3862"/>
                  </a:lnTo>
                  <a:lnTo>
                    <a:pt x="143" y="3864"/>
                  </a:lnTo>
                  <a:lnTo>
                    <a:pt x="159" y="3864"/>
                  </a:lnTo>
                  <a:lnTo>
                    <a:pt x="176" y="3864"/>
                  </a:lnTo>
                  <a:lnTo>
                    <a:pt x="190" y="3864"/>
                  </a:lnTo>
                  <a:lnTo>
                    <a:pt x="205" y="3866"/>
                  </a:lnTo>
                  <a:lnTo>
                    <a:pt x="217" y="3866"/>
                  </a:lnTo>
                  <a:lnTo>
                    <a:pt x="230" y="3866"/>
                  </a:lnTo>
                  <a:lnTo>
                    <a:pt x="244" y="3866"/>
                  </a:lnTo>
                  <a:lnTo>
                    <a:pt x="258" y="3866"/>
                  </a:lnTo>
                  <a:lnTo>
                    <a:pt x="269" y="3866"/>
                  </a:lnTo>
                  <a:lnTo>
                    <a:pt x="281" y="3866"/>
                  </a:lnTo>
                  <a:lnTo>
                    <a:pt x="291" y="3866"/>
                  </a:lnTo>
                  <a:lnTo>
                    <a:pt x="302" y="3866"/>
                  </a:lnTo>
                  <a:lnTo>
                    <a:pt x="314" y="3866"/>
                  </a:lnTo>
                  <a:lnTo>
                    <a:pt x="316" y="3866"/>
                  </a:lnTo>
                  <a:lnTo>
                    <a:pt x="325" y="3866"/>
                  </a:lnTo>
                  <a:lnTo>
                    <a:pt x="339" y="3866"/>
                  </a:lnTo>
                  <a:lnTo>
                    <a:pt x="351" y="3866"/>
                  </a:lnTo>
                  <a:lnTo>
                    <a:pt x="364" y="3866"/>
                  </a:lnTo>
                  <a:lnTo>
                    <a:pt x="378" y="3864"/>
                  </a:lnTo>
                  <a:lnTo>
                    <a:pt x="393" y="3864"/>
                  </a:lnTo>
                  <a:lnTo>
                    <a:pt x="405" y="3860"/>
                  </a:lnTo>
                  <a:lnTo>
                    <a:pt x="424" y="3854"/>
                  </a:lnTo>
                  <a:lnTo>
                    <a:pt x="438" y="3860"/>
                  </a:lnTo>
                  <a:lnTo>
                    <a:pt x="451" y="3862"/>
                  </a:lnTo>
                  <a:lnTo>
                    <a:pt x="457" y="3860"/>
                  </a:lnTo>
                  <a:lnTo>
                    <a:pt x="461" y="3854"/>
                  </a:lnTo>
                  <a:lnTo>
                    <a:pt x="479" y="3854"/>
                  </a:lnTo>
                  <a:lnTo>
                    <a:pt x="496" y="3856"/>
                  </a:lnTo>
                  <a:lnTo>
                    <a:pt x="515" y="3856"/>
                  </a:lnTo>
                  <a:lnTo>
                    <a:pt x="535" y="3858"/>
                  </a:lnTo>
                  <a:lnTo>
                    <a:pt x="552" y="3858"/>
                  </a:lnTo>
                  <a:lnTo>
                    <a:pt x="572" y="3858"/>
                  </a:lnTo>
                  <a:lnTo>
                    <a:pt x="591" y="3858"/>
                  </a:lnTo>
                  <a:lnTo>
                    <a:pt x="610" y="3858"/>
                  </a:lnTo>
                  <a:lnTo>
                    <a:pt x="628" y="3856"/>
                  </a:lnTo>
                  <a:lnTo>
                    <a:pt x="647" y="3856"/>
                  </a:lnTo>
                  <a:lnTo>
                    <a:pt x="665" y="3854"/>
                  </a:lnTo>
                  <a:lnTo>
                    <a:pt x="684" y="3854"/>
                  </a:lnTo>
                  <a:lnTo>
                    <a:pt x="700" y="3854"/>
                  </a:lnTo>
                  <a:lnTo>
                    <a:pt x="717" y="3854"/>
                  </a:lnTo>
                  <a:lnTo>
                    <a:pt x="735" y="3854"/>
                  </a:lnTo>
                  <a:lnTo>
                    <a:pt x="752" y="3854"/>
                  </a:lnTo>
                  <a:lnTo>
                    <a:pt x="771" y="3854"/>
                  </a:lnTo>
                  <a:lnTo>
                    <a:pt x="791" y="3854"/>
                  </a:lnTo>
                  <a:lnTo>
                    <a:pt x="810" y="3854"/>
                  </a:lnTo>
                  <a:lnTo>
                    <a:pt x="830" y="3854"/>
                  </a:lnTo>
                  <a:lnTo>
                    <a:pt x="849" y="3854"/>
                  </a:lnTo>
                  <a:lnTo>
                    <a:pt x="868" y="3854"/>
                  </a:lnTo>
                  <a:lnTo>
                    <a:pt x="888" y="3854"/>
                  </a:lnTo>
                  <a:lnTo>
                    <a:pt x="909" y="3854"/>
                  </a:lnTo>
                  <a:lnTo>
                    <a:pt x="927" y="3854"/>
                  </a:lnTo>
                  <a:lnTo>
                    <a:pt x="946" y="3854"/>
                  </a:lnTo>
                  <a:lnTo>
                    <a:pt x="965" y="3854"/>
                  </a:lnTo>
                  <a:lnTo>
                    <a:pt x="985" y="3854"/>
                  </a:lnTo>
                  <a:lnTo>
                    <a:pt x="1004" y="3854"/>
                  </a:lnTo>
                  <a:lnTo>
                    <a:pt x="1026" y="3854"/>
                  </a:lnTo>
                  <a:lnTo>
                    <a:pt x="1045" y="3854"/>
                  </a:lnTo>
                  <a:lnTo>
                    <a:pt x="1066" y="3854"/>
                  </a:lnTo>
                  <a:lnTo>
                    <a:pt x="1078" y="3854"/>
                  </a:lnTo>
                  <a:lnTo>
                    <a:pt x="1093" y="3854"/>
                  </a:lnTo>
                  <a:lnTo>
                    <a:pt x="1105" y="3854"/>
                  </a:lnTo>
                  <a:lnTo>
                    <a:pt x="1121" y="3854"/>
                  </a:lnTo>
                  <a:lnTo>
                    <a:pt x="1132" y="3854"/>
                  </a:lnTo>
                  <a:lnTo>
                    <a:pt x="1148" y="3854"/>
                  </a:lnTo>
                  <a:lnTo>
                    <a:pt x="1159" y="3854"/>
                  </a:lnTo>
                  <a:lnTo>
                    <a:pt x="1175" y="3854"/>
                  </a:lnTo>
                  <a:lnTo>
                    <a:pt x="1190" y="3854"/>
                  </a:lnTo>
                  <a:lnTo>
                    <a:pt x="1208" y="3854"/>
                  </a:lnTo>
                  <a:lnTo>
                    <a:pt x="1223" y="3854"/>
                  </a:lnTo>
                  <a:lnTo>
                    <a:pt x="1241" y="3854"/>
                  </a:lnTo>
                  <a:lnTo>
                    <a:pt x="1256" y="3854"/>
                  </a:lnTo>
                  <a:lnTo>
                    <a:pt x="1272" y="3854"/>
                  </a:lnTo>
                  <a:lnTo>
                    <a:pt x="1289" y="3854"/>
                  </a:lnTo>
                  <a:lnTo>
                    <a:pt x="1309" y="3854"/>
                  </a:lnTo>
                  <a:lnTo>
                    <a:pt x="1314" y="3854"/>
                  </a:lnTo>
                  <a:lnTo>
                    <a:pt x="1320" y="3854"/>
                  </a:lnTo>
                  <a:lnTo>
                    <a:pt x="1964" y="3854"/>
                  </a:lnTo>
                  <a:lnTo>
                    <a:pt x="2629" y="3854"/>
                  </a:lnTo>
                  <a:lnTo>
                    <a:pt x="2635" y="3854"/>
                  </a:lnTo>
                  <a:lnTo>
                    <a:pt x="2643" y="3854"/>
                  </a:lnTo>
                  <a:lnTo>
                    <a:pt x="2653" y="3854"/>
                  </a:lnTo>
                  <a:lnTo>
                    <a:pt x="2666" y="3854"/>
                  </a:lnTo>
                  <a:lnTo>
                    <a:pt x="2678" y="3854"/>
                  </a:lnTo>
                  <a:lnTo>
                    <a:pt x="2691" y="3854"/>
                  </a:lnTo>
                  <a:lnTo>
                    <a:pt x="2709" y="3854"/>
                  </a:lnTo>
                  <a:lnTo>
                    <a:pt x="2726" y="3854"/>
                  </a:lnTo>
                  <a:lnTo>
                    <a:pt x="2744" y="3854"/>
                  </a:lnTo>
                  <a:lnTo>
                    <a:pt x="2763" y="3854"/>
                  </a:lnTo>
                  <a:lnTo>
                    <a:pt x="2781" y="3854"/>
                  </a:lnTo>
                  <a:lnTo>
                    <a:pt x="2800" y="3854"/>
                  </a:lnTo>
                  <a:lnTo>
                    <a:pt x="2818" y="3854"/>
                  </a:lnTo>
                  <a:lnTo>
                    <a:pt x="2837" y="3854"/>
                  </a:lnTo>
                  <a:lnTo>
                    <a:pt x="2854" y="3854"/>
                  </a:lnTo>
                  <a:lnTo>
                    <a:pt x="2874" y="3854"/>
                  </a:lnTo>
                  <a:lnTo>
                    <a:pt x="2893" y="3854"/>
                  </a:lnTo>
                  <a:lnTo>
                    <a:pt x="2913" y="3854"/>
                  </a:lnTo>
                  <a:lnTo>
                    <a:pt x="2932" y="3854"/>
                  </a:lnTo>
                  <a:lnTo>
                    <a:pt x="2953" y="3854"/>
                  </a:lnTo>
                  <a:lnTo>
                    <a:pt x="2973" y="3854"/>
                  </a:lnTo>
                  <a:lnTo>
                    <a:pt x="2994" y="3854"/>
                  </a:lnTo>
                  <a:lnTo>
                    <a:pt x="3006" y="3854"/>
                  </a:lnTo>
                  <a:lnTo>
                    <a:pt x="3019" y="3854"/>
                  </a:lnTo>
                  <a:lnTo>
                    <a:pt x="3031" y="3854"/>
                  </a:lnTo>
                  <a:lnTo>
                    <a:pt x="3044" y="3854"/>
                  </a:lnTo>
                  <a:lnTo>
                    <a:pt x="3056" y="3854"/>
                  </a:lnTo>
                  <a:lnTo>
                    <a:pt x="3070" y="3854"/>
                  </a:lnTo>
                  <a:lnTo>
                    <a:pt x="3083" y="3854"/>
                  </a:lnTo>
                  <a:lnTo>
                    <a:pt x="3097" y="3854"/>
                  </a:lnTo>
                  <a:lnTo>
                    <a:pt x="3108" y="3854"/>
                  </a:lnTo>
                  <a:lnTo>
                    <a:pt x="3120" y="3854"/>
                  </a:lnTo>
                  <a:lnTo>
                    <a:pt x="3132" y="3854"/>
                  </a:lnTo>
                  <a:lnTo>
                    <a:pt x="3145" y="3854"/>
                  </a:lnTo>
                  <a:lnTo>
                    <a:pt x="3157" y="3854"/>
                  </a:lnTo>
                  <a:lnTo>
                    <a:pt x="3170" y="3854"/>
                  </a:lnTo>
                  <a:lnTo>
                    <a:pt x="3184" y="3854"/>
                  </a:lnTo>
                  <a:lnTo>
                    <a:pt x="3200" y="3854"/>
                  </a:lnTo>
                  <a:lnTo>
                    <a:pt x="3205" y="3854"/>
                  </a:lnTo>
                  <a:lnTo>
                    <a:pt x="3211" y="3854"/>
                  </a:lnTo>
                  <a:lnTo>
                    <a:pt x="3227" y="3854"/>
                  </a:lnTo>
                  <a:lnTo>
                    <a:pt x="3242" y="3854"/>
                  </a:lnTo>
                  <a:lnTo>
                    <a:pt x="3254" y="3854"/>
                  </a:lnTo>
                  <a:lnTo>
                    <a:pt x="3273" y="3854"/>
                  </a:lnTo>
                  <a:lnTo>
                    <a:pt x="3291" y="3854"/>
                  </a:lnTo>
                  <a:lnTo>
                    <a:pt x="3308" y="3854"/>
                  </a:lnTo>
                  <a:lnTo>
                    <a:pt x="3328" y="3854"/>
                  </a:lnTo>
                  <a:lnTo>
                    <a:pt x="3347" y="3854"/>
                  </a:lnTo>
                  <a:lnTo>
                    <a:pt x="3364" y="3854"/>
                  </a:lnTo>
                  <a:lnTo>
                    <a:pt x="3384" y="3854"/>
                  </a:lnTo>
                  <a:lnTo>
                    <a:pt x="3403" y="3854"/>
                  </a:lnTo>
                  <a:lnTo>
                    <a:pt x="3425" y="3854"/>
                  </a:lnTo>
                  <a:lnTo>
                    <a:pt x="3444" y="3854"/>
                  </a:lnTo>
                  <a:lnTo>
                    <a:pt x="3465" y="3854"/>
                  </a:lnTo>
                  <a:lnTo>
                    <a:pt x="3485" y="3854"/>
                  </a:lnTo>
                  <a:lnTo>
                    <a:pt x="3506" y="3854"/>
                  </a:lnTo>
                  <a:lnTo>
                    <a:pt x="3525" y="3854"/>
                  </a:lnTo>
                  <a:lnTo>
                    <a:pt x="3547" y="3854"/>
                  </a:lnTo>
                  <a:lnTo>
                    <a:pt x="3566" y="3854"/>
                  </a:lnTo>
                  <a:lnTo>
                    <a:pt x="3587" y="3854"/>
                  </a:lnTo>
                  <a:lnTo>
                    <a:pt x="3605" y="3854"/>
                  </a:lnTo>
                  <a:lnTo>
                    <a:pt x="3622" y="3854"/>
                  </a:lnTo>
                  <a:lnTo>
                    <a:pt x="3642" y="3854"/>
                  </a:lnTo>
                  <a:lnTo>
                    <a:pt x="3661" y="3854"/>
                  </a:lnTo>
                  <a:lnTo>
                    <a:pt x="3679" y="3854"/>
                  </a:lnTo>
                  <a:lnTo>
                    <a:pt x="3698" y="3854"/>
                  </a:lnTo>
                  <a:lnTo>
                    <a:pt x="3717" y="3854"/>
                  </a:lnTo>
                  <a:lnTo>
                    <a:pt x="3739" y="3854"/>
                  </a:lnTo>
                  <a:lnTo>
                    <a:pt x="3758" y="3854"/>
                  </a:lnTo>
                  <a:lnTo>
                    <a:pt x="3779" y="3854"/>
                  </a:lnTo>
                  <a:lnTo>
                    <a:pt x="3799" y="3854"/>
                  </a:lnTo>
                  <a:lnTo>
                    <a:pt x="3820" y="3854"/>
                  </a:lnTo>
                  <a:lnTo>
                    <a:pt x="3840" y="3854"/>
                  </a:lnTo>
                  <a:lnTo>
                    <a:pt x="3861" y="3854"/>
                  </a:lnTo>
                  <a:lnTo>
                    <a:pt x="3871" y="3854"/>
                  </a:lnTo>
                  <a:lnTo>
                    <a:pt x="3880" y="3854"/>
                  </a:lnTo>
                  <a:lnTo>
                    <a:pt x="3892" y="3854"/>
                  </a:lnTo>
                  <a:lnTo>
                    <a:pt x="3904" y="3854"/>
                  </a:lnTo>
                  <a:lnTo>
                    <a:pt x="3915" y="3854"/>
                  </a:lnTo>
                  <a:lnTo>
                    <a:pt x="3921" y="3862"/>
                  </a:lnTo>
                  <a:lnTo>
                    <a:pt x="3938" y="3854"/>
                  </a:lnTo>
                  <a:lnTo>
                    <a:pt x="3948" y="3854"/>
                  </a:lnTo>
                  <a:lnTo>
                    <a:pt x="3964" y="3854"/>
                  </a:lnTo>
                  <a:lnTo>
                    <a:pt x="3981" y="3854"/>
                  </a:lnTo>
                  <a:lnTo>
                    <a:pt x="4001" y="3854"/>
                  </a:lnTo>
                  <a:lnTo>
                    <a:pt x="4014" y="3854"/>
                  </a:lnTo>
                  <a:lnTo>
                    <a:pt x="4028" y="3854"/>
                  </a:lnTo>
                  <a:lnTo>
                    <a:pt x="4037" y="3854"/>
                  </a:lnTo>
                  <a:lnTo>
                    <a:pt x="4049" y="3854"/>
                  </a:lnTo>
                  <a:lnTo>
                    <a:pt x="4066" y="3852"/>
                  </a:lnTo>
                  <a:lnTo>
                    <a:pt x="4084" y="3842"/>
                  </a:lnTo>
                  <a:lnTo>
                    <a:pt x="4109" y="3817"/>
                  </a:lnTo>
                  <a:lnTo>
                    <a:pt x="4115" y="3809"/>
                  </a:lnTo>
                  <a:lnTo>
                    <a:pt x="4121" y="3794"/>
                  </a:lnTo>
                  <a:lnTo>
                    <a:pt x="4121" y="3660"/>
                  </a:lnTo>
                  <a:close/>
                  <a:moveTo>
                    <a:pt x="1417" y="485"/>
                  </a:moveTo>
                  <a:lnTo>
                    <a:pt x="1491" y="24"/>
                  </a:lnTo>
                  <a:lnTo>
                    <a:pt x="1417" y="485"/>
                  </a:lnTo>
                  <a:close/>
                  <a:moveTo>
                    <a:pt x="1491" y="24"/>
                  </a:moveTo>
                  <a:lnTo>
                    <a:pt x="1479" y="33"/>
                  </a:lnTo>
                  <a:lnTo>
                    <a:pt x="1479" y="35"/>
                  </a:lnTo>
                  <a:lnTo>
                    <a:pt x="1479" y="33"/>
                  </a:lnTo>
                  <a:lnTo>
                    <a:pt x="1491" y="24"/>
                  </a:lnTo>
                  <a:close/>
                  <a:moveTo>
                    <a:pt x="787" y="2376"/>
                  </a:moveTo>
                  <a:lnTo>
                    <a:pt x="36" y="3600"/>
                  </a:lnTo>
                  <a:lnTo>
                    <a:pt x="787" y="2376"/>
                  </a:lnTo>
                  <a:close/>
                  <a:moveTo>
                    <a:pt x="3273" y="3854"/>
                  </a:moveTo>
                  <a:lnTo>
                    <a:pt x="3285" y="3854"/>
                  </a:lnTo>
                  <a:lnTo>
                    <a:pt x="3279" y="3854"/>
                  </a:lnTo>
                  <a:lnTo>
                    <a:pt x="3273" y="3854"/>
                  </a:lnTo>
                  <a:close/>
                </a:path>
              </a:pathLst>
            </a:custGeom>
            <a:solidFill>
              <a:srgbClr val="33F2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0" name="Freeform 96"/>
            <p:cNvSpPr/>
            <p:nvPr/>
          </p:nvSpPr>
          <p:spPr>
            <a:xfrm>
              <a:off x="1903" y="1329"/>
              <a:ext cx="2012" cy="1884"/>
            </a:xfrm>
            <a:custGeom>
              <a:avLst/>
              <a:gdLst>
                <a:gd name="txL" fmla="*/ 0 w 4024"/>
                <a:gd name="txT" fmla="*/ 0 h 3768"/>
                <a:gd name="txR" fmla="*/ 4024 w 4024"/>
                <a:gd name="txB" fmla="*/ 3768 h 3768"/>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Lst>
              <a:rect l="txL" t="txT" r="txR" b="txB"/>
              <a:pathLst>
                <a:path w="4024" h="3768">
                  <a:moveTo>
                    <a:pt x="1649" y="60"/>
                  </a:moveTo>
                  <a:lnTo>
                    <a:pt x="1649" y="78"/>
                  </a:lnTo>
                  <a:lnTo>
                    <a:pt x="1654" y="99"/>
                  </a:lnTo>
                  <a:lnTo>
                    <a:pt x="1662" y="118"/>
                  </a:lnTo>
                  <a:lnTo>
                    <a:pt x="1674" y="132"/>
                  </a:lnTo>
                  <a:lnTo>
                    <a:pt x="1685" y="124"/>
                  </a:lnTo>
                  <a:lnTo>
                    <a:pt x="1699" y="118"/>
                  </a:lnTo>
                  <a:lnTo>
                    <a:pt x="1713" y="114"/>
                  </a:lnTo>
                  <a:lnTo>
                    <a:pt x="1728" y="114"/>
                  </a:lnTo>
                  <a:lnTo>
                    <a:pt x="1742" y="112"/>
                  </a:lnTo>
                  <a:lnTo>
                    <a:pt x="1757" y="112"/>
                  </a:lnTo>
                  <a:lnTo>
                    <a:pt x="1775" y="110"/>
                  </a:lnTo>
                  <a:lnTo>
                    <a:pt x="1794" y="109"/>
                  </a:lnTo>
                  <a:lnTo>
                    <a:pt x="1804" y="109"/>
                  </a:lnTo>
                  <a:lnTo>
                    <a:pt x="1815" y="110"/>
                  </a:lnTo>
                  <a:lnTo>
                    <a:pt x="1829" y="112"/>
                  </a:lnTo>
                  <a:lnTo>
                    <a:pt x="1842" y="114"/>
                  </a:lnTo>
                  <a:lnTo>
                    <a:pt x="1856" y="114"/>
                  </a:lnTo>
                  <a:lnTo>
                    <a:pt x="1872" y="116"/>
                  </a:lnTo>
                  <a:lnTo>
                    <a:pt x="1885" y="118"/>
                  </a:lnTo>
                  <a:lnTo>
                    <a:pt x="1903" y="122"/>
                  </a:lnTo>
                  <a:lnTo>
                    <a:pt x="1916" y="122"/>
                  </a:lnTo>
                  <a:lnTo>
                    <a:pt x="1932" y="126"/>
                  </a:lnTo>
                  <a:lnTo>
                    <a:pt x="1945" y="128"/>
                  </a:lnTo>
                  <a:lnTo>
                    <a:pt x="1961" y="134"/>
                  </a:lnTo>
                  <a:lnTo>
                    <a:pt x="1972" y="138"/>
                  </a:lnTo>
                  <a:lnTo>
                    <a:pt x="1986" y="143"/>
                  </a:lnTo>
                  <a:lnTo>
                    <a:pt x="2000" y="149"/>
                  </a:lnTo>
                  <a:lnTo>
                    <a:pt x="2013" y="157"/>
                  </a:lnTo>
                  <a:lnTo>
                    <a:pt x="2029" y="167"/>
                  </a:lnTo>
                  <a:lnTo>
                    <a:pt x="2044" y="182"/>
                  </a:lnTo>
                  <a:lnTo>
                    <a:pt x="2058" y="200"/>
                  </a:lnTo>
                  <a:lnTo>
                    <a:pt x="2073" y="219"/>
                  </a:lnTo>
                  <a:lnTo>
                    <a:pt x="2085" y="235"/>
                  </a:lnTo>
                  <a:lnTo>
                    <a:pt x="2100" y="250"/>
                  </a:lnTo>
                  <a:lnTo>
                    <a:pt x="2114" y="260"/>
                  </a:lnTo>
                  <a:lnTo>
                    <a:pt x="2133" y="266"/>
                  </a:lnTo>
                  <a:lnTo>
                    <a:pt x="2145" y="273"/>
                  </a:lnTo>
                  <a:lnTo>
                    <a:pt x="2159" y="283"/>
                  </a:lnTo>
                  <a:lnTo>
                    <a:pt x="2170" y="291"/>
                  </a:lnTo>
                  <a:lnTo>
                    <a:pt x="2182" y="301"/>
                  </a:lnTo>
                  <a:lnTo>
                    <a:pt x="2192" y="310"/>
                  </a:lnTo>
                  <a:lnTo>
                    <a:pt x="2203" y="320"/>
                  </a:lnTo>
                  <a:lnTo>
                    <a:pt x="2213" y="330"/>
                  </a:lnTo>
                  <a:lnTo>
                    <a:pt x="2225" y="341"/>
                  </a:lnTo>
                  <a:lnTo>
                    <a:pt x="2232" y="351"/>
                  </a:lnTo>
                  <a:lnTo>
                    <a:pt x="2240" y="361"/>
                  </a:lnTo>
                  <a:lnTo>
                    <a:pt x="2248" y="372"/>
                  </a:lnTo>
                  <a:lnTo>
                    <a:pt x="2256" y="384"/>
                  </a:lnTo>
                  <a:lnTo>
                    <a:pt x="2261" y="396"/>
                  </a:lnTo>
                  <a:lnTo>
                    <a:pt x="2267" y="407"/>
                  </a:lnTo>
                  <a:lnTo>
                    <a:pt x="2273" y="421"/>
                  </a:lnTo>
                  <a:lnTo>
                    <a:pt x="2279" y="436"/>
                  </a:lnTo>
                  <a:lnTo>
                    <a:pt x="2275" y="450"/>
                  </a:lnTo>
                  <a:lnTo>
                    <a:pt x="2279" y="458"/>
                  </a:lnTo>
                  <a:lnTo>
                    <a:pt x="2281" y="463"/>
                  </a:lnTo>
                  <a:lnTo>
                    <a:pt x="2279" y="471"/>
                  </a:lnTo>
                  <a:lnTo>
                    <a:pt x="2279" y="489"/>
                  </a:lnTo>
                  <a:lnTo>
                    <a:pt x="2283" y="508"/>
                  </a:lnTo>
                  <a:lnTo>
                    <a:pt x="2283" y="525"/>
                  </a:lnTo>
                  <a:lnTo>
                    <a:pt x="2279" y="545"/>
                  </a:lnTo>
                  <a:lnTo>
                    <a:pt x="2294" y="549"/>
                  </a:lnTo>
                  <a:lnTo>
                    <a:pt x="2310" y="557"/>
                  </a:lnTo>
                  <a:lnTo>
                    <a:pt x="2322" y="566"/>
                  </a:lnTo>
                  <a:lnTo>
                    <a:pt x="2335" y="578"/>
                  </a:lnTo>
                  <a:lnTo>
                    <a:pt x="2343" y="589"/>
                  </a:lnTo>
                  <a:lnTo>
                    <a:pt x="2353" y="601"/>
                  </a:lnTo>
                  <a:lnTo>
                    <a:pt x="2358" y="615"/>
                  </a:lnTo>
                  <a:lnTo>
                    <a:pt x="2364" y="630"/>
                  </a:lnTo>
                  <a:lnTo>
                    <a:pt x="2364" y="642"/>
                  </a:lnTo>
                  <a:lnTo>
                    <a:pt x="2364" y="655"/>
                  </a:lnTo>
                  <a:lnTo>
                    <a:pt x="2364" y="667"/>
                  </a:lnTo>
                  <a:lnTo>
                    <a:pt x="2366" y="681"/>
                  </a:lnTo>
                  <a:lnTo>
                    <a:pt x="2364" y="692"/>
                  </a:lnTo>
                  <a:lnTo>
                    <a:pt x="2362" y="704"/>
                  </a:lnTo>
                  <a:lnTo>
                    <a:pt x="2358" y="716"/>
                  </a:lnTo>
                  <a:lnTo>
                    <a:pt x="2353" y="727"/>
                  </a:lnTo>
                  <a:lnTo>
                    <a:pt x="2341" y="737"/>
                  </a:lnTo>
                  <a:lnTo>
                    <a:pt x="2331" y="750"/>
                  </a:lnTo>
                  <a:lnTo>
                    <a:pt x="2318" y="762"/>
                  </a:lnTo>
                  <a:lnTo>
                    <a:pt x="2304" y="776"/>
                  </a:lnTo>
                  <a:lnTo>
                    <a:pt x="2304" y="793"/>
                  </a:lnTo>
                  <a:lnTo>
                    <a:pt x="2304" y="813"/>
                  </a:lnTo>
                  <a:lnTo>
                    <a:pt x="2304" y="832"/>
                  </a:lnTo>
                  <a:lnTo>
                    <a:pt x="2306" y="853"/>
                  </a:lnTo>
                  <a:lnTo>
                    <a:pt x="2304" y="873"/>
                  </a:lnTo>
                  <a:lnTo>
                    <a:pt x="2302" y="892"/>
                  </a:lnTo>
                  <a:lnTo>
                    <a:pt x="2296" y="911"/>
                  </a:lnTo>
                  <a:lnTo>
                    <a:pt x="2290" y="933"/>
                  </a:lnTo>
                  <a:lnTo>
                    <a:pt x="2302" y="933"/>
                  </a:lnTo>
                  <a:lnTo>
                    <a:pt x="2314" y="933"/>
                  </a:lnTo>
                  <a:lnTo>
                    <a:pt x="2325" y="933"/>
                  </a:lnTo>
                  <a:lnTo>
                    <a:pt x="2337" y="933"/>
                  </a:lnTo>
                  <a:lnTo>
                    <a:pt x="2349" y="933"/>
                  </a:lnTo>
                  <a:lnTo>
                    <a:pt x="2360" y="933"/>
                  </a:lnTo>
                  <a:lnTo>
                    <a:pt x="2372" y="933"/>
                  </a:lnTo>
                  <a:lnTo>
                    <a:pt x="2386" y="935"/>
                  </a:lnTo>
                  <a:lnTo>
                    <a:pt x="2397" y="933"/>
                  </a:lnTo>
                  <a:lnTo>
                    <a:pt x="2409" y="933"/>
                  </a:lnTo>
                  <a:lnTo>
                    <a:pt x="2420" y="933"/>
                  </a:lnTo>
                  <a:lnTo>
                    <a:pt x="2432" y="933"/>
                  </a:lnTo>
                  <a:lnTo>
                    <a:pt x="2444" y="933"/>
                  </a:lnTo>
                  <a:lnTo>
                    <a:pt x="2455" y="933"/>
                  </a:lnTo>
                  <a:lnTo>
                    <a:pt x="2467" y="933"/>
                  </a:lnTo>
                  <a:lnTo>
                    <a:pt x="2479" y="933"/>
                  </a:lnTo>
                  <a:lnTo>
                    <a:pt x="2490" y="931"/>
                  </a:lnTo>
                  <a:lnTo>
                    <a:pt x="2502" y="931"/>
                  </a:lnTo>
                  <a:lnTo>
                    <a:pt x="2514" y="929"/>
                  </a:lnTo>
                  <a:lnTo>
                    <a:pt x="2525" y="929"/>
                  </a:lnTo>
                  <a:lnTo>
                    <a:pt x="2537" y="929"/>
                  </a:lnTo>
                  <a:lnTo>
                    <a:pt x="2548" y="929"/>
                  </a:lnTo>
                  <a:lnTo>
                    <a:pt x="2560" y="929"/>
                  </a:lnTo>
                  <a:lnTo>
                    <a:pt x="2574" y="929"/>
                  </a:lnTo>
                  <a:lnTo>
                    <a:pt x="2585" y="929"/>
                  </a:lnTo>
                  <a:lnTo>
                    <a:pt x="2597" y="929"/>
                  </a:lnTo>
                  <a:lnTo>
                    <a:pt x="2610" y="929"/>
                  </a:lnTo>
                  <a:lnTo>
                    <a:pt x="2624" y="929"/>
                  </a:lnTo>
                  <a:lnTo>
                    <a:pt x="2636" y="929"/>
                  </a:lnTo>
                  <a:lnTo>
                    <a:pt x="2649" y="929"/>
                  </a:lnTo>
                  <a:lnTo>
                    <a:pt x="2663" y="931"/>
                  </a:lnTo>
                  <a:lnTo>
                    <a:pt x="2678" y="933"/>
                  </a:lnTo>
                  <a:lnTo>
                    <a:pt x="2690" y="942"/>
                  </a:lnTo>
                  <a:lnTo>
                    <a:pt x="2702" y="954"/>
                  </a:lnTo>
                  <a:lnTo>
                    <a:pt x="2713" y="966"/>
                  </a:lnTo>
                  <a:lnTo>
                    <a:pt x="2725" y="977"/>
                  </a:lnTo>
                  <a:lnTo>
                    <a:pt x="2737" y="989"/>
                  </a:lnTo>
                  <a:lnTo>
                    <a:pt x="2748" y="1003"/>
                  </a:lnTo>
                  <a:lnTo>
                    <a:pt x="2760" y="1016"/>
                  </a:lnTo>
                  <a:lnTo>
                    <a:pt x="2773" y="1030"/>
                  </a:lnTo>
                  <a:lnTo>
                    <a:pt x="2785" y="1041"/>
                  </a:lnTo>
                  <a:lnTo>
                    <a:pt x="2797" y="1055"/>
                  </a:lnTo>
                  <a:lnTo>
                    <a:pt x="2808" y="1069"/>
                  </a:lnTo>
                  <a:lnTo>
                    <a:pt x="2820" y="1082"/>
                  </a:lnTo>
                  <a:lnTo>
                    <a:pt x="2830" y="1096"/>
                  </a:lnTo>
                  <a:lnTo>
                    <a:pt x="2839" y="1109"/>
                  </a:lnTo>
                  <a:lnTo>
                    <a:pt x="2849" y="1123"/>
                  </a:lnTo>
                  <a:lnTo>
                    <a:pt x="2861" y="1138"/>
                  </a:lnTo>
                  <a:lnTo>
                    <a:pt x="2861" y="1152"/>
                  </a:lnTo>
                  <a:lnTo>
                    <a:pt x="2863" y="1167"/>
                  </a:lnTo>
                  <a:lnTo>
                    <a:pt x="2865" y="1183"/>
                  </a:lnTo>
                  <a:lnTo>
                    <a:pt x="2868" y="1200"/>
                  </a:lnTo>
                  <a:lnTo>
                    <a:pt x="2868" y="1216"/>
                  </a:lnTo>
                  <a:lnTo>
                    <a:pt x="2870" y="1231"/>
                  </a:lnTo>
                  <a:lnTo>
                    <a:pt x="2872" y="1247"/>
                  </a:lnTo>
                  <a:lnTo>
                    <a:pt x="2876" y="1264"/>
                  </a:lnTo>
                  <a:lnTo>
                    <a:pt x="2876" y="1280"/>
                  </a:lnTo>
                  <a:lnTo>
                    <a:pt x="2878" y="1295"/>
                  </a:lnTo>
                  <a:lnTo>
                    <a:pt x="2880" y="1311"/>
                  </a:lnTo>
                  <a:lnTo>
                    <a:pt x="2882" y="1328"/>
                  </a:lnTo>
                  <a:lnTo>
                    <a:pt x="2882" y="1344"/>
                  </a:lnTo>
                  <a:lnTo>
                    <a:pt x="2886" y="1359"/>
                  </a:lnTo>
                  <a:lnTo>
                    <a:pt x="2886" y="1375"/>
                  </a:lnTo>
                  <a:lnTo>
                    <a:pt x="2890" y="1392"/>
                  </a:lnTo>
                  <a:lnTo>
                    <a:pt x="2890" y="1408"/>
                  </a:lnTo>
                  <a:lnTo>
                    <a:pt x="2892" y="1423"/>
                  </a:lnTo>
                  <a:lnTo>
                    <a:pt x="2894" y="1439"/>
                  </a:lnTo>
                  <a:lnTo>
                    <a:pt x="2896" y="1456"/>
                  </a:lnTo>
                  <a:lnTo>
                    <a:pt x="2896" y="1472"/>
                  </a:lnTo>
                  <a:lnTo>
                    <a:pt x="2898" y="1487"/>
                  </a:lnTo>
                  <a:lnTo>
                    <a:pt x="2899" y="1505"/>
                  </a:lnTo>
                  <a:lnTo>
                    <a:pt x="2901" y="1522"/>
                  </a:lnTo>
                  <a:lnTo>
                    <a:pt x="2901" y="1538"/>
                  </a:lnTo>
                  <a:lnTo>
                    <a:pt x="2903" y="1553"/>
                  </a:lnTo>
                  <a:lnTo>
                    <a:pt x="2905" y="1569"/>
                  </a:lnTo>
                  <a:lnTo>
                    <a:pt x="2907" y="1586"/>
                  </a:lnTo>
                  <a:lnTo>
                    <a:pt x="2907" y="1602"/>
                  </a:lnTo>
                  <a:lnTo>
                    <a:pt x="2909" y="1617"/>
                  </a:lnTo>
                  <a:lnTo>
                    <a:pt x="2911" y="1635"/>
                  </a:lnTo>
                  <a:lnTo>
                    <a:pt x="2913" y="1652"/>
                  </a:lnTo>
                  <a:lnTo>
                    <a:pt x="2913" y="1668"/>
                  </a:lnTo>
                  <a:lnTo>
                    <a:pt x="2913" y="1683"/>
                  </a:lnTo>
                  <a:lnTo>
                    <a:pt x="2915" y="1699"/>
                  </a:lnTo>
                  <a:lnTo>
                    <a:pt x="2917" y="1716"/>
                  </a:lnTo>
                  <a:lnTo>
                    <a:pt x="2917" y="1732"/>
                  </a:lnTo>
                  <a:lnTo>
                    <a:pt x="2917" y="1747"/>
                  </a:lnTo>
                  <a:lnTo>
                    <a:pt x="2919" y="1763"/>
                  </a:lnTo>
                  <a:lnTo>
                    <a:pt x="2921" y="1780"/>
                  </a:lnTo>
                  <a:lnTo>
                    <a:pt x="2921" y="1796"/>
                  </a:lnTo>
                  <a:lnTo>
                    <a:pt x="2923" y="1811"/>
                  </a:lnTo>
                  <a:lnTo>
                    <a:pt x="2925" y="1827"/>
                  </a:lnTo>
                  <a:lnTo>
                    <a:pt x="2927" y="1844"/>
                  </a:lnTo>
                  <a:lnTo>
                    <a:pt x="2927" y="1860"/>
                  </a:lnTo>
                  <a:lnTo>
                    <a:pt x="2929" y="1877"/>
                  </a:lnTo>
                  <a:lnTo>
                    <a:pt x="2930" y="1893"/>
                  </a:lnTo>
                  <a:lnTo>
                    <a:pt x="2932" y="1910"/>
                  </a:lnTo>
                  <a:lnTo>
                    <a:pt x="2932" y="1926"/>
                  </a:lnTo>
                  <a:lnTo>
                    <a:pt x="2934" y="1941"/>
                  </a:lnTo>
                  <a:lnTo>
                    <a:pt x="2936" y="1957"/>
                  </a:lnTo>
                  <a:lnTo>
                    <a:pt x="2938" y="1974"/>
                  </a:lnTo>
                  <a:lnTo>
                    <a:pt x="2938" y="1990"/>
                  </a:lnTo>
                  <a:lnTo>
                    <a:pt x="2940" y="2005"/>
                  </a:lnTo>
                  <a:lnTo>
                    <a:pt x="2942" y="2021"/>
                  </a:lnTo>
                  <a:lnTo>
                    <a:pt x="2944" y="2038"/>
                  </a:lnTo>
                  <a:lnTo>
                    <a:pt x="2944" y="2054"/>
                  </a:lnTo>
                  <a:lnTo>
                    <a:pt x="2946" y="2069"/>
                  </a:lnTo>
                  <a:lnTo>
                    <a:pt x="2948" y="2085"/>
                  </a:lnTo>
                  <a:lnTo>
                    <a:pt x="2950" y="2102"/>
                  </a:lnTo>
                  <a:lnTo>
                    <a:pt x="2950" y="2118"/>
                  </a:lnTo>
                  <a:lnTo>
                    <a:pt x="2952" y="2135"/>
                  </a:lnTo>
                  <a:lnTo>
                    <a:pt x="2954" y="2151"/>
                  </a:lnTo>
                  <a:lnTo>
                    <a:pt x="2958" y="2168"/>
                  </a:lnTo>
                  <a:lnTo>
                    <a:pt x="2952" y="2186"/>
                  </a:lnTo>
                  <a:lnTo>
                    <a:pt x="2952" y="2203"/>
                  </a:lnTo>
                  <a:lnTo>
                    <a:pt x="2950" y="2217"/>
                  </a:lnTo>
                  <a:lnTo>
                    <a:pt x="2946" y="2230"/>
                  </a:lnTo>
                  <a:lnTo>
                    <a:pt x="2948" y="2242"/>
                  </a:lnTo>
                  <a:lnTo>
                    <a:pt x="2952" y="2257"/>
                  </a:lnTo>
                  <a:lnTo>
                    <a:pt x="2954" y="2271"/>
                  </a:lnTo>
                  <a:lnTo>
                    <a:pt x="2956" y="2286"/>
                  </a:lnTo>
                  <a:lnTo>
                    <a:pt x="2956" y="2300"/>
                  </a:lnTo>
                  <a:lnTo>
                    <a:pt x="2956" y="2316"/>
                  </a:lnTo>
                  <a:lnTo>
                    <a:pt x="2956" y="2327"/>
                  </a:lnTo>
                  <a:lnTo>
                    <a:pt x="2958" y="2339"/>
                  </a:lnTo>
                  <a:lnTo>
                    <a:pt x="2969" y="2339"/>
                  </a:lnTo>
                  <a:lnTo>
                    <a:pt x="2981" y="2339"/>
                  </a:lnTo>
                  <a:lnTo>
                    <a:pt x="2993" y="2339"/>
                  </a:lnTo>
                  <a:lnTo>
                    <a:pt x="3006" y="2339"/>
                  </a:lnTo>
                  <a:lnTo>
                    <a:pt x="3018" y="2339"/>
                  </a:lnTo>
                  <a:lnTo>
                    <a:pt x="3031" y="2339"/>
                  </a:lnTo>
                  <a:lnTo>
                    <a:pt x="3043" y="2339"/>
                  </a:lnTo>
                  <a:lnTo>
                    <a:pt x="3057" y="2341"/>
                  </a:lnTo>
                  <a:lnTo>
                    <a:pt x="3068" y="2341"/>
                  </a:lnTo>
                  <a:lnTo>
                    <a:pt x="3082" y="2341"/>
                  </a:lnTo>
                  <a:lnTo>
                    <a:pt x="3093" y="2341"/>
                  </a:lnTo>
                  <a:lnTo>
                    <a:pt x="3107" y="2341"/>
                  </a:lnTo>
                  <a:lnTo>
                    <a:pt x="3119" y="2341"/>
                  </a:lnTo>
                  <a:lnTo>
                    <a:pt x="3132" y="2341"/>
                  </a:lnTo>
                  <a:lnTo>
                    <a:pt x="3146" y="2341"/>
                  </a:lnTo>
                  <a:lnTo>
                    <a:pt x="3159" y="2343"/>
                  </a:lnTo>
                  <a:lnTo>
                    <a:pt x="3171" y="2343"/>
                  </a:lnTo>
                  <a:lnTo>
                    <a:pt x="3183" y="2343"/>
                  </a:lnTo>
                  <a:lnTo>
                    <a:pt x="3196" y="2343"/>
                  </a:lnTo>
                  <a:lnTo>
                    <a:pt x="3210" y="2343"/>
                  </a:lnTo>
                  <a:lnTo>
                    <a:pt x="3221" y="2343"/>
                  </a:lnTo>
                  <a:lnTo>
                    <a:pt x="3233" y="2343"/>
                  </a:lnTo>
                  <a:lnTo>
                    <a:pt x="3247" y="2343"/>
                  </a:lnTo>
                  <a:lnTo>
                    <a:pt x="3260" y="2343"/>
                  </a:lnTo>
                  <a:lnTo>
                    <a:pt x="3272" y="2343"/>
                  </a:lnTo>
                  <a:lnTo>
                    <a:pt x="3285" y="2343"/>
                  </a:lnTo>
                  <a:lnTo>
                    <a:pt x="3297" y="2343"/>
                  </a:lnTo>
                  <a:lnTo>
                    <a:pt x="3311" y="2343"/>
                  </a:lnTo>
                  <a:lnTo>
                    <a:pt x="3322" y="2343"/>
                  </a:lnTo>
                  <a:lnTo>
                    <a:pt x="3336" y="2343"/>
                  </a:lnTo>
                  <a:lnTo>
                    <a:pt x="3349" y="2343"/>
                  </a:lnTo>
                  <a:lnTo>
                    <a:pt x="3363" y="2343"/>
                  </a:lnTo>
                  <a:lnTo>
                    <a:pt x="3375" y="2341"/>
                  </a:lnTo>
                  <a:lnTo>
                    <a:pt x="3386" y="2341"/>
                  </a:lnTo>
                  <a:lnTo>
                    <a:pt x="3400" y="2341"/>
                  </a:lnTo>
                  <a:lnTo>
                    <a:pt x="3413" y="2341"/>
                  </a:lnTo>
                  <a:lnTo>
                    <a:pt x="3425" y="2341"/>
                  </a:lnTo>
                  <a:lnTo>
                    <a:pt x="3437" y="2341"/>
                  </a:lnTo>
                  <a:lnTo>
                    <a:pt x="3450" y="2341"/>
                  </a:lnTo>
                  <a:lnTo>
                    <a:pt x="3464" y="2341"/>
                  </a:lnTo>
                  <a:lnTo>
                    <a:pt x="3475" y="2339"/>
                  </a:lnTo>
                  <a:lnTo>
                    <a:pt x="3489" y="2339"/>
                  </a:lnTo>
                  <a:lnTo>
                    <a:pt x="3501" y="2339"/>
                  </a:lnTo>
                  <a:lnTo>
                    <a:pt x="3514" y="2339"/>
                  </a:lnTo>
                  <a:lnTo>
                    <a:pt x="3526" y="2339"/>
                  </a:lnTo>
                  <a:lnTo>
                    <a:pt x="3539" y="2339"/>
                  </a:lnTo>
                  <a:lnTo>
                    <a:pt x="3553" y="2339"/>
                  </a:lnTo>
                  <a:lnTo>
                    <a:pt x="3567" y="2339"/>
                  </a:lnTo>
                  <a:lnTo>
                    <a:pt x="3578" y="2339"/>
                  </a:lnTo>
                  <a:lnTo>
                    <a:pt x="3590" y="2339"/>
                  </a:lnTo>
                  <a:lnTo>
                    <a:pt x="3603" y="2339"/>
                  </a:lnTo>
                  <a:lnTo>
                    <a:pt x="3617" y="2339"/>
                  </a:lnTo>
                  <a:lnTo>
                    <a:pt x="3629" y="2339"/>
                  </a:lnTo>
                  <a:lnTo>
                    <a:pt x="3640" y="2339"/>
                  </a:lnTo>
                  <a:lnTo>
                    <a:pt x="3654" y="2339"/>
                  </a:lnTo>
                  <a:lnTo>
                    <a:pt x="3667" y="2339"/>
                  </a:lnTo>
                  <a:lnTo>
                    <a:pt x="3679" y="2339"/>
                  </a:lnTo>
                  <a:lnTo>
                    <a:pt x="3693" y="2339"/>
                  </a:lnTo>
                  <a:lnTo>
                    <a:pt x="3704" y="2339"/>
                  </a:lnTo>
                  <a:lnTo>
                    <a:pt x="3718" y="2339"/>
                  </a:lnTo>
                  <a:lnTo>
                    <a:pt x="3729" y="2339"/>
                  </a:lnTo>
                  <a:lnTo>
                    <a:pt x="3743" y="2339"/>
                  </a:lnTo>
                  <a:lnTo>
                    <a:pt x="3757" y="2339"/>
                  </a:lnTo>
                  <a:lnTo>
                    <a:pt x="3770" y="2339"/>
                  </a:lnTo>
                  <a:lnTo>
                    <a:pt x="3793" y="2350"/>
                  </a:lnTo>
                  <a:lnTo>
                    <a:pt x="3793" y="2366"/>
                  </a:lnTo>
                  <a:lnTo>
                    <a:pt x="3797" y="2381"/>
                  </a:lnTo>
                  <a:lnTo>
                    <a:pt x="3797" y="2397"/>
                  </a:lnTo>
                  <a:lnTo>
                    <a:pt x="3801" y="2414"/>
                  </a:lnTo>
                  <a:lnTo>
                    <a:pt x="3803" y="2430"/>
                  </a:lnTo>
                  <a:lnTo>
                    <a:pt x="3805" y="2447"/>
                  </a:lnTo>
                  <a:lnTo>
                    <a:pt x="3807" y="2463"/>
                  </a:lnTo>
                  <a:lnTo>
                    <a:pt x="3811" y="2480"/>
                  </a:lnTo>
                  <a:lnTo>
                    <a:pt x="3811" y="2496"/>
                  </a:lnTo>
                  <a:lnTo>
                    <a:pt x="3815" y="2511"/>
                  </a:lnTo>
                  <a:lnTo>
                    <a:pt x="3815" y="2529"/>
                  </a:lnTo>
                  <a:lnTo>
                    <a:pt x="3819" y="2546"/>
                  </a:lnTo>
                  <a:lnTo>
                    <a:pt x="3821" y="2562"/>
                  </a:lnTo>
                  <a:lnTo>
                    <a:pt x="3825" y="2577"/>
                  </a:lnTo>
                  <a:lnTo>
                    <a:pt x="3826" y="2595"/>
                  </a:lnTo>
                  <a:lnTo>
                    <a:pt x="3830" y="2612"/>
                  </a:lnTo>
                  <a:lnTo>
                    <a:pt x="3830" y="2628"/>
                  </a:lnTo>
                  <a:lnTo>
                    <a:pt x="3834" y="2643"/>
                  </a:lnTo>
                  <a:lnTo>
                    <a:pt x="3836" y="2659"/>
                  </a:lnTo>
                  <a:lnTo>
                    <a:pt x="3840" y="2676"/>
                  </a:lnTo>
                  <a:lnTo>
                    <a:pt x="3842" y="2692"/>
                  </a:lnTo>
                  <a:lnTo>
                    <a:pt x="3846" y="2709"/>
                  </a:lnTo>
                  <a:lnTo>
                    <a:pt x="3848" y="2727"/>
                  </a:lnTo>
                  <a:lnTo>
                    <a:pt x="3852" y="2744"/>
                  </a:lnTo>
                  <a:lnTo>
                    <a:pt x="3854" y="2760"/>
                  </a:lnTo>
                  <a:lnTo>
                    <a:pt x="3857" y="2775"/>
                  </a:lnTo>
                  <a:lnTo>
                    <a:pt x="3859" y="2791"/>
                  </a:lnTo>
                  <a:lnTo>
                    <a:pt x="3863" y="2808"/>
                  </a:lnTo>
                  <a:lnTo>
                    <a:pt x="3865" y="2824"/>
                  </a:lnTo>
                  <a:lnTo>
                    <a:pt x="3869" y="2841"/>
                  </a:lnTo>
                  <a:lnTo>
                    <a:pt x="3871" y="2859"/>
                  </a:lnTo>
                  <a:lnTo>
                    <a:pt x="3875" y="2876"/>
                  </a:lnTo>
                  <a:lnTo>
                    <a:pt x="3877" y="2892"/>
                  </a:lnTo>
                  <a:lnTo>
                    <a:pt x="3881" y="2907"/>
                  </a:lnTo>
                  <a:lnTo>
                    <a:pt x="3883" y="2923"/>
                  </a:lnTo>
                  <a:lnTo>
                    <a:pt x="3887" y="2940"/>
                  </a:lnTo>
                  <a:lnTo>
                    <a:pt x="3889" y="2956"/>
                  </a:lnTo>
                  <a:lnTo>
                    <a:pt x="3892" y="2971"/>
                  </a:lnTo>
                  <a:lnTo>
                    <a:pt x="3894" y="2989"/>
                  </a:lnTo>
                  <a:lnTo>
                    <a:pt x="3898" y="3006"/>
                  </a:lnTo>
                  <a:lnTo>
                    <a:pt x="3900" y="3021"/>
                  </a:lnTo>
                  <a:lnTo>
                    <a:pt x="3904" y="3037"/>
                  </a:lnTo>
                  <a:lnTo>
                    <a:pt x="3906" y="3053"/>
                  </a:lnTo>
                  <a:lnTo>
                    <a:pt x="3910" y="3070"/>
                  </a:lnTo>
                  <a:lnTo>
                    <a:pt x="3912" y="3085"/>
                  </a:lnTo>
                  <a:lnTo>
                    <a:pt x="3916" y="3101"/>
                  </a:lnTo>
                  <a:lnTo>
                    <a:pt x="3918" y="3118"/>
                  </a:lnTo>
                  <a:lnTo>
                    <a:pt x="3921" y="3136"/>
                  </a:lnTo>
                  <a:lnTo>
                    <a:pt x="3923" y="3151"/>
                  </a:lnTo>
                  <a:lnTo>
                    <a:pt x="3927" y="3167"/>
                  </a:lnTo>
                  <a:lnTo>
                    <a:pt x="3929" y="3182"/>
                  </a:lnTo>
                  <a:lnTo>
                    <a:pt x="3933" y="3200"/>
                  </a:lnTo>
                  <a:lnTo>
                    <a:pt x="3935" y="3215"/>
                  </a:lnTo>
                  <a:lnTo>
                    <a:pt x="3939" y="3231"/>
                  </a:lnTo>
                  <a:lnTo>
                    <a:pt x="3943" y="3246"/>
                  </a:lnTo>
                  <a:lnTo>
                    <a:pt x="3947" y="3264"/>
                  </a:lnTo>
                  <a:lnTo>
                    <a:pt x="3949" y="3279"/>
                  </a:lnTo>
                  <a:lnTo>
                    <a:pt x="3953" y="3295"/>
                  </a:lnTo>
                  <a:lnTo>
                    <a:pt x="3956" y="3310"/>
                  </a:lnTo>
                  <a:lnTo>
                    <a:pt x="3960" y="3328"/>
                  </a:lnTo>
                  <a:lnTo>
                    <a:pt x="3962" y="3343"/>
                  </a:lnTo>
                  <a:lnTo>
                    <a:pt x="3968" y="3361"/>
                  </a:lnTo>
                  <a:lnTo>
                    <a:pt x="3970" y="3376"/>
                  </a:lnTo>
                  <a:lnTo>
                    <a:pt x="3976" y="3394"/>
                  </a:lnTo>
                  <a:lnTo>
                    <a:pt x="3976" y="3407"/>
                  </a:lnTo>
                  <a:lnTo>
                    <a:pt x="3978" y="3421"/>
                  </a:lnTo>
                  <a:lnTo>
                    <a:pt x="3980" y="3435"/>
                  </a:lnTo>
                  <a:lnTo>
                    <a:pt x="3982" y="3448"/>
                  </a:lnTo>
                  <a:lnTo>
                    <a:pt x="3982" y="3460"/>
                  </a:lnTo>
                  <a:lnTo>
                    <a:pt x="3984" y="3473"/>
                  </a:lnTo>
                  <a:lnTo>
                    <a:pt x="3985" y="3485"/>
                  </a:lnTo>
                  <a:lnTo>
                    <a:pt x="3987" y="3499"/>
                  </a:lnTo>
                  <a:lnTo>
                    <a:pt x="3987" y="3510"/>
                  </a:lnTo>
                  <a:lnTo>
                    <a:pt x="3991" y="3522"/>
                  </a:lnTo>
                  <a:lnTo>
                    <a:pt x="3993" y="3533"/>
                  </a:lnTo>
                  <a:lnTo>
                    <a:pt x="3997" y="3547"/>
                  </a:lnTo>
                  <a:lnTo>
                    <a:pt x="3999" y="3559"/>
                  </a:lnTo>
                  <a:lnTo>
                    <a:pt x="4003" y="3570"/>
                  </a:lnTo>
                  <a:lnTo>
                    <a:pt x="4007" y="3584"/>
                  </a:lnTo>
                  <a:lnTo>
                    <a:pt x="4013" y="3599"/>
                  </a:lnTo>
                  <a:lnTo>
                    <a:pt x="4024" y="3611"/>
                  </a:lnTo>
                  <a:lnTo>
                    <a:pt x="4024" y="3745"/>
                  </a:lnTo>
                  <a:lnTo>
                    <a:pt x="4001" y="3756"/>
                  </a:lnTo>
                  <a:lnTo>
                    <a:pt x="3985" y="3755"/>
                  </a:lnTo>
                  <a:lnTo>
                    <a:pt x="3970" y="3755"/>
                  </a:lnTo>
                  <a:lnTo>
                    <a:pt x="3953" y="3753"/>
                  </a:lnTo>
                  <a:lnTo>
                    <a:pt x="3937" y="3753"/>
                  </a:lnTo>
                  <a:lnTo>
                    <a:pt x="3920" y="3753"/>
                  </a:lnTo>
                  <a:lnTo>
                    <a:pt x="3902" y="3755"/>
                  </a:lnTo>
                  <a:lnTo>
                    <a:pt x="3885" y="3760"/>
                  </a:lnTo>
                  <a:lnTo>
                    <a:pt x="3867" y="3768"/>
                  </a:lnTo>
                  <a:lnTo>
                    <a:pt x="3856" y="3756"/>
                  </a:lnTo>
                  <a:lnTo>
                    <a:pt x="3834" y="3756"/>
                  </a:lnTo>
                  <a:lnTo>
                    <a:pt x="3815" y="3756"/>
                  </a:lnTo>
                  <a:lnTo>
                    <a:pt x="3793" y="3756"/>
                  </a:lnTo>
                  <a:lnTo>
                    <a:pt x="3774" y="3756"/>
                  </a:lnTo>
                  <a:lnTo>
                    <a:pt x="3753" y="3756"/>
                  </a:lnTo>
                  <a:lnTo>
                    <a:pt x="3733" y="3756"/>
                  </a:lnTo>
                  <a:lnTo>
                    <a:pt x="3714" y="3756"/>
                  </a:lnTo>
                  <a:lnTo>
                    <a:pt x="3695" y="3756"/>
                  </a:lnTo>
                  <a:lnTo>
                    <a:pt x="3673" y="3756"/>
                  </a:lnTo>
                  <a:lnTo>
                    <a:pt x="3654" y="3756"/>
                  </a:lnTo>
                  <a:lnTo>
                    <a:pt x="3633" y="3756"/>
                  </a:lnTo>
                  <a:lnTo>
                    <a:pt x="3613" y="3756"/>
                  </a:lnTo>
                  <a:lnTo>
                    <a:pt x="3592" y="3756"/>
                  </a:lnTo>
                  <a:lnTo>
                    <a:pt x="3572" y="3756"/>
                  </a:lnTo>
                  <a:lnTo>
                    <a:pt x="3553" y="3756"/>
                  </a:lnTo>
                  <a:lnTo>
                    <a:pt x="3534" y="3756"/>
                  </a:lnTo>
                  <a:lnTo>
                    <a:pt x="3522" y="3756"/>
                  </a:lnTo>
                  <a:lnTo>
                    <a:pt x="3510" y="3756"/>
                  </a:lnTo>
                  <a:lnTo>
                    <a:pt x="3501" y="3756"/>
                  </a:lnTo>
                  <a:lnTo>
                    <a:pt x="3491" y="3756"/>
                  </a:lnTo>
                  <a:lnTo>
                    <a:pt x="3470" y="3756"/>
                  </a:lnTo>
                  <a:lnTo>
                    <a:pt x="3450" y="3756"/>
                  </a:lnTo>
                  <a:lnTo>
                    <a:pt x="3429" y="3756"/>
                  </a:lnTo>
                  <a:lnTo>
                    <a:pt x="3410" y="3756"/>
                  </a:lnTo>
                  <a:lnTo>
                    <a:pt x="3388" y="3756"/>
                  </a:lnTo>
                  <a:lnTo>
                    <a:pt x="3369" y="3756"/>
                  </a:lnTo>
                  <a:lnTo>
                    <a:pt x="3347" y="3756"/>
                  </a:lnTo>
                  <a:lnTo>
                    <a:pt x="3328" y="3756"/>
                  </a:lnTo>
                  <a:lnTo>
                    <a:pt x="3307" y="3756"/>
                  </a:lnTo>
                  <a:lnTo>
                    <a:pt x="3287" y="3756"/>
                  </a:lnTo>
                  <a:lnTo>
                    <a:pt x="3268" y="3756"/>
                  </a:lnTo>
                  <a:lnTo>
                    <a:pt x="3249" y="3756"/>
                  </a:lnTo>
                  <a:lnTo>
                    <a:pt x="3229" y="3756"/>
                  </a:lnTo>
                  <a:lnTo>
                    <a:pt x="3212" y="3756"/>
                  </a:lnTo>
                  <a:lnTo>
                    <a:pt x="3198" y="3756"/>
                  </a:lnTo>
                  <a:lnTo>
                    <a:pt x="3181" y="3756"/>
                  </a:lnTo>
                  <a:lnTo>
                    <a:pt x="3163" y="3756"/>
                  </a:lnTo>
                  <a:lnTo>
                    <a:pt x="3152" y="3756"/>
                  </a:lnTo>
                  <a:lnTo>
                    <a:pt x="3134" y="3756"/>
                  </a:lnTo>
                  <a:lnTo>
                    <a:pt x="3119" y="3756"/>
                  </a:lnTo>
                  <a:lnTo>
                    <a:pt x="3103" y="3756"/>
                  </a:lnTo>
                  <a:lnTo>
                    <a:pt x="3088" y="3756"/>
                  </a:lnTo>
                  <a:lnTo>
                    <a:pt x="3070" y="3756"/>
                  </a:lnTo>
                  <a:lnTo>
                    <a:pt x="3055" y="3756"/>
                  </a:lnTo>
                  <a:lnTo>
                    <a:pt x="3039" y="3756"/>
                  </a:lnTo>
                  <a:lnTo>
                    <a:pt x="3024" y="3756"/>
                  </a:lnTo>
                  <a:lnTo>
                    <a:pt x="3006" y="3756"/>
                  </a:lnTo>
                  <a:lnTo>
                    <a:pt x="2991" y="3756"/>
                  </a:lnTo>
                  <a:lnTo>
                    <a:pt x="2973" y="3756"/>
                  </a:lnTo>
                  <a:lnTo>
                    <a:pt x="2958" y="3756"/>
                  </a:lnTo>
                  <a:lnTo>
                    <a:pt x="2940" y="3756"/>
                  </a:lnTo>
                  <a:lnTo>
                    <a:pt x="2925" y="3756"/>
                  </a:lnTo>
                  <a:lnTo>
                    <a:pt x="2907" y="3756"/>
                  </a:lnTo>
                  <a:lnTo>
                    <a:pt x="2892" y="3756"/>
                  </a:lnTo>
                  <a:lnTo>
                    <a:pt x="2874" y="3756"/>
                  </a:lnTo>
                  <a:lnTo>
                    <a:pt x="2857" y="3756"/>
                  </a:lnTo>
                  <a:lnTo>
                    <a:pt x="2839" y="3756"/>
                  </a:lnTo>
                  <a:lnTo>
                    <a:pt x="2824" y="3756"/>
                  </a:lnTo>
                  <a:lnTo>
                    <a:pt x="2806" y="3756"/>
                  </a:lnTo>
                  <a:lnTo>
                    <a:pt x="2791" y="3756"/>
                  </a:lnTo>
                  <a:lnTo>
                    <a:pt x="2775" y="3756"/>
                  </a:lnTo>
                  <a:lnTo>
                    <a:pt x="2760" y="3756"/>
                  </a:lnTo>
                  <a:lnTo>
                    <a:pt x="2742" y="3756"/>
                  </a:lnTo>
                  <a:lnTo>
                    <a:pt x="2729" y="3756"/>
                  </a:lnTo>
                  <a:lnTo>
                    <a:pt x="2711" y="3756"/>
                  </a:lnTo>
                  <a:lnTo>
                    <a:pt x="2698" y="3756"/>
                  </a:lnTo>
                  <a:lnTo>
                    <a:pt x="2682" y="3756"/>
                  </a:lnTo>
                  <a:lnTo>
                    <a:pt x="2669" y="3756"/>
                  </a:lnTo>
                  <a:lnTo>
                    <a:pt x="2655" y="3756"/>
                  </a:lnTo>
                  <a:lnTo>
                    <a:pt x="2643" y="3756"/>
                  </a:lnTo>
                  <a:lnTo>
                    <a:pt x="2624" y="3756"/>
                  </a:lnTo>
                  <a:lnTo>
                    <a:pt x="2607" y="3756"/>
                  </a:lnTo>
                  <a:lnTo>
                    <a:pt x="2591" y="3756"/>
                  </a:lnTo>
                  <a:lnTo>
                    <a:pt x="2581" y="3756"/>
                  </a:lnTo>
                  <a:lnTo>
                    <a:pt x="2558" y="3756"/>
                  </a:lnTo>
                  <a:lnTo>
                    <a:pt x="2539" y="3756"/>
                  </a:lnTo>
                  <a:lnTo>
                    <a:pt x="2515" y="3756"/>
                  </a:lnTo>
                  <a:lnTo>
                    <a:pt x="2496" y="3756"/>
                  </a:lnTo>
                  <a:lnTo>
                    <a:pt x="2475" y="3756"/>
                  </a:lnTo>
                  <a:lnTo>
                    <a:pt x="2453" y="3756"/>
                  </a:lnTo>
                  <a:lnTo>
                    <a:pt x="2432" y="3756"/>
                  </a:lnTo>
                  <a:lnTo>
                    <a:pt x="2413" y="3756"/>
                  </a:lnTo>
                  <a:lnTo>
                    <a:pt x="2391" y="3756"/>
                  </a:lnTo>
                  <a:lnTo>
                    <a:pt x="2370" y="3756"/>
                  </a:lnTo>
                  <a:lnTo>
                    <a:pt x="2349" y="3756"/>
                  </a:lnTo>
                  <a:lnTo>
                    <a:pt x="2329" y="3756"/>
                  </a:lnTo>
                  <a:lnTo>
                    <a:pt x="2308" y="3756"/>
                  </a:lnTo>
                  <a:lnTo>
                    <a:pt x="2289" y="3756"/>
                  </a:lnTo>
                  <a:lnTo>
                    <a:pt x="2267" y="3756"/>
                  </a:lnTo>
                  <a:lnTo>
                    <a:pt x="2248" y="3756"/>
                  </a:lnTo>
                  <a:lnTo>
                    <a:pt x="2226" y="3756"/>
                  </a:lnTo>
                  <a:lnTo>
                    <a:pt x="2207" y="3756"/>
                  </a:lnTo>
                  <a:lnTo>
                    <a:pt x="2186" y="3756"/>
                  </a:lnTo>
                  <a:lnTo>
                    <a:pt x="2166" y="3756"/>
                  </a:lnTo>
                  <a:lnTo>
                    <a:pt x="2145" y="3756"/>
                  </a:lnTo>
                  <a:lnTo>
                    <a:pt x="2126" y="3756"/>
                  </a:lnTo>
                  <a:lnTo>
                    <a:pt x="2104" y="3756"/>
                  </a:lnTo>
                  <a:lnTo>
                    <a:pt x="2085" y="3756"/>
                  </a:lnTo>
                  <a:lnTo>
                    <a:pt x="2064" y="3756"/>
                  </a:lnTo>
                  <a:lnTo>
                    <a:pt x="2044" y="3756"/>
                  </a:lnTo>
                  <a:lnTo>
                    <a:pt x="2023" y="3756"/>
                  </a:lnTo>
                  <a:lnTo>
                    <a:pt x="2003" y="3756"/>
                  </a:lnTo>
                  <a:lnTo>
                    <a:pt x="1982" y="3756"/>
                  </a:lnTo>
                  <a:lnTo>
                    <a:pt x="1963" y="3756"/>
                  </a:lnTo>
                  <a:lnTo>
                    <a:pt x="1941" y="3756"/>
                  </a:lnTo>
                  <a:lnTo>
                    <a:pt x="1922" y="3756"/>
                  </a:lnTo>
                  <a:lnTo>
                    <a:pt x="1901" y="3756"/>
                  </a:lnTo>
                  <a:lnTo>
                    <a:pt x="1881" y="3756"/>
                  </a:lnTo>
                  <a:lnTo>
                    <a:pt x="1860" y="3756"/>
                  </a:lnTo>
                  <a:lnTo>
                    <a:pt x="1841" y="3756"/>
                  </a:lnTo>
                  <a:lnTo>
                    <a:pt x="1819" y="3756"/>
                  </a:lnTo>
                  <a:lnTo>
                    <a:pt x="1800" y="3756"/>
                  </a:lnTo>
                  <a:lnTo>
                    <a:pt x="1778" y="3756"/>
                  </a:lnTo>
                  <a:lnTo>
                    <a:pt x="1759" y="3756"/>
                  </a:lnTo>
                  <a:lnTo>
                    <a:pt x="1738" y="3756"/>
                  </a:lnTo>
                  <a:lnTo>
                    <a:pt x="1718" y="3756"/>
                  </a:lnTo>
                  <a:lnTo>
                    <a:pt x="1697" y="3756"/>
                  </a:lnTo>
                  <a:lnTo>
                    <a:pt x="1678" y="3756"/>
                  </a:lnTo>
                  <a:lnTo>
                    <a:pt x="1656" y="3756"/>
                  </a:lnTo>
                  <a:lnTo>
                    <a:pt x="1637" y="3756"/>
                  </a:lnTo>
                  <a:lnTo>
                    <a:pt x="1616" y="3756"/>
                  </a:lnTo>
                  <a:lnTo>
                    <a:pt x="1596" y="3756"/>
                  </a:lnTo>
                  <a:lnTo>
                    <a:pt x="1575" y="3756"/>
                  </a:lnTo>
                  <a:lnTo>
                    <a:pt x="1555" y="3756"/>
                  </a:lnTo>
                  <a:lnTo>
                    <a:pt x="1534" y="3756"/>
                  </a:lnTo>
                  <a:lnTo>
                    <a:pt x="1515" y="3756"/>
                  </a:lnTo>
                  <a:lnTo>
                    <a:pt x="1493" y="3756"/>
                  </a:lnTo>
                  <a:lnTo>
                    <a:pt x="1474" y="3756"/>
                  </a:lnTo>
                  <a:lnTo>
                    <a:pt x="1453" y="3756"/>
                  </a:lnTo>
                  <a:lnTo>
                    <a:pt x="1433" y="3756"/>
                  </a:lnTo>
                  <a:lnTo>
                    <a:pt x="1412" y="3756"/>
                  </a:lnTo>
                  <a:lnTo>
                    <a:pt x="1393" y="3756"/>
                  </a:lnTo>
                  <a:lnTo>
                    <a:pt x="1371" y="3756"/>
                  </a:lnTo>
                  <a:lnTo>
                    <a:pt x="1352" y="3756"/>
                  </a:lnTo>
                  <a:lnTo>
                    <a:pt x="1330" y="3756"/>
                  </a:lnTo>
                  <a:lnTo>
                    <a:pt x="1311" y="3756"/>
                  </a:lnTo>
                  <a:lnTo>
                    <a:pt x="1292" y="3756"/>
                  </a:lnTo>
                  <a:lnTo>
                    <a:pt x="1272" y="3756"/>
                  </a:lnTo>
                  <a:lnTo>
                    <a:pt x="1253" y="3756"/>
                  </a:lnTo>
                  <a:lnTo>
                    <a:pt x="1235" y="3756"/>
                  </a:lnTo>
                  <a:lnTo>
                    <a:pt x="1218" y="3756"/>
                  </a:lnTo>
                  <a:lnTo>
                    <a:pt x="1201" y="3756"/>
                  </a:lnTo>
                  <a:lnTo>
                    <a:pt x="1183" y="3756"/>
                  </a:lnTo>
                  <a:lnTo>
                    <a:pt x="1166" y="3758"/>
                  </a:lnTo>
                  <a:lnTo>
                    <a:pt x="1150" y="3758"/>
                  </a:lnTo>
                  <a:lnTo>
                    <a:pt x="1137" y="3760"/>
                  </a:lnTo>
                  <a:lnTo>
                    <a:pt x="1119" y="3760"/>
                  </a:lnTo>
                  <a:lnTo>
                    <a:pt x="1104" y="3760"/>
                  </a:lnTo>
                  <a:lnTo>
                    <a:pt x="1088" y="3760"/>
                  </a:lnTo>
                  <a:lnTo>
                    <a:pt x="1074" y="3760"/>
                  </a:lnTo>
                  <a:lnTo>
                    <a:pt x="1059" y="3758"/>
                  </a:lnTo>
                  <a:lnTo>
                    <a:pt x="1045" y="3758"/>
                  </a:lnTo>
                  <a:lnTo>
                    <a:pt x="1030" y="3756"/>
                  </a:lnTo>
                  <a:lnTo>
                    <a:pt x="1018" y="3756"/>
                  </a:lnTo>
                  <a:lnTo>
                    <a:pt x="997" y="3756"/>
                  </a:lnTo>
                  <a:lnTo>
                    <a:pt x="978" y="3756"/>
                  </a:lnTo>
                  <a:lnTo>
                    <a:pt x="956" y="3756"/>
                  </a:lnTo>
                  <a:lnTo>
                    <a:pt x="937" y="3756"/>
                  </a:lnTo>
                  <a:lnTo>
                    <a:pt x="915" y="3756"/>
                  </a:lnTo>
                  <a:lnTo>
                    <a:pt x="896" y="3756"/>
                  </a:lnTo>
                  <a:lnTo>
                    <a:pt x="875" y="3756"/>
                  </a:lnTo>
                  <a:lnTo>
                    <a:pt x="857" y="3756"/>
                  </a:lnTo>
                  <a:lnTo>
                    <a:pt x="836" y="3756"/>
                  </a:lnTo>
                  <a:lnTo>
                    <a:pt x="818" y="3756"/>
                  </a:lnTo>
                  <a:lnTo>
                    <a:pt x="797" y="3756"/>
                  </a:lnTo>
                  <a:lnTo>
                    <a:pt x="780" y="3758"/>
                  </a:lnTo>
                  <a:lnTo>
                    <a:pt x="760" y="3758"/>
                  </a:lnTo>
                  <a:lnTo>
                    <a:pt x="741" y="3758"/>
                  </a:lnTo>
                  <a:lnTo>
                    <a:pt x="722" y="3758"/>
                  </a:lnTo>
                  <a:lnTo>
                    <a:pt x="704" y="3760"/>
                  </a:lnTo>
                  <a:lnTo>
                    <a:pt x="685" y="3760"/>
                  </a:lnTo>
                  <a:lnTo>
                    <a:pt x="665" y="3760"/>
                  </a:lnTo>
                  <a:lnTo>
                    <a:pt x="646" y="3760"/>
                  </a:lnTo>
                  <a:lnTo>
                    <a:pt x="626" y="3760"/>
                  </a:lnTo>
                  <a:lnTo>
                    <a:pt x="607" y="3760"/>
                  </a:lnTo>
                  <a:lnTo>
                    <a:pt x="588" y="3760"/>
                  </a:lnTo>
                  <a:lnTo>
                    <a:pt x="568" y="3760"/>
                  </a:lnTo>
                  <a:lnTo>
                    <a:pt x="551" y="3760"/>
                  </a:lnTo>
                  <a:lnTo>
                    <a:pt x="531" y="3758"/>
                  </a:lnTo>
                  <a:lnTo>
                    <a:pt x="512" y="3758"/>
                  </a:lnTo>
                  <a:lnTo>
                    <a:pt x="493" y="3758"/>
                  </a:lnTo>
                  <a:lnTo>
                    <a:pt x="475" y="3758"/>
                  </a:lnTo>
                  <a:lnTo>
                    <a:pt x="456" y="3756"/>
                  </a:lnTo>
                  <a:lnTo>
                    <a:pt x="436" y="3756"/>
                  </a:lnTo>
                  <a:lnTo>
                    <a:pt x="417" y="3756"/>
                  </a:lnTo>
                  <a:lnTo>
                    <a:pt x="400" y="3756"/>
                  </a:lnTo>
                  <a:lnTo>
                    <a:pt x="392" y="3760"/>
                  </a:lnTo>
                  <a:lnTo>
                    <a:pt x="376" y="3756"/>
                  </a:lnTo>
                  <a:lnTo>
                    <a:pt x="361" y="3758"/>
                  </a:lnTo>
                  <a:lnTo>
                    <a:pt x="347" y="3760"/>
                  </a:lnTo>
                  <a:lnTo>
                    <a:pt x="334" y="3760"/>
                  </a:lnTo>
                  <a:lnTo>
                    <a:pt x="320" y="3762"/>
                  </a:lnTo>
                  <a:lnTo>
                    <a:pt x="307" y="3762"/>
                  </a:lnTo>
                  <a:lnTo>
                    <a:pt x="293" y="3762"/>
                  </a:lnTo>
                  <a:lnTo>
                    <a:pt x="279" y="3762"/>
                  </a:lnTo>
                  <a:lnTo>
                    <a:pt x="268" y="3768"/>
                  </a:lnTo>
                  <a:lnTo>
                    <a:pt x="250" y="3764"/>
                  </a:lnTo>
                  <a:lnTo>
                    <a:pt x="235" y="3762"/>
                  </a:lnTo>
                  <a:lnTo>
                    <a:pt x="219" y="3762"/>
                  </a:lnTo>
                  <a:lnTo>
                    <a:pt x="206" y="3762"/>
                  </a:lnTo>
                  <a:lnTo>
                    <a:pt x="190" y="3762"/>
                  </a:lnTo>
                  <a:lnTo>
                    <a:pt x="177" y="3762"/>
                  </a:lnTo>
                  <a:lnTo>
                    <a:pt x="163" y="3762"/>
                  </a:lnTo>
                  <a:lnTo>
                    <a:pt x="149" y="3762"/>
                  </a:lnTo>
                  <a:lnTo>
                    <a:pt x="134" y="3760"/>
                  </a:lnTo>
                  <a:lnTo>
                    <a:pt x="120" y="3760"/>
                  </a:lnTo>
                  <a:lnTo>
                    <a:pt x="105" y="3760"/>
                  </a:lnTo>
                  <a:lnTo>
                    <a:pt x="91" y="3760"/>
                  </a:lnTo>
                  <a:lnTo>
                    <a:pt x="74" y="3758"/>
                  </a:lnTo>
                  <a:lnTo>
                    <a:pt x="58" y="3758"/>
                  </a:lnTo>
                  <a:lnTo>
                    <a:pt x="41" y="3756"/>
                  </a:lnTo>
                  <a:lnTo>
                    <a:pt x="25" y="3756"/>
                  </a:lnTo>
                  <a:lnTo>
                    <a:pt x="19" y="3741"/>
                  </a:lnTo>
                  <a:lnTo>
                    <a:pt x="18" y="3725"/>
                  </a:lnTo>
                  <a:lnTo>
                    <a:pt x="18" y="3710"/>
                  </a:lnTo>
                  <a:lnTo>
                    <a:pt x="19" y="3694"/>
                  </a:lnTo>
                  <a:lnTo>
                    <a:pt x="19" y="3677"/>
                  </a:lnTo>
                  <a:lnTo>
                    <a:pt x="21" y="3663"/>
                  </a:lnTo>
                  <a:lnTo>
                    <a:pt x="23" y="3648"/>
                  </a:lnTo>
                  <a:lnTo>
                    <a:pt x="25" y="3636"/>
                  </a:lnTo>
                  <a:lnTo>
                    <a:pt x="0" y="3636"/>
                  </a:lnTo>
                  <a:lnTo>
                    <a:pt x="10" y="3636"/>
                  </a:lnTo>
                  <a:lnTo>
                    <a:pt x="16" y="3634"/>
                  </a:lnTo>
                  <a:lnTo>
                    <a:pt x="19" y="3627"/>
                  </a:lnTo>
                  <a:lnTo>
                    <a:pt x="21" y="3621"/>
                  </a:lnTo>
                  <a:lnTo>
                    <a:pt x="23" y="3601"/>
                  </a:lnTo>
                  <a:lnTo>
                    <a:pt x="37" y="3588"/>
                  </a:lnTo>
                  <a:lnTo>
                    <a:pt x="25" y="3588"/>
                  </a:lnTo>
                  <a:lnTo>
                    <a:pt x="27" y="3580"/>
                  </a:lnTo>
                  <a:lnTo>
                    <a:pt x="31" y="3570"/>
                  </a:lnTo>
                  <a:lnTo>
                    <a:pt x="33" y="3559"/>
                  </a:lnTo>
                  <a:lnTo>
                    <a:pt x="37" y="3547"/>
                  </a:lnTo>
                  <a:lnTo>
                    <a:pt x="41" y="3533"/>
                  </a:lnTo>
                  <a:lnTo>
                    <a:pt x="45" y="3522"/>
                  </a:lnTo>
                  <a:lnTo>
                    <a:pt x="51" y="3510"/>
                  </a:lnTo>
                  <a:lnTo>
                    <a:pt x="60" y="3502"/>
                  </a:lnTo>
                  <a:lnTo>
                    <a:pt x="62" y="3483"/>
                  </a:lnTo>
                  <a:lnTo>
                    <a:pt x="66" y="3466"/>
                  </a:lnTo>
                  <a:lnTo>
                    <a:pt x="70" y="3448"/>
                  </a:lnTo>
                  <a:lnTo>
                    <a:pt x="76" y="3431"/>
                  </a:lnTo>
                  <a:lnTo>
                    <a:pt x="78" y="3413"/>
                  </a:lnTo>
                  <a:lnTo>
                    <a:pt x="82" y="3396"/>
                  </a:lnTo>
                  <a:lnTo>
                    <a:pt x="85" y="3378"/>
                  </a:lnTo>
                  <a:lnTo>
                    <a:pt x="91" y="3361"/>
                  </a:lnTo>
                  <a:lnTo>
                    <a:pt x="95" y="3343"/>
                  </a:lnTo>
                  <a:lnTo>
                    <a:pt x="99" y="3326"/>
                  </a:lnTo>
                  <a:lnTo>
                    <a:pt x="103" y="3308"/>
                  </a:lnTo>
                  <a:lnTo>
                    <a:pt x="109" y="3291"/>
                  </a:lnTo>
                  <a:lnTo>
                    <a:pt x="113" y="3274"/>
                  </a:lnTo>
                  <a:lnTo>
                    <a:pt x="116" y="3256"/>
                  </a:lnTo>
                  <a:lnTo>
                    <a:pt x="120" y="3239"/>
                  </a:lnTo>
                  <a:lnTo>
                    <a:pt x="126" y="3221"/>
                  </a:lnTo>
                  <a:lnTo>
                    <a:pt x="130" y="3204"/>
                  </a:lnTo>
                  <a:lnTo>
                    <a:pt x="134" y="3186"/>
                  </a:lnTo>
                  <a:lnTo>
                    <a:pt x="138" y="3169"/>
                  </a:lnTo>
                  <a:lnTo>
                    <a:pt x="144" y="3151"/>
                  </a:lnTo>
                  <a:lnTo>
                    <a:pt x="147" y="3134"/>
                  </a:lnTo>
                  <a:lnTo>
                    <a:pt x="151" y="3117"/>
                  </a:lnTo>
                  <a:lnTo>
                    <a:pt x="157" y="3099"/>
                  </a:lnTo>
                  <a:lnTo>
                    <a:pt x="163" y="3082"/>
                  </a:lnTo>
                  <a:lnTo>
                    <a:pt x="167" y="3064"/>
                  </a:lnTo>
                  <a:lnTo>
                    <a:pt x="171" y="3047"/>
                  </a:lnTo>
                  <a:lnTo>
                    <a:pt x="175" y="3029"/>
                  </a:lnTo>
                  <a:lnTo>
                    <a:pt x="180" y="3012"/>
                  </a:lnTo>
                  <a:lnTo>
                    <a:pt x="184" y="2994"/>
                  </a:lnTo>
                  <a:lnTo>
                    <a:pt x="188" y="2977"/>
                  </a:lnTo>
                  <a:lnTo>
                    <a:pt x="194" y="2959"/>
                  </a:lnTo>
                  <a:lnTo>
                    <a:pt x="200" y="2942"/>
                  </a:lnTo>
                  <a:lnTo>
                    <a:pt x="204" y="2923"/>
                  </a:lnTo>
                  <a:lnTo>
                    <a:pt x="208" y="2905"/>
                  </a:lnTo>
                  <a:lnTo>
                    <a:pt x="211" y="2888"/>
                  </a:lnTo>
                  <a:lnTo>
                    <a:pt x="217" y="2870"/>
                  </a:lnTo>
                  <a:lnTo>
                    <a:pt x="221" y="2853"/>
                  </a:lnTo>
                  <a:lnTo>
                    <a:pt x="225" y="2835"/>
                  </a:lnTo>
                  <a:lnTo>
                    <a:pt x="229" y="2818"/>
                  </a:lnTo>
                  <a:lnTo>
                    <a:pt x="235" y="2800"/>
                  </a:lnTo>
                  <a:lnTo>
                    <a:pt x="239" y="2783"/>
                  </a:lnTo>
                  <a:lnTo>
                    <a:pt x="243" y="2765"/>
                  </a:lnTo>
                  <a:lnTo>
                    <a:pt x="246" y="2748"/>
                  </a:lnTo>
                  <a:lnTo>
                    <a:pt x="252" y="2731"/>
                  </a:lnTo>
                  <a:lnTo>
                    <a:pt x="256" y="2713"/>
                  </a:lnTo>
                  <a:lnTo>
                    <a:pt x="262" y="2696"/>
                  </a:lnTo>
                  <a:lnTo>
                    <a:pt x="266" y="2678"/>
                  </a:lnTo>
                  <a:lnTo>
                    <a:pt x="272" y="2661"/>
                  </a:lnTo>
                  <a:lnTo>
                    <a:pt x="275" y="2641"/>
                  </a:lnTo>
                  <a:lnTo>
                    <a:pt x="279" y="2624"/>
                  </a:lnTo>
                  <a:lnTo>
                    <a:pt x="283" y="2606"/>
                  </a:lnTo>
                  <a:lnTo>
                    <a:pt x="287" y="2589"/>
                  </a:lnTo>
                  <a:lnTo>
                    <a:pt x="291" y="2572"/>
                  </a:lnTo>
                  <a:lnTo>
                    <a:pt x="295" y="2554"/>
                  </a:lnTo>
                  <a:lnTo>
                    <a:pt x="299" y="2537"/>
                  </a:lnTo>
                  <a:lnTo>
                    <a:pt x="305" y="2519"/>
                  </a:lnTo>
                  <a:lnTo>
                    <a:pt x="308" y="2500"/>
                  </a:lnTo>
                  <a:lnTo>
                    <a:pt x="312" y="2482"/>
                  </a:lnTo>
                  <a:lnTo>
                    <a:pt x="316" y="2465"/>
                  </a:lnTo>
                  <a:lnTo>
                    <a:pt x="322" y="2447"/>
                  </a:lnTo>
                  <a:lnTo>
                    <a:pt x="326" y="2428"/>
                  </a:lnTo>
                  <a:lnTo>
                    <a:pt x="330" y="2411"/>
                  </a:lnTo>
                  <a:lnTo>
                    <a:pt x="334" y="2393"/>
                  </a:lnTo>
                  <a:lnTo>
                    <a:pt x="339" y="2376"/>
                  </a:lnTo>
                  <a:lnTo>
                    <a:pt x="349" y="2376"/>
                  </a:lnTo>
                  <a:lnTo>
                    <a:pt x="361" y="2376"/>
                  </a:lnTo>
                  <a:lnTo>
                    <a:pt x="371" y="2380"/>
                  </a:lnTo>
                  <a:lnTo>
                    <a:pt x="376" y="2387"/>
                  </a:lnTo>
                  <a:lnTo>
                    <a:pt x="386" y="2387"/>
                  </a:lnTo>
                  <a:lnTo>
                    <a:pt x="398" y="2387"/>
                  </a:lnTo>
                  <a:lnTo>
                    <a:pt x="409" y="2387"/>
                  </a:lnTo>
                  <a:lnTo>
                    <a:pt x="421" y="2387"/>
                  </a:lnTo>
                  <a:lnTo>
                    <a:pt x="433" y="2387"/>
                  </a:lnTo>
                  <a:lnTo>
                    <a:pt x="444" y="2387"/>
                  </a:lnTo>
                  <a:lnTo>
                    <a:pt x="456" y="2387"/>
                  </a:lnTo>
                  <a:lnTo>
                    <a:pt x="469" y="2389"/>
                  </a:lnTo>
                  <a:lnTo>
                    <a:pt x="481" y="2387"/>
                  </a:lnTo>
                  <a:lnTo>
                    <a:pt x="493" y="2387"/>
                  </a:lnTo>
                  <a:lnTo>
                    <a:pt x="504" y="2387"/>
                  </a:lnTo>
                  <a:lnTo>
                    <a:pt x="518" y="2387"/>
                  </a:lnTo>
                  <a:lnTo>
                    <a:pt x="530" y="2387"/>
                  </a:lnTo>
                  <a:lnTo>
                    <a:pt x="543" y="2387"/>
                  </a:lnTo>
                  <a:lnTo>
                    <a:pt x="555" y="2387"/>
                  </a:lnTo>
                  <a:lnTo>
                    <a:pt x="568" y="2387"/>
                  </a:lnTo>
                  <a:lnTo>
                    <a:pt x="580" y="2385"/>
                  </a:lnTo>
                  <a:lnTo>
                    <a:pt x="592" y="2385"/>
                  </a:lnTo>
                  <a:lnTo>
                    <a:pt x="603" y="2383"/>
                  </a:lnTo>
                  <a:lnTo>
                    <a:pt x="617" y="2383"/>
                  </a:lnTo>
                  <a:lnTo>
                    <a:pt x="628" y="2383"/>
                  </a:lnTo>
                  <a:lnTo>
                    <a:pt x="642" y="2383"/>
                  </a:lnTo>
                  <a:lnTo>
                    <a:pt x="654" y="2383"/>
                  </a:lnTo>
                  <a:lnTo>
                    <a:pt x="667" y="2383"/>
                  </a:lnTo>
                  <a:lnTo>
                    <a:pt x="679" y="2383"/>
                  </a:lnTo>
                  <a:lnTo>
                    <a:pt x="690" y="2383"/>
                  </a:lnTo>
                  <a:lnTo>
                    <a:pt x="702" y="2383"/>
                  </a:lnTo>
                  <a:lnTo>
                    <a:pt x="716" y="2383"/>
                  </a:lnTo>
                  <a:lnTo>
                    <a:pt x="727" y="2383"/>
                  </a:lnTo>
                  <a:lnTo>
                    <a:pt x="739" y="2383"/>
                  </a:lnTo>
                  <a:lnTo>
                    <a:pt x="751" y="2385"/>
                  </a:lnTo>
                  <a:lnTo>
                    <a:pt x="764" y="2387"/>
                  </a:lnTo>
                  <a:lnTo>
                    <a:pt x="770" y="2381"/>
                  </a:lnTo>
                  <a:lnTo>
                    <a:pt x="774" y="2372"/>
                  </a:lnTo>
                  <a:lnTo>
                    <a:pt x="774" y="2360"/>
                  </a:lnTo>
                  <a:lnTo>
                    <a:pt x="776" y="2350"/>
                  </a:lnTo>
                  <a:lnTo>
                    <a:pt x="780" y="2331"/>
                  </a:lnTo>
                  <a:lnTo>
                    <a:pt x="791" y="2314"/>
                  </a:lnTo>
                  <a:lnTo>
                    <a:pt x="803" y="2298"/>
                  </a:lnTo>
                  <a:lnTo>
                    <a:pt x="818" y="2285"/>
                  </a:lnTo>
                  <a:lnTo>
                    <a:pt x="832" y="2269"/>
                  </a:lnTo>
                  <a:lnTo>
                    <a:pt x="848" y="2255"/>
                  </a:lnTo>
                  <a:lnTo>
                    <a:pt x="861" y="2242"/>
                  </a:lnTo>
                  <a:lnTo>
                    <a:pt x="873" y="2230"/>
                  </a:lnTo>
                  <a:lnTo>
                    <a:pt x="888" y="2217"/>
                  </a:lnTo>
                  <a:lnTo>
                    <a:pt x="898" y="2205"/>
                  </a:lnTo>
                  <a:lnTo>
                    <a:pt x="896" y="2189"/>
                  </a:lnTo>
                  <a:lnTo>
                    <a:pt x="896" y="2176"/>
                  </a:lnTo>
                  <a:lnTo>
                    <a:pt x="894" y="2162"/>
                  </a:lnTo>
                  <a:lnTo>
                    <a:pt x="894" y="2149"/>
                  </a:lnTo>
                  <a:lnTo>
                    <a:pt x="892" y="2135"/>
                  </a:lnTo>
                  <a:lnTo>
                    <a:pt x="892" y="2122"/>
                  </a:lnTo>
                  <a:lnTo>
                    <a:pt x="892" y="2108"/>
                  </a:lnTo>
                  <a:lnTo>
                    <a:pt x="892" y="2096"/>
                  </a:lnTo>
                  <a:lnTo>
                    <a:pt x="890" y="2083"/>
                  </a:lnTo>
                  <a:lnTo>
                    <a:pt x="890" y="2069"/>
                  </a:lnTo>
                  <a:lnTo>
                    <a:pt x="890" y="2056"/>
                  </a:lnTo>
                  <a:lnTo>
                    <a:pt x="890" y="2044"/>
                  </a:lnTo>
                  <a:lnTo>
                    <a:pt x="890" y="2032"/>
                  </a:lnTo>
                  <a:lnTo>
                    <a:pt x="892" y="2021"/>
                  </a:lnTo>
                  <a:lnTo>
                    <a:pt x="894" y="2009"/>
                  </a:lnTo>
                  <a:lnTo>
                    <a:pt x="898" y="1999"/>
                  </a:lnTo>
                  <a:lnTo>
                    <a:pt x="898" y="1988"/>
                  </a:lnTo>
                  <a:lnTo>
                    <a:pt x="898" y="1974"/>
                  </a:lnTo>
                  <a:lnTo>
                    <a:pt x="898" y="1961"/>
                  </a:lnTo>
                  <a:lnTo>
                    <a:pt x="898" y="1951"/>
                  </a:lnTo>
                  <a:lnTo>
                    <a:pt x="888" y="1932"/>
                  </a:lnTo>
                  <a:lnTo>
                    <a:pt x="890" y="1920"/>
                  </a:lnTo>
                  <a:lnTo>
                    <a:pt x="892" y="1904"/>
                  </a:lnTo>
                  <a:lnTo>
                    <a:pt x="884" y="1891"/>
                  </a:lnTo>
                  <a:lnTo>
                    <a:pt x="888" y="1871"/>
                  </a:lnTo>
                  <a:lnTo>
                    <a:pt x="884" y="1854"/>
                  </a:lnTo>
                  <a:lnTo>
                    <a:pt x="882" y="1833"/>
                  </a:lnTo>
                  <a:lnTo>
                    <a:pt x="882" y="1813"/>
                  </a:lnTo>
                  <a:lnTo>
                    <a:pt x="882" y="1794"/>
                  </a:lnTo>
                  <a:lnTo>
                    <a:pt x="882" y="1776"/>
                  </a:lnTo>
                  <a:lnTo>
                    <a:pt x="881" y="1759"/>
                  </a:lnTo>
                  <a:lnTo>
                    <a:pt x="881" y="1741"/>
                  </a:lnTo>
                  <a:lnTo>
                    <a:pt x="881" y="1724"/>
                  </a:lnTo>
                  <a:lnTo>
                    <a:pt x="881" y="1707"/>
                  </a:lnTo>
                  <a:lnTo>
                    <a:pt x="879" y="1689"/>
                  </a:lnTo>
                  <a:lnTo>
                    <a:pt x="879" y="1672"/>
                  </a:lnTo>
                  <a:lnTo>
                    <a:pt x="879" y="1654"/>
                  </a:lnTo>
                  <a:lnTo>
                    <a:pt x="879" y="1637"/>
                  </a:lnTo>
                  <a:lnTo>
                    <a:pt x="879" y="1619"/>
                  </a:lnTo>
                  <a:lnTo>
                    <a:pt x="879" y="1604"/>
                  </a:lnTo>
                  <a:lnTo>
                    <a:pt x="879" y="1586"/>
                  </a:lnTo>
                  <a:lnTo>
                    <a:pt x="879" y="1571"/>
                  </a:lnTo>
                  <a:lnTo>
                    <a:pt x="879" y="1553"/>
                  </a:lnTo>
                  <a:lnTo>
                    <a:pt x="879" y="1536"/>
                  </a:lnTo>
                  <a:lnTo>
                    <a:pt x="879" y="1520"/>
                  </a:lnTo>
                  <a:lnTo>
                    <a:pt x="879" y="1505"/>
                  </a:lnTo>
                  <a:lnTo>
                    <a:pt x="879" y="1487"/>
                  </a:lnTo>
                  <a:lnTo>
                    <a:pt x="879" y="1470"/>
                  </a:lnTo>
                  <a:lnTo>
                    <a:pt x="879" y="1454"/>
                  </a:lnTo>
                  <a:lnTo>
                    <a:pt x="879" y="1439"/>
                  </a:lnTo>
                  <a:lnTo>
                    <a:pt x="879" y="1421"/>
                  </a:lnTo>
                  <a:lnTo>
                    <a:pt x="879" y="1406"/>
                  </a:lnTo>
                  <a:lnTo>
                    <a:pt x="879" y="1389"/>
                  </a:lnTo>
                  <a:lnTo>
                    <a:pt x="879" y="1373"/>
                  </a:lnTo>
                  <a:lnTo>
                    <a:pt x="879" y="1356"/>
                  </a:lnTo>
                  <a:lnTo>
                    <a:pt x="881" y="1340"/>
                  </a:lnTo>
                  <a:lnTo>
                    <a:pt x="882" y="1325"/>
                  </a:lnTo>
                  <a:lnTo>
                    <a:pt x="884" y="1309"/>
                  </a:lnTo>
                  <a:lnTo>
                    <a:pt x="884" y="1187"/>
                  </a:lnTo>
                  <a:lnTo>
                    <a:pt x="896" y="1177"/>
                  </a:lnTo>
                  <a:lnTo>
                    <a:pt x="902" y="1167"/>
                  </a:lnTo>
                  <a:lnTo>
                    <a:pt x="908" y="1158"/>
                  </a:lnTo>
                  <a:lnTo>
                    <a:pt x="921" y="1150"/>
                  </a:lnTo>
                  <a:lnTo>
                    <a:pt x="933" y="1131"/>
                  </a:lnTo>
                  <a:lnTo>
                    <a:pt x="948" y="1113"/>
                  </a:lnTo>
                  <a:lnTo>
                    <a:pt x="966" y="1094"/>
                  </a:lnTo>
                  <a:lnTo>
                    <a:pt x="983" y="1076"/>
                  </a:lnTo>
                  <a:lnTo>
                    <a:pt x="1001" y="1057"/>
                  </a:lnTo>
                  <a:lnTo>
                    <a:pt x="1018" y="1039"/>
                  </a:lnTo>
                  <a:lnTo>
                    <a:pt x="1036" y="1022"/>
                  </a:lnTo>
                  <a:lnTo>
                    <a:pt x="1055" y="1005"/>
                  </a:lnTo>
                  <a:lnTo>
                    <a:pt x="1067" y="1003"/>
                  </a:lnTo>
                  <a:lnTo>
                    <a:pt x="1080" y="1001"/>
                  </a:lnTo>
                  <a:lnTo>
                    <a:pt x="1094" y="999"/>
                  </a:lnTo>
                  <a:lnTo>
                    <a:pt x="1107" y="999"/>
                  </a:lnTo>
                  <a:lnTo>
                    <a:pt x="1121" y="997"/>
                  </a:lnTo>
                  <a:lnTo>
                    <a:pt x="1135" y="997"/>
                  </a:lnTo>
                  <a:lnTo>
                    <a:pt x="1148" y="995"/>
                  </a:lnTo>
                  <a:lnTo>
                    <a:pt x="1164" y="995"/>
                  </a:lnTo>
                  <a:lnTo>
                    <a:pt x="1175" y="993"/>
                  </a:lnTo>
                  <a:lnTo>
                    <a:pt x="1189" y="991"/>
                  </a:lnTo>
                  <a:lnTo>
                    <a:pt x="1202" y="991"/>
                  </a:lnTo>
                  <a:lnTo>
                    <a:pt x="1216" y="991"/>
                  </a:lnTo>
                  <a:lnTo>
                    <a:pt x="1230" y="989"/>
                  </a:lnTo>
                  <a:lnTo>
                    <a:pt x="1243" y="987"/>
                  </a:lnTo>
                  <a:lnTo>
                    <a:pt x="1257" y="987"/>
                  </a:lnTo>
                  <a:lnTo>
                    <a:pt x="1272" y="987"/>
                  </a:lnTo>
                  <a:lnTo>
                    <a:pt x="1284" y="985"/>
                  </a:lnTo>
                  <a:lnTo>
                    <a:pt x="1298" y="983"/>
                  </a:lnTo>
                  <a:lnTo>
                    <a:pt x="1311" y="981"/>
                  </a:lnTo>
                  <a:lnTo>
                    <a:pt x="1327" y="981"/>
                  </a:lnTo>
                  <a:lnTo>
                    <a:pt x="1338" y="979"/>
                  </a:lnTo>
                  <a:lnTo>
                    <a:pt x="1352" y="979"/>
                  </a:lnTo>
                  <a:lnTo>
                    <a:pt x="1365" y="977"/>
                  </a:lnTo>
                  <a:lnTo>
                    <a:pt x="1381" y="977"/>
                  </a:lnTo>
                  <a:lnTo>
                    <a:pt x="1393" y="975"/>
                  </a:lnTo>
                  <a:lnTo>
                    <a:pt x="1408" y="973"/>
                  </a:lnTo>
                  <a:lnTo>
                    <a:pt x="1420" y="973"/>
                  </a:lnTo>
                  <a:lnTo>
                    <a:pt x="1435" y="973"/>
                  </a:lnTo>
                  <a:lnTo>
                    <a:pt x="1449" y="972"/>
                  </a:lnTo>
                  <a:lnTo>
                    <a:pt x="1462" y="970"/>
                  </a:lnTo>
                  <a:lnTo>
                    <a:pt x="1476" y="970"/>
                  </a:lnTo>
                  <a:lnTo>
                    <a:pt x="1491" y="970"/>
                  </a:lnTo>
                  <a:lnTo>
                    <a:pt x="1490" y="958"/>
                  </a:lnTo>
                  <a:lnTo>
                    <a:pt x="1490" y="946"/>
                  </a:lnTo>
                  <a:lnTo>
                    <a:pt x="1490" y="935"/>
                  </a:lnTo>
                  <a:lnTo>
                    <a:pt x="1490" y="925"/>
                  </a:lnTo>
                  <a:lnTo>
                    <a:pt x="1488" y="913"/>
                  </a:lnTo>
                  <a:lnTo>
                    <a:pt x="1486" y="902"/>
                  </a:lnTo>
                  <a:lnTo>
                    <a:pt x="1482" y="892"/>
                  </a:lnTo>
                  <a:lnTo>
                    <a:pt x="1480" y="884"/>
                  </a:lnTo>
                  <a:lnTo>
                    <a:pt x="1480" y="865"/>
                  </a:lnTo>
                  <a:lnTo>
                    <a:pt x="1484" y="847"/>
                  </a:lnTo>
                  <a:lnTo>
                    <a:pt x="1484" y="834"/>
                  </a:lnTo>
                  <a:lnTo>
                    <a:pt x="1480" y="824"/>
                  </a:lnTo>
                  <a:lnTo>
                    <a:pt x="1468" y="818"/>
                  </a:lnTo>
                  <a:lnTo>
                    <a:pt x="1457" y="813"/>
                  </a:lnTo>
                  <a:lnTo>
                    <a:pt x="1445" y="809"/>
                  </a:lnTo>
                  <a:lnTo>
                    <a:pt x="1435" y="805"/>
                  </a:lnTo>
                  <a:lnTo>
                    <a:pt x="1424" y="799"/>
                  </a:lnTo>
                  <a:lnTo>
                    <a:pt x="1412" y="795"/>
                  </a:lnTo>
                  <a:lnTo>
                    <a:pt x="1402" y="791"/>
                  </a:lnTo>
                  <a:lnTo>
                    <a:pt x="1394" y="787"/>
                  </a:lnTo>
                  <a:lnTo>
                    <a:pt x="1389" y="772"/>
                  </a:lnTo>
                  <a:lnTo>
                    <a:pt x="1385" y="756"/>
                  </a:lnTo>
                  <a:lnTo>
                    <a:pt x="1379" y="741"/>
                  </a:lnTo>
                  <a:lnTo>
                    <a:pt x="1379" y="727"/>
                  </a:lnTo>
                  <a:lnTo>
                    <a:pt x="1375" y="712"/>
                  </a:lnTo>
                  <a:lnTo>
                    <a:pt x="1375" y="700"/>
                  </a:lnTo>
                  <a:lnTo>
                    <a:pt x="1377" y="686"/>
                  </a:lnTo>
                  <a:lnTo>
                    <a:pt x="1383" y="679"/>
                  </a:lnTo>
                  <a:lnTo>
                    <a:pt x="1389" y="663"/>
                  </a:lnTo>
                  <a:lnTo>
                    <a:pt x="1396" y="648"/>
                  </a:lnTo>
                  <a:lnTo>
                    <a:pt x="1404" y="634"/>
                  </a:lnTo>
                  <a:lnTo>
                    <a:pt x="1412" y="622"/>
                  </a:lnTo>
                  <a:lnTo>
                    <a:pt x="1420" y="611"/>
                  </a:lnTo>
                  <a:lnTo>
                    <a:pt x="1429" y="605"/>
                  </a:lnTo>
                  <a:lnTo>
                    <a:pt x="1441" y="601"/>
                  </a:lnTo>
                  <a:lnTo>
                    <a:pt x="1455" y="605"/>
                  </a:lnTo>
                  <a:lnTo>
                    <a:pt x="1451" y="586"/>
                  </a:lnTo>
                  <a:lnTo>
                    <a:pt x="1443" y="568"/>
                  </a:lnTo>
                  <a:lnTo>
                    <a:pt x="1433" y="551"/>
                  </a:lnTo>
                  <a:lnTo>
                    <a:pt x="1431" y="533"/>
                  </a:lnTo>
                  <a:lnTo>
                    <a:pt x="1426" y="522"/>
                  </a:lnTo>
                  <a:lnTo>
                    <a:pt x="1422" y="512"/>
                  </a:lnTo>
                  <a:lnTo>
                    <a:pt x="1418" y="500"/>
                  </a:lnTo>
                  <a:lnTo>
                    <a:pt x="1418" y="491"/>
                  </a:lnTo>
                  <a:lnTo>
                    <a:pt x="1412" y="471"/>
                  </a:lnTo>
                  <a:lnTo>
                    <a:pt x="1406" y="460"/>
                  </a:lnTo>
                  <a:lnTo>
                    <a:pt x="1410" y="446"/>
                  </a:lnTo>
                  <a:lnTo>
                    <a:pt x="1410" y="427"/>
                  </a:lnTo>
                  <a:lnTo>
                    <a:pt x="1406" y="405"/>
                  </a:lnTo>
                  <a:lnTo>
                    <a:pt x="1406" y="388"/>
                  </a:lnTo>
                  <a:lnTo>
                    <a:pt x="1406" y="376"/>
                  </a:lnTo>
                  <a:lnTo>
                    <a:pt x="1410" y="365"/>
                  </a:lnTo>
                  <a:lnTo>
                    <a:pt x="1410" y="353"/>
                  </a:lnTo>
                  <a:lnTo>
                    <a:pt x="1414" y="341"/>
                  </a:lnTo>
                  <a:lnTo>
                    <a:pt x="1416" y="330"/>
                  </a:lnTo>
                  <a:lnTo>
                    <a:pt x="1420" y="318"/>
                  </a:lnTo>
                  <a:lnTo>
                    <a:pt x="1422" y="306"/>
                  </a:lnTo>
                  <a:lnTo>
                    <a:pt x="1427" y="297"/>
                  </a:lnTo>
                  <a:lnTo>
                    <a:pt x="1429" y="285"/>
                  </a:lnTo>
                  <a:lnTo>
                    <a:pt x="1433" y="273"/>
                  </a:lnTo>
                  <a:lnTo>
                    <a:pt x="1437" y="264"/>
                  </a:lnTo>
                  <a:lnTo>
                    <a:pt x="1443" y="254"/>
                  </a:lnTo>
                  <a:lnTo>
                    <a:pt x="1453" y="235"/>
                  </a:lnTo>
                  <a:lnTo>
                    <a:pt x="1466" y="217"/>
                  </a:lnTo>
                  <a:lnTo>
                    <a:pt x="1478" y="215"/>
                  </a:lnTo>
                  <a:lnTo>
                    <a:pt x="1491" y="205"/>
                  </a:lnTo>
                  <a:lnTo>
                    <a:pt x="1486" y="194"/>
                  </a:lnTo>
                  <a:lnTo>
                    <a:pt x="1480" y="182"/>
                  </a:lnTo>
                  <a:lnTo>
                    <a:pt x="1474" y="171"/>
                  </a:lnTo>
                  <a:lnTo>
                    <a:pt x="1470" y="161"/>
                  </a:lnTo>
                  <a:lnTo>
                    <a:pt x="1458" y="140"/>
                  </a:lnTo>
                  <a:lnTo>
                    <a:pt x="1451" y="120"/>
                  </a:lnTo>
                  <a:lnTo>
                    <a:pt x="1445" y="109"/>
                  </a:lnTo>
                  <a:lnTo>
                    <a:pt x="1441" y="99"/>
                  </a:lnTo>
                  <a:lnTo>
                    <a:pt x="1437" y="87"/>
                  </a:lnTo>
                  <a:lnTo>
                    <a:pt x="1435" y="78"/>
                  </a:lnTo>
                  <a:lnTo>
                    <a:pt x="1433" y="66"/>
                  </a:lnTo>
                  <a:lnTo>
                    <a:pt x="1431" y="56"/>
                  </a:lnTo>
                  <a:lnTo>
                    <a:pt x="1431" y="45"/>
                  </a:lnTo>
                  <a:lnTo>
                    <a:pt x="1431" y="35"/>
                  </a:lnTo>
                  <a:lnTo>
                    <a:pt x="1443" y="29"/>
                  </a:lnTo>
                  <a:lnTo>
                    <a:pt x="1455" y="23"/>
                  </a:lnTo>
                  <a:lnTo>
                    <a:pt x="1466" y="35"/>
                  </a:lnTo>
                  <a:lnTo>
                    <a:pt x="1482" y="46"/>
                  </a:lnTo>
                  <a:lnTo>
                    <a:pt x="1497" y="58"/>
                  </a:lnTo>
                  <a:lnTo>
                    <a:pt x="1513" y="72"/>
                  </a:lnTo>
                  <a:lnTo>
                    <a:pt x="1526" y="81"/>
                  </a:lnTo>
                  <a:lnTo>
                    <a:pt x="1540" y="93"/>
                  </a:lnTo>
                  <a:lnTo>
                    <a:pt x="1552" y="105"/>
                  </a:lnTo>
                  <a:lnTo>
                    <a:pt x="1563" y="120"/>
                  </a:lnTo>
                  <a:lnTo>
                    <a:pt x="1569" y="105"/>
                  </a:lnTo>
                  <a:lnTo>
                    <a:pt x="1575" y="89"/>
                  </a:lnTo>
                  <a:lnTo>
                    <a:pt x="1579" y="74"/>
                  </a:lnTo>
                  <a:lnTo>
                    <a:pt x="1583" y="58"/>
                  </a:lnTo>
                  <a:lnTo>
                    <a:pt x="1586" y="41"/>
                  </a:lnTo>
                  <a:lnTo>
                    <a:pt x="1592" y="27"/>
                  </a:lnTo>
                  <a:lnTo>
                    <a:pt x="1598" y="12"/>
                  </a:lnTo>
                  <a:lnTo>
                    <a:pt x="1612" y="0"/>
                  </a:lnTo>
                  <a:lnTo>
                    <a:pt x="1625" y="10"/>
                  </a:lnTo>
                  <a:lnTo>
                    <a:pt x="1635" y="23"/>
                  </a:lnTo>
                  <a:lnTo>
                    <a:pt x="1641" y="41"/>
                  </a:lnTo>
                  <a:lnTo>
                    <a:pt x="1649" y="60"/>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1" name="Freeform 97"/>
            <p:cNvSpPr/>
            <p:nvPr/>
          </p:nvSpPr>
          <p:spPr>
            <a:xfrm>
              <a:off x="2627" y="1377"/>
              <a:ext cx="396" cy="236"/>
            </a:xfrm>
            <a:custGeom>
              <a:avLst/>
              <a:gdLst>
                <a:gd name="txL" fmla="*/ 0 w 793"/>
                <a:gd name="txT" fmla="*/ 0 h 471"/>
                <a:gd name="txR" fmla="*/ 793 w 793"/>
                <a:gd name="txB" fmla="*/ 471 h 471"/>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793" h="471">
                  <a:moveTo>
                    <a:pt x="211" y="83"/>
                  </a:moveTo>
                  <a:lnTo>
                    <a:pt x="223" y="77"/>
                  </a:lnTo>
                  <a:lnTo>
                    <a:pt x="234" y="76"/>
                  </a:lnTo>
                  <a:lnTo>
                    <a:pt x="248" y="72"/>
                  </a:lnTo>
                  <a:lnTo>
                    <a:pt x="262" y="70"/>
                  </a:lnTo>
                  <a:lnTo>
                    <a:pt x="273" y="68"/>
                  </a:lnTo>
                  <a:lnTo>
                    <a:pt x="287" y="66"/>
                  </a:lnTo>
                  <a:lnTo>
                    <a:pt x="300" y="64"/>
                  </a:lnTo>
                  <a:lnTo>
                    <a:pt x="314" y="64"/>
                  </a:lnTo>
                  <a:lnTo>
                    <a:pt x="326" y="62"/>
                  </a:lnTo>
                  <a:lnTo>
                    <a:pt x="341" y="60"/>
                  </a:lnTo>
                  <a:lnTo>
                    <a:pt x="353" y="60"/>
                  </a:lnTo>
                  <a:lnTo>
                    <a:pt x="368" y="60"/>
                  </a:lnTo>
                  <a:lnTo>
                    <a:pt x="382" y="60"/>
                  </a:lnTo>
                  <a:lnTo>
                    <a:pt x="395" y="60"/>
                  </a:lnTo>
                  <a:lnTo>
                    <a:pt x="409" y="62"/>
                  </a:lnTo>
                  <a:lnTo>
                    <a:pt x="425" y="66"/>
                  </a:lnTo>
                  <a:lnTo>
                    <a:pt x="436" y="66"/>
                  </a:lnTo>
                  <a:lnTo>
                    <a:pt x="450" y="68"/>
                  </a:lnTo>
                  <a:lnTo>
                    <a:pt x="461" y="70"/>
                  </a:lnTo>
                  <a:lnTo>
                    <a:pt x="475" y="76"/>
                  </a:lnTo>
                  <a:lnTo>
                    <a:pt x="487" y="77"/>
                  </a:lnTo>
                  <a:lnTo>
                    <a:pt x="500" y="81"/>
                  </a:lnTo>
                  <a:lnTo>
                    <a:pt x="514" y="87"/>
                  </a:lnTo>
                  <a:lnTo>
                    <a:pt x="527" y="93"/>
                  </a:lnTo>
                  <a:lnTo>
                    <a:pt x="537" y="99"/>
                  </a:lnTo>
                  <a:lnTo>
                    <a:pt x="549" y="105"/>
                  </a:lnTo>
                  <a:lnTo>
                    <a:pt x="560" y="110"/>
                  </a:lnTo>
                  <a:lnTo>
                    <a:pt x="572" y="120"/>
                  </a:lnTo>
                  <a:lnTo>
                    <a:pt x="591" y="136"/>
                  </a:lnTo>
                  <a:lnTo>
                    <a:pt x="613" y="157"/>
                  </a:lnTo>
                  <a:lnTo>
                    <a:pt x="613" y="169"/>
                  </a:lnTo>
                  <a:lnTo>
                    <a:pt x="613" y="180"/>
                  </a:lnTo>
                  <a:lnTo>
                    <a:pt x="613" y="192"/>
                  </a:lnTo>
                  <a:lnTo>
                    <a:pt x="615" y="204"/>
                  </a:lnTo>
                  <a:lnTo>
                    <a:pt x="622" y="223"/>
                  </a:lnTo>
                  <a:lnTo>
                    <a:pt x="636" y="242"/>
                  </a:lnTo>
                  <a:lnTo>
                    <a:pt x="644" y="236"/>
                  </a:lnTo>
                  <a:lnTo>
                    <a:pt x="651" y="229"/>
                  </a:lnTo>
                  <a:lnTo>
                    <a:pt x="657" y="219"/>
                  </a:lnTo>
                  <a:lnTo>
                    <a:pt x="661" y="217"/>
                  </a:lnTo>
                  <a:lnTo>
                    <a:pt x="677" y="223"/>
                  </a:lnTo>
                  <a:lnTo>
                    <a:pt x="694" y="233"/>
                  </a:lnTo>
                  <a:lnTo>
                    <a:pt x="708" y="242"/>
                  </a:lnTo>
                  <a:lnTo>
                    <a:pt x="723" y="256"/>
                  </a:lnTo>
                  <a:lnTo>
                    <a:pt x="735" y="268"/>
                  </a:lnTo>
                  <a:lnTo>
                    <a:pt x="746" y="281"/>
                  </a:lnTo>
                  <a:lnTo>
                    <a:pt x="756" y="297"/>
                  </a:lnTo>
                  <a:lnTo>
                    <a:pt x="768" y="314"/>
                  </a:lnTo>
                  <a:lnTo>
                    <a:pt x="774" y="330"/>
                  </a:lnTo>
                  <a:lnTo>
                    <a:pt x="781" y="347"/>
                  </a:lnTo>
                  <a:lnTo>
                    <a:pt x="785" y="364"/>
                  </a:lnTo>
                  <a:lnTo>
                    <a:pt x="791" y="384"/>
                  </a:lnTo>
                  <a:lnTo>
                    <a:pt x="791" y="401"/>
                  </a:lnTo>
                  <a:lnTo>
                    <a:pt x="793" y="421"/>
                  </a:lnTo>
                  <a:lnTo>
                    <a:pt x="793" y="440"/>
                  </a:lnTo>
                  <a:lnTo>
                    <a:pt x="793" y="460"/>
                  </a:lnTo>
                  <a:lnTo>
                    <a:pt x="785" y="463"/>
                  </a:lnTo>
                  <a:lnTo>
                    <a:pt x="770" y="460"/>
                  </a:lnTo>
                  <a:lnTo>
                    <a:pt x="764" y="448"/>
                  </a:lnTo>
                  <a:lnTo>
                    <a:pt x="760" y="436"/>
                  </a:lnTo>
                  <a:lnTo>
                    <a:pt x="754" y="425"/>
                  </a:lnTo>
                  <a:lnTo>
                    <a:pt x="752" y="413"/>
                  </a:lnTo>
                  <a:lnTo>
                    <a:pt x="748" y="399"/>
                  </a:lnTo>
                  <a:lnTo>
                    <a:pt x="745" y="386"/>
                  </a:lnTo>
                  <a:lnTo>
                    <a:pt x="741" y="374"/>
                  </a:lnTo>
                  <a:lnTo>
                    <a:pt x="737" y="363"/>
                  </a:lnTo>
                  <a:lnTo>
                    <a:pt x="729" y="351"/>
                  </a:lnTo>
                  <a:lnTo>
                    <a:pt x="723" y="339"/>
                  </a:lnTo>
                  <a:lnTo>
                    <a:pt x="715" y="330"/>
                  </a:lnTo>
                  <a:lnTo>
                    <a:pt x="708" y="324"/>
                  </a:lnTo>
                  <a:lnTo>
                    <a:pt x="696" y="316"/>
                  </a:lnTo>
                  <a:lnTo>
                    <a:pt x="686" y="312"/>
                  </a:lnTo>
                  <a:lnTo>
                    <a:pt x="673" y="312"/>
                  </a:lnTo>
                  <a:lnTo>
                    <a:pt x="661" y="314"/>
                  </a:lnTo>
                  <a:lnTo>
                    <a:pt x="648" y="312"/>
                  </a:lnTo>
                  <a:lnTo>
                    <a:pt x="636" y="312"/>
                  </a:lnTo>
                  <a:lnTo>
                    <a:pt x="624" y="312"/>
                  </a:lnTo>
                  <a:lnTo>
                    <a:pt x="613" y="312"/>
                  </a:lnTo>
                  <a:lnTo>
                    <a:pt x="599" y="310"/>
                  </a:lnTo>
                  <a:lnTo>
                    <a:pt x="587" y="310"/>
                  </a:lnTo>
                  <a:lnTo>
                    <a:pt x="576" y="308"/>
                  </a:lnTo>
                  <a:lnTo>
                    <a:pt x="566" y="306"/>
                  </a:lnTo>
                  <a:lnTo>
                    <a:pt x="545" y="299"/>
                  </a:lnTo>
                  <a:lnTo>
                    <a:pt x="527" y="287"/>
                  </a:lnTo>
                  <a:lnTo>
                    <a:pt x="512" y="271"/>
                  </a:lnTo>
                  <a:lnTo>
                    <a:pt x="502" y="254"/>
                  </a:lnTo>
                  <a:lnTo>
                    <a:pt x="496" y="240"/>
                  </a:lnTo>
                  <a:lnTo>
                    <a:pt x="490" y="233"/>
                  </a:lnTo>
                  <a:lnTo>
                    <a:pt x="485" y="227"/>
                  </a:lnTo>
                  <a:lnTo>
                    <a:pt x="483" y="223"/>
                  </a:lnTo>
                  <a:lnTo>
                    <a:pt x="479" y="217"/>
                  </a:lnTo>
                  <a:lnTo>
                    <a:pt x="481" y="211"/>
                  </a:lnTo>
                  <a:lnTo>
                    <a:pt x="483" y="204"/>
                  </a:lnTo>
                  <a:lnTo>
                    <a:pt x="490" y="194"/>
                  </a:lnTo>
                  <a:lnTo>
                    <a:pt x="492" y="184"/>
                  </a:lnTo>
                  <a:lnTo>
                    <a:pt x="487" y="180"/>
                  </a:lnTo>
                  <a:lnTo>
                    <a:pt x="477" y="174"/>
                  </a:lnTo>
                  <a:lnTo>
                    <a:pt x="467" y="169"/>
                  </a:lnTo>
                  <a:lnTo>
                    <a:pt x="446" y="176"/>
                  </a:lnTo>
                  <a:lnTo>
                    <a:pt x="426" y="188"/>
                  </a:lnTo>
                  <a:lnTo>
                    <a:pt x="405" y="198"/>
                  </a:lnTo>
                  <a:lnTo>
                    <a:pt x="386" y="207"/>
                  </a:lnTo>
                  <a:lnTo>
                    <a:pt x="374" y="209"/>
                  </a:lnTo>
                  <a:lnTo>
                    <a:pt x="362" y="213"/>
                  </a:lnTo>
                  <a:lnTo>
                    <a:pt x="351" y="217"/>
                  </a:lnTo>
                  <a:lnTo>
                    <a:pt x="341" y="221"/>
                  </a:lnTo>
                  <a:lnTo>
                    <a:pt x="329" y="223"/>
                  </a:lnTo>
                  <a:lnTo>
                    <a:pt x="318" y="225"/>
                  </a:lnTo>
                  <a:lnTo>
                    <a:pt x="306" y="227"/>
                  </a:lnTo>
                  <a:lnTo>
                    <a:pt x="297" y="229"/>
                  </a:lnTo>
                  <a:lnTo>
                    <a:pt x="275" y="229"/>
                  </a:lnTo>
                  <a:lnTo>
                    <a:pt x="256" y="229"/>
                  </a:lnTo>
                  <a:lnTo>
                    <a:pt x="234" y="225"/>
                  </a:lnTo>
                  <a:lnTo>
                    <a:pt x="215" y="223"/>
                  </a:lnTo>
                  <a:lnTo>
                    <a:pt x="203" y="219"/>
                  </a:lnTo>
                  <a:lnTo>
                    <a:pt x="192" y="217"/>
                  </a:lnTo>
                  <a:lnTo>
                    <a:pt x="180" y="215"/>
                  </a:lnTo>
                  <a:lnTo>
                    <a:pt x="170" y="215"/>
                  </a:lnTo>
                  <a:lnTo>
                    <a:pt x="159" y="213"/>
                  </a:lnTo>
                  <a:lnTo>
                    <a:pt x="149" y="213"/>
                  </a:lnTo>
                  <a:lnTo>
                    <a:pt x="137" y="213"/>
                  </a:lnTo>
                  <a:lnTo>
                    <a:pt x="128" y="217"/>
                  </a:lnTo>
                  <a:lnTo>
                    <a:pt x="122" y="225"/>
                  </a:lnTo>
                  <a:lnTo>
                    <a:pt x="120" y="236"/>
                  </a:lnTo>
                  <a:lnTo>
                    <a:pt x="120" y="248"/>
                  </a:lnTo>
                  <a:lnTo>
                    <a:pt x="120" y="260"/>
                  </a:lnTo>
                  <a:lnTo>
                    <a:pt x="118" y="269"/>
                  </a:lnTo>
                  <a:lnTo>
                    <a:pt x="118" y="281"/>
                  </a:lnTo>
                  <a:lnTo>
                    <a:pt x="116" y="291"/>
                  </a:lnTo>
                  <a:lnTo>
                    <a:pt x="114" y="302"/>
                  </a:lnTo>
                  <a:lnTo>
                    <a:pt x="110" y="312"/>
                  </a:lnTo>
                  <a:lnTo>
                    <a:pt x="108" y="324"/>
                  </a:lnTo>
                  <a:lnTo>
                    <a:pt x="105" y="333"/>
                  </a:lnTo>
                  <a:lnTo>
                    <a:pt x="103" y="345"/>
                  </a:lnTo>
                  <a:lnTo>
                    <a:pt x="97" y="355"/>
                  </a:lnTo>
                  <a:lnTo>
                    <a:pt x="95" y="366"/>
                  </a:lnTo>
                  <a:lnTo>
                    <a:pt x="89" y="378"/>
                  </a:lnTo>
                  <a:lnTo>
                    <a:pt x="87" y="390"/>
                  </a:lnTo>
                  <a:lnTo>
                    <a:pt x="75" y="409"/>
                  </a:lnTo>
                  <a:lnTo>
                    <a:pt x="66" y="430"/>
                  </a:lnTo>
                  <a:lnTo>
                    <a:pt x="54" y="450"/>
                  </a:lnTo>
                  <a:lnTo>
                    <a:pt x="42" y="471"/>
                  </a:lnTo>
                  <a:lnTo>
                    <a:pt x="33" y="456"/>
                  </a:lnTo>
                  <a:lnTo>
                    <a:pt x="27" y="444"/>
                  </a:lnTo>
                  <a:lnTo>
                    <a:pt x="21" y="430"/>
                  </a:lnTo>
                  <a:lnTo>
                    <a:pt x="17" y="419"/>
                  </a:lnTo>
                  <a:lnTo>
                    <a:pt x="13" y="405"/>
                  </a:lnTo>
                  <a:lnTo>
                    <a:pt x="11" y="394"/>
                  </a:lnTo>
                  <a:lnTo>
                    <a:pt x="8" y="382"/>
                  </a:lnTo>
                  <a:lnTo>
                    <a:pt x="6" y="374"/>
                  </a:lnTo>
                  <a:lnTo>
                    <a:pt x="9" y="363"/>
                  </a:lnTo>
                  <a:lnTo>
                    <a:pt x="9" y="349"/>
                  </a:lnTo>
                  <a:lnTo>
                    <a:pt x="6" y="335"/>
                  </a:lnTo>
                  <a:lnTo>
                    <a:pt x="6" y="326"/>
                  </a:lnTo>
                  <a:lnTo>
                    <a:pt x="2" y="314"/>
                  </a:lnTo>
                  <a:lnTo>
                    <a:pt x="0" y="300"/>
                  </a:lnTo>
                  <a:lnTo>
                    <a:pt x="0" y="287"/>
                  </a:lnTo>
                  <a:lnTo>
                    <a:pt x="6" y="277"/>
                  </a:lnTo>
                  <a:lnTo>
                    <a:pt x="6" y="264"/>
                  </a:lnTo>
                  <a:lnTo>
                    <a:pt x="8" y="252"/>
                  </a:lnTo>
                  <a:lnTo>
                    <a:pt x="9" y="240"/>
                  </a:lnTo>
                  <a:lnTo>
                    <a:pt x="11" y="229"/>
                  </a:lnTo>
                  <a:lnTo>
                    <a:pt x="13" y="217"/>
                  </a:lnTo>
                  <a:lnTo>
                    <a:pt x="17" y="205"/>
                  </a:lnTo>
                  <a:lnTo>
                    <a:pt x="19" y="194"/>
                  </a:lnTo>
                  <a:lnTo>
                    <a:pt x="25" y="184"/>
                  </a:lnTo>
                  <a:lnTo>
                    <a:pt x="33" y="163"/>
                  </a:lnTo>
                  <a:lnTo>
                    <a:pt x="46" y="145"/>
                  </a:lnTo>
                  <a:lnTo>
                    <a:pt x="54" y="136"/>
                  </a:lnTo>
                  <a:lnTo>
                    <a:pt x="66" y="130"/>
                  </a:lnTo>
                  <a:lnTo>
                    <a:pt x="75" y="124"/>
                  </a:lnTo>
                  <a:lnTo>
                    <a:pt x="91" y="120"/>
                  </a:lnTo>
                  <a:lnTo>
                    <a:pt x="91" y="103"/>
                  </a:lnTo>
                  <a:lnTo>
                    <a:pt x="81" y="89"/>
                  </a:lnTo>
                  <a:lnTo>
                    <a:pt x="66" y="74"/>
                  </a:lnTo>
                  <a:lnTo>
                    <a:pt x="54" y="60"/>
                  </a:lnTo>
                  <a:lnTo>
                    <a:pt x="42" y="12"/>
                  </a:lnTo>
                  <a:lnTo>
                    <a:pt x="54" y="19"/>
                  </a:lnTo>
                  <a:lnTo>
                    <a:pt x="66" y="29"/>
                  </a:lnTo>
                  <a:lnTo>
                    <a:pt x="77" y="41"/>
                  </a:lnTo>
                  <a:lnTo>
                    <a:pt x="91" y="54"/>
                  </a:lnTo>
                  <a:lnTo>
                    <a:pt x="101" y="66"/>
                  </a:lnTo>
                  <a:lnTo>
                    <a:pt x="112" y="79"/>
                  </a:lnTo>
                  <a:lnTo>
                    <a:pt x="124" y="93"/>
                  </a:lnTo>
                  <a:lnTo>
                    <a:pt x="139" y="108"/>
                  </a:lnTo>
                  <a:lnTo>
                    <a:pt x="147" y="101"/>
                  </a:lnTo>
                  <a:lnTo>
                    <a:pt x="153" y="91"/>
                  </a:lnTo>
                  <a:lnTo>
                    <a:pt x="153" y="77"/>
                  </a:lnTo>
                  <a:lnTo>
                    <a:pt x="155" y="64"/>
                  </a:lnTo>
                  <a:lnTo>
                    <a:pt x="153" y="48"/>
                  </a:lnTo>
                  <a:lnTo>
                    <a:pt x="153" y="35"/>
                  </a:lnTo>
                  <a:lnTo>
                    <a:pt x="155" y="21"/>
                  </a:lnTo>
                  <a:lnTo>
                    <a:pt x="163" y="12"/>
                  </a:lnTo>
                  <a:lnTo>
                    <a:pt x="163" y="0"/>
                  </a:lnTo>
                  <a:lnTo>
                    <a:pt x="167" y="8"/>
                  </a:lnTo>
                  <a:lnTo>
                    <a:pt x="170" y="17"/>
                  </a:lnTo>
                  <a:lnTo>
                    <a:pt x="176" y="29"/>
                  </a:lnTo>
                  <a:lnTo>
                    <a:pt x="182" y="41"/>
                  </a:lnTo>
                  <a:lnTo>
                    <a:pt x="188" y="50"/>
                  </a:lnTo>
                  <a:lnTo>
                    <a:pt x="194" y="62"/>
                  </a:lnTo>
                  <a:lnTo>
                    <a:pt x="201" y="72"/>
                  </a:lnTo>
                  <a:lnTo>
                    <a:pt x="211" y="83"/>
                  </a:lnTo>
                  <a:close/>
                </a:path>
              </a:pathLst>
            </a:custGeom>
            <a:solidFill>
              <a:srgbClr val="8026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2" name="Freeform 98"/>
            <p:cNvSpPr/>
            <p:nvPr/>
          </p:nvSpPr>
          <p:spPr>
            <a:xfrm>
              <a:off x="2672" y="1499"/>
              <a:ext cx="321" cy="133"/>
            </a:xfrm>
            <a:custGeom>
              <a:avLst/>
              <a:gdLst>
                <a:gd name="txL" fmla="*/ 0 w 642"/>
                <a:gd name="txT" fmla="*/ 0 h 266"/>
                <a:gd name="txR" fmla="*/ 642 w 642"/>
                <a:gd name="txB" fmla="*/ 266 h 26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642" h="266">
                  <a:moveTo>
                    <a:pt x="376" y="49"/>
                  </a:moveTo>
                  <a:lnTo>
                    <a:pt x="384" y="58"/>
                  </a:lnTo>
                  <a:lnTo>
                    <a:pt x="394" y="70"/>
                  </a:lnTo>
                  <a:lnTo>
                    <a:pt x="403" y="78"/>
                  </a:lnTo>
                  <a:lnTo>
                    <a:pt x="415" y="88"/>
                  </a:lnTo>
                  <a:lnTo>
                    <a:pt x="427" y="93"/>
                  </a:lnTo>
                  <a:lnTo>
                    <a:pt x="438" y="101"/>
                  </a:lnTo>
                  <a:lnTo>
                    <a:pt x="450" y="105"/>
                  </a:lnTo>
                  <a:lnTo>
                    <a:pt x="463" y="111"/>
                  </a:lnTo>
                  <a:lnTo>
                    <a:pt x="475" y="113"/>
                  </a:lnTo>
                  <a:lnTo>
                    <a:pt x="489" y="115"/>
                  </a:lnTo>
                  <a:lnTo>
                    <a:pt x="502" y="117"/>
                  </a:lnTo>
                  <a:lnTo>
                    <a:pt x="520" y="119"/>
                  </a:lnTo>
                  <a:lnTo>
                    <a:pt x="533" y="119"/>
                  </a:lnTo>
                  <a:lnTo>
                    <a:pt x="549" y="119"/>
                  </a:lnTo>
                  <a:lnTo>
                    <a:pt x="564" y="119"/>
                  </a:lnTo>
                  <a:lnTo>
                    <a:pt x="582" y="121"/>
                  </a:lnTo>
                  <a:lnTo>
                    <a:pt x="591" y="130"/>
                  </a:lnTo>
                  <a:lnTo>
                    <a:pt x="601" y="142"/>
                  </a:lnTo>
                  <a:lnTo>
                    <a:pt x="609" y="154"/>
                  </a:lnTo>
                  <a:lnTo>
                    <a:pt x="617" y="169"/>
                  </a:lnTo>
                  <a:lnTo>
                    <a:pt x="621" y="181"/>
                  </a:lnTo>
                  <a:lnTo>
                    <a:pt x="626" y="194"/>
                  </a:lnTo>
                  <a:lnTo>
                    <a:pt x="632" y="206"/>
                  </a:lnTo>
                  <a:lnTo>
                    <a:pt x="642" y="218"/>
                  </a:lnTo>
                  <a:lnTo>
                    <a:pt x="624" y="221"/>
                  </a:lnTo>
                  <a:lnTo>
                    <a:pt x="611" y="223"/>
                  </a:lnTo>
                  <a:lnTo>
                    <a:pt x="595" y="223"/>
                  </a:lnTo>
                  <a:lnTo>
                    <a:pt x="584" y="225"/>
                  </a:lnTo>
                  <a:lnTo>
                    <a:pt x="572" y="223"/>
                  </a:lnTo>
                  <a:lnTo>
                    <a:pt x="560" y="221"/>
                  </a:lnTo>
                  <a:lnTo>
                    <a:pt x="549" y="218"/>
                  </a:lnTo>
                  <a:lnTo>
                    <a:pt x="539" y="216"/>
                  </a:lnTo>
                  <a:lnTo>
                    <a:pt x="527" y="210"/>
                  </a:lnTo>
                  <a:lnTo>
                    <a:pt x="518" y="206"/>
                  </a:lnTo>
                  <a:lnTo>
                    <a:pt x="506" y="202"/>
                  </a:lnTo>
                  <a:lnTo>
                    <a:pt x="496" y="200"/>
                  </a:lnTo>
                  <a:lnTo>
                    <a:pt x="483" y="198"/>
                  </a:lnTo>
                  <a:lnTo>
                    <a:pt x="471" y="198"/>
                  </a:lnTo>
                  <a:lnTo>
                    <a:pt x="460" y="200"/>
                  </a:lnTo>
                  <a:lnTo>
                    <a:pt x="448" y="206"/>
                  </a:lnTo>
                  <a:lnTo>
                    <a:pt x="436" y="210"/>
                  </a:lnTo>
                  <a:lnTo>
                    <a:pt x="427" y="216"/>
                  </a:lnTo>
                  <a:lnTo>
                    <a:pt x="415" y="221"/>
                  </a:lnTo>
                  <a:lnTo>
                    <a:pt x="405" y="231"/>
                  </a:lnTo>
                  <a:lnTo>
                    <a:pt x="394" y="237"/>
                  </a:lnTo>
                  <a:lnTo>
                    <a:pt x="382" y="247"/>
                  </a:lnTo>
                  <a:lnTo>
                    <a:pt x="370" y="256"/>
                  </a:lnTo>
                  <a:lnTo>
                    <a:pt x="363" y="266"/>
                  </a:lnTo>
                  <a:lnTo>
                    <a:pt x="302" y="266"/>
                  </a:lnTo>
                  <a:lnTo>
                    <a:pt x="281" y="250"/>
                  </a:lnTo>
                  <a:lnTo>
                    <a:pt x="262" y="239"/>
                  </a:lnTo>
                  <a:lnTo>
                    <a:pt x="242" y="227"/>
                  </a:lnTo>
                  <a:lnTo>
                    <a:pt x="223" y="221"/>
                  </a:lnTo>
                  <a:lnTo>
                    <a:pt x="202" y="214"/>
                  </a:lnTo>
                  <a:lnTo>
                    <a:pt x="182" y="210"/>
                  </a:lnTo>
                  <a:lnTo>
                    <a:pt x="163" y="206"/>
                  </a:lnTo>
                  <a:lnTo>
                    <a:pt x="145" y="206"/>
                  </a:lnTo>
                  <a:lnTo>
                    <a:pt x="134" y="212"/>
                  </a:lnTo>
                  <a:lnTo>
                    <a:pt x="124" y="219"/>
                  </a:lnTo>
                  <a:lnTo>
                    <a:pt x="112" y="223"/>
                  </a:lnTo>
                  <a:lnTo>
                    <a:pt x="103" y="229"/>
                  </a:lnTo>
                  <a:lnTo>
                    <a:pt x="83" y="239"/>
                  </a:lnTo>
                  <a:lnTo>
                    <a:pt x="72" y="254"/>
                  </a:lnTo>
                  <a:lnTo>
                    <a:pt x="0" y="254"/>
                  </a:lnTo>
                  <a:lnTo>
                    <a:pt x="4" y="237"/>
                  </a:lnTo>
                  <a:lnTo>
                    <a:pt x="8" y="221"/>
                  </a:lnTo>
                  <a:lnTo>
                    <a:pt x="12" y="206"/>
                  </a:lnTo>
                  <a:lnTo>
                    <a:pt x="17" y="190"/>
                  </a:lnTo>
                  <a:lnTo>
                    <a:pt x="21" y="175"/>
                  </a:lnTo>
                  <a:lnTo>
                    <a:pt x="27" y="161"/>
                  </a:lnTo>
                  <a:lnTo>
                    <a:pt x="33" y="146"/>
                  </a:lnTo>
                  <a:lnTo>
                    <a:pt x="39" y="132"/>
                  </a:lnTo>
                  <a:lnTo>
                    <a:pt x="43" y="117"/>
                  </a:lnTo>
                  <a:lnTo>
                    <a:pt x="48" y="101"/>
                  </a:lnTo>
                  <a:lnTo>
                    <a:pt x="52" y="86"/>
                  </a:lnTo>
                  <a:lnTo>
                    <a:pt x="58" y="72"/>
                  </a:lnTo>
                  <a:lnTo>
                    <a:pt x="60" y="57"/>
                  </a:lnTo>
                  <a:lnTo>
                    <a:pt x="64" y="41"/>
                  </a:lnTo>
                  <a:lnTo>
                    <a:pt x="68" y="26"/>
                  </a:lnTo>
                  <a:lnTo>
                    <a:pt x="72" y="12"/>
                  </a:lnTo>
                  <a:lnTo>
                    <a:pt x="83" y="12"/>
                  </a:lnTo>
                  <a:lnTo>
                    <a:pt x="97" y="16"/>
                  </a:lnTo>
                  <a:lnTo>
                    <a:pt x="109" y="16"/>
                  </a:lnTo>
                  <a:lnTo>
                    <a:pt x="122" y="20"/>
                  </a:lnTo>
                  <a:lnTo>
                    <a:pt x="134" y="20"/>
                  </a:lnTo>
                  <a:lnTo>
                    <a:pt x="145" y="22"/>
                  </a:lnTo>
                  <a:lnTo>
                    <a:pt x="157" y="24"/>
                  </a:lnTo>
                  <a:lnTo>
                    <a:pt x="169" y="26"/>
                  </a:lnTo>
                  <a:lnTo>
                    <a:pt x="178" y="26"/>
                  </a:lnTo>
                  <a:lnTo>
                    <a:pt x="190" y="26"/>
                  </a:lnTo>
                  <a:lnTo>
                    <a:pt x="202" y="26"/>
                  </a:lnTo>
                  <a:lnTo>
                    <a:pt x="213" y="27"/>
                  </a:lnTo>
                  <a:lnTo>
                    <a:pt x="225" y="26"/>
                  </a:lnTo>
                  <a:lnTo>
                    <a:pt x="238" y="26"/>
                  </a:lnTo>
                  <a:lnTo>
                    <a:pt x="250" y="24"/>
                  </a:lnTo>
                  <a:lnTo>
                    <a:pt x="266" y="24"/>
                  </a:lnTo>
                  <a:lnTo>
                    <a:pt x="283" y="22"/>
                  </a:lnTo>
                  <a:lnTo>
                    <a:pt x="291" y="12"/>
                  </a:lnTo>
                  <a:lnTo>
                    <a:pt x="302" y="12"/>
                  </a:lnTo>
                  <a:lnTo>
                    <a:pt x="310" y="8"/>
                  </a:lnTo>
                  <a:lnTo>
                    <a:pt x="322" y="6"/>
                  </a:lnTo>
                  <a:lnTo>
                    <a:pt x="334" y="0"/>
                  </a:lnTo>
                  <a:lnTo>
                    <a:pt x="351" y="0"/>
                  </a:lnTo>
                  <a:lnTo>
                    <a:pt x="376" y="49"/>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3" name="Freeform 99"/>
            <p:cNvSpPr/>
            <p:nvPr/>
          </p:nvSpPr>
          <p:spPr>
            <a:xfrm>
              <a:off x="2866" y="1626"/>
              <a:ext cx="202" cy="175"/>
            </a:xfrm>
            <a:custGeom>
              <a:avLst/>
              <a:gdLst>
                <a:gd name="txL" fmla="*/ 0 w 403"/>
                <a:gd name="txT" fmla="*/ 0 h 351"/>
                <a:gd name="txR" fmla="*/ 403 w 403"/>
                <a:gd name="txB" fmla="*/ 351 h 351"/>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403" h="351">
                  <a:moveTo>
                    <a:pt x="399" y="49"/>
                  </a:moveTo>
                  <a:lnTo>
                    <a:pt x="399" y="59"/>
                  </a:lnTo>
                  <a:lnTo>
                    <a:pt x="403" y="74"/>
                  </a:lnTo>
                  <a:lnTo>
                    <a:pt x="403" y="90"/>
                  </a:lnTo>
                  <a:lnTo>
                    <a:pt x="399" y="109"/>
                  </a:lnTo>
                  <a:lnTo>
                    <a:pt x="380" y="123"/>
                  </a:lnTo>
                  <a:lnTo>
                    <a:pt x="361" y="130"/>
                  </a:lnTo>
                  <a:lnTo>
                    <a:pt x="349" y="130"/>
                  </a:lnTo>
                  <a:lnTo>
                    <a:pt x="337" y="132"/>
                  </a:lnTo>
                  <a:lnTo>
                    <a:pt x="326" y="132"/>
                  </a:lnTo>
                  <a:lnTo>
                    <a:pt x="314" y="134"/>
                  </a:lnTo>
                  <a:lnTo>
                    <a:pt x="306" y="134"/>
                  </a:lnTo>
                  <a:lnTo>
                    <a:pt x="291" y="134"/>
                  </a:lnTo>
                  <a:lnTo>
                    <a:pt x="285" y="148"/>
                  </a:lnTo>
                  <a:lnTo>
                    <a:pt x="289" y="161"/>
                  </a:lnTo>
                  <a:lnTo>
                    <a:pt x="298" y="171"/>
                  </a:lnTo>
                  <a:lnTo>
                    <a:pt x="314" y="183"/>
                  </a:lnTo>
                  <a:lnTo>
                    <a:pt x="339" y="183"/>
                  </a:lnTo>
                  <a:lnTo>
                    <a:pt x="333" y="202"/>
                  </a:lnTo>
                  <a:lnTo>
                    <a:pt x="333" y="223"/>
                  </a:lnTo>
                  <a:lnTo>
                    <a:pt x="331" y="243"/>
                  </a:lnTo>
                  <a:lnTo>
                    <a:pt x="331" y="264"/>
                  </a:lnTo>
                  <a:lnTo>
                    <a:pt x="328" y="282"/>
                  </a:lnTo>
                  <a:lnTo>
                    <a:pt x="326" y="301"/>
                  </a:lnTo>
                  <a:lnTo>
                    <a:pt x="320" y="320"/>
                  </a:lnTo>
                  <a:lnTo>
                    <a:pt x="314" y="340"/>
                  </a:lnTo>
                  <a:lnTo>
                    <a:pt x="297" y="340"/>
                  </a:lnTo>
                  <a:lnTo>
                    <a:pt x="281" y="340"/>
                  </a:lnTo>
                  <a:lnTo>
                    <a:pt x="264" y="340"/>
                  </a:lnTo>
                  <a:lnTo>
                    <a:pt x="248" y="340"/>
                  </a:lnTo>
                  <a:lnTo>
                    <a:pt x="231" y="340"/>
                  </a:lnTo>
                  <a:lnTo>
                    <a:pt x="215" y="342"/>
                  </a:lnTo>
                  <a:lnTo>
                    <a:pt x="200" y="344"/>
                  </a:lnTo>
                  <a:lnTo>
                    <a:pt x="184" y="346"/>
                  </a:lnTo>
                  <a:lnTo>
                    <a:pt x="165" y="346"/>
                  </a:lnTo>
                  <a:lnTo>
                    <a:pt x="147" y="346"/>
                  </a:lnTo>
                  <a:lnTo>
                    <a:pt x="130" y="346"/>
                  </a:lnTo>
                  <a:lnTo>
                    <a:pt x="112" y="348"/>
                  </a:lnTo>
                  <a:lnTo>
                    <a:pt x="93" y="348"/>
                  </a:lnTo>
                  <a:lnTo>
                    <a:pt x="75" y="349"/>
                  </a:lnTo>
                  <a:lnTo>
                    <a:pt x="56" y="349"/>
                  </a:lnTo>
                  <a:lnTo>
                    <a:pt x="37" y="351"/>
                  </a:lnTo>
                  <a:lnTo>
                    <a:pt x="35" y="332"/>
                  </a:lnTo>
                  <a:lnTo>
                    <a:pt x="31" y="315"/>
                  </a:lnTo>
                  <a:lnTo>
                    <a:pt x="25" y="295"/>
                  </a:lnTo>
                  <a:lnTo>
                    <a:pt x="21" y="278"/>
                  </a:lnTo>
                  <a:lnTo>
                    <a:pt x="15" y="258"/>
                  </a:lnTo>
                  <a:lnTo>
                    <a:pt x="10" y="241"/>
                  </a:lnTo>
                  <a:lnTo>
                    <a:pt x="4" y="223"/>
                  </a:lnTo>
                  <a:lnTo>
                    <a:pt x="0" y="206"/>
                  </a:lnTo>
                  <a:lnTo>
                    <a:pt x="17" y="216"/>
                  </a:lnTo>
                  <a:lnTo>
                    <a:pt x="39" y="227"/>
                  </a:lnTo>
                  <a:lnTo>
                    <a:pt x="48" y="229"/>
                  </a:lnTo>
                  <a:lnTo>
                    <a:pt x="60" y="233"/>
                  </a:lnTo>
                  <a:lnTo>
                    <a:pt x="70" y="237"/>
                  </a:lnTo>
                  <a:lnTo>
                    <a:pt x="81" y="241"/>
                  </a:lnTo>
                  <a:lnTo>
                    <a:pt x="101" y="241"/>
                  </a:lnTo>
                  <a:lnTo>
                    <a:pt x="122" y="241"/>
                  </a:lnTo>
                  <a:lnTo>
                    <a:pt x="139" y="237"/>
                  </a:lnTo>
                  <a:lnTo>
                    <a:pt x="157" y="231"/>
                  </a:lnTo>
                  <a:lnTo>
                    <a:pt x="172" y="220"/>
                  </a:lnTo>
                  <a:lnTo>
                    <a:pt x="190" y="208"/>
                  </a:lnTo>
                  <a:lnTo>
                    <a:pt x="203" y="192"/>
                  </a:lnTo>
                  <a:lnTo>
                    <a:pt x="219" y="179"/>
                  </a:lnTo>
                  <a:lnTo>
                    <a:pt x="229" y="161"/>
                  </a:lnTo>
                  <a:lnTo>
                    <a:pt x="238" y="144"/>
                  </a:lnTo>
                  <a:lnTo>
                    <a:pt x="246" y="126"/>
                  </a:lnTo>
                  <a:lnTo>
                    <a:pt x="254" y="109"/>
                  </a:lnTo>
                  <a:lnTo>
                    <a:pt x="254" y="97"/>
                  </a:lnTo>
                  <a:lnTo>
                    <a:pt x="252" y="86"/>
                  </a:lnTo>
                  <a:lnTo>
                    <a:pt x="248" y="70"/>
                  </a:lnTo>
                  <a:lnTo>
                    <a:pt x="244" y="59"/>
                  </a:lnTo>
                  <a:lnTo>
                    <a:pt x="240" y="45"/>
                  </a:lnTo>
                  <a:lnTo>
                    <a:pt x="242" y="37"/>
                  </a:lnTo>
                  <a:lnTo>
                    <a:pt x="250" y="33"/>
                  </a:lnTo>
                  <a:lnTo>
                    <a:pt x="266" y="37"/>
                  </a:lnTo>
                  <a:lnTo>
                    <a:pt x="283" y="41"/>
                  </a:lnTo>
                  <a:lnTo>
                    <a:pt x="302" y="37"/>
                  </a:lnTo>
                  <a:lnTo>
                    <a:pt x="308" y="24"/>
                  </a:lnTo>
                  <a:lnTo>
                    <a:pt x="314" y="12"/>
                  </a:lnTo>
                  <a:lnTo>
                    <a:pt x="324" y="2"/>
                  </a:lnTo>
                  <a:lnTo>
                    <a:pt x="339" y="0"/>
                  </a:lnTo>
                  <a:lnTo>
                    <a:pt x="355" y="4"/>
                  </a:lnTo>
                  <a:lnTo>
                    <a:pt x="372" y="14"/>
                  </a:lnTo>
                  <a:lnTo>
                    <a:pt x="388" y="29"/>
                  </a:lnTo>
                  <a:lnTo>
                    <a:pt x="399" y="49"/>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4" name="Freeform 100"/>
            <p:cNvSpPr/>
            <p:nvPr/>
          </p:nvSpPr>
          <p:spPr>
            <a:xfrm>
              <a:off x="2718" y="1637"/>
              <a:ext cx="82" cy="86"/>
            </a:xfrm>
            <a:custGeom>
              <a:avLst/>
              <a:gdLst>
                <a:gd name="txL" fmla="*/ 0 w 165"/>
                <a:gd name="txT" fmla="*/ 0 h 170"/>
                <a:gd name="txR" fmla="*/ 165 w 165"/>
                <a:gd name="txB" fmla="*/ 170 h 17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1"/>
                </a:cxn>
                <a:cxn ang="0">
                  <a:pos x="0" y="1"/>
                </a:cxn>
                <a:cxn ang="0">
                  <a:pos x="0" y="1"/>
                </a:cxn>
                <a:cxn ang="0">
                  <a:pos x="0" y="1"/>
                </a:cxn>
                <a:cxn ang="0">
                  <a:pos x="0" y="1"/>
                </a:cxn>
                <a:cxn ang="0">
                  <a:pos x="0" y="1"/>
                </a:cxn>
                <a:cxn ang="0">
                  <a:pos x="0" y="1"/>
                </a:cxn>
              </a:cxnLst>
              <a:rect l="txL" t="txT" r="txR" b="txB"/>
              <a:pathLst>
                <a:path w="165" h="170">
                  <a:moveTo>
                    <a:pt x="163" y="62"/>
                  </a:moveTo>
                  <a:lnTo>
                    <a:pt x="163" y="69"/>
                  </a:lnTo>
                  <a:lnTo>
                    <a:pt x="163" y="79"/>
                  </a:lnTo>
                  <a:lnTo>
                    <a:pt x="163" y="91"/>
                  </a:lnTo>
                  <a:lnTo>
                    <a:pt x="165" y="102"/>
                  </a:lnTo>
                  <a:lnTo>
                    <a:pt x="163" y="112"/>
                  </a:lnTo>
                  <a:lnTo>
                    <a:pt x="161" y="124"/>
                  </a:lnTo>
                  <a:lnTo>
                    <a:pt x="157" y="133"/>
                  </a:lnTo>
                  <a:lnTo>
                    <a:pt x="151" y="145"/>
                  </a:lnTo>
                  <a:lnTo>
                    <a:pt x="140" y="155"/>
                  </a:lnTo>
                  <a:lnTo>
                    <a:pt x="128" y="163"/>
                  </a:lnTo>
                  <a:lnTo>
                    <a:pt x="116" y="166"/>
                  </a:lnTo>
                  <a:lnTo>
                    <a:pt x="107" y="170"/>
                  </a:lnTo>
                  <a:lnTo>
                    <a:pt x="93" y="170"/>
                  </a:lnTo>
                  <a:lnTo>
                    <a:pt x="80" y="170"/>
                  </a:lnTo>
                  <a:lnTo>
                    <a:pt x="66" y="170"/>
                  </a:lnTo>
                  <a:lnTo>
                    <a:pt x="54" y="170"/>
                  </a:lnTo>
                  <a:lnTo>
                    <a:pt x="43" y="159"/>
                  </a:lnTo>
                  <a:lnTo>
                    <a:pt x="29" y="145"/>
                  </a:lnTo>
                  <a:lnTo>
                    <a:pt x="16" y="132"/>
                  </a:lnTo>
                  <a:lnTo>
                    <a:pt x="6" y="122"/>
                  </a:lnTo>
                  <a:lnTo>
                    <a:pt x="0" y="110"/>
                  </a:lnTo>
                  <a:lnTo>
                    <a:pt x="0" y="100"/>
                  </a:lnTo>
                  <a:lnTo>
                    <a:pt x="0" y="89"/>
                  </a:lnTo>
                  <a:lnTo>
                    <a:pt x="2" y="79"/>
                  </a:lnTo>
                  <a:lnTo>
                    <a:pt x="4" y="68"/>
                  </a:lnTo>
                  <a:lnTo>
                    <a:pt x="8" y="56"/>
                  </a:lnTo>
                  <a:lnTo>
                    <a:pt x="12" y="44"/>
                  </a:lnTo>
                  <a:lnTo>
                    <a:pt x="18" y="36"/>
                  </a:lnTo>
                  <a:lnTo>
                    <a:pt x="33" y="19"/>
                  </a:lnTo>
                  <a:lnTo>
                    <a:pt x="49" y="9"/>
                  </a:lnTo>
                  <a:lnTo>
                    <a:pt x="56" y="4"/>
                  </a:lnTo>
                  <a:lnTo>
                    <a:pt x="66" y="2"/>
                  </a:lnTo>
                  <a:lnTo>
                    <a:pt x="78" y="0"/>
                  </a:lnTo>
                  <a:lnTo>
                    <a:pt x="91" y="0"/>
                  </a:lnTo>
                  <a:lnTo>
                    <a:pt x="103" y="0"/>
                  </a:lnTo>
                  <a:lnTo>
                    <a:pt x="115" y="4"/>
                  </a:lnTo>
                  <a:lnTo>
                    <a:pt x="124" y="7"/>
                  </a:lnTo>
                  <a:lnTo>
                    <a:pt x="136" y="15"/>
                  </a:lnTo>
                  <a:lnTo>
                    <a:pt x="144" y="23"/>
                  </a:lnTo>
                  <a:lnTo>
                    <a:pt x="151" y="35"/>
                  </a:lnTo>
                  <a:lnTo>
                    <a:pt x="157" y="46"/>
                  </a:lnTo>
                  <a:lnTo>
                    <a:pt x="163" y="62"/>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5" name="Freeform 101"/>
            <p:cNvSpPr/>
            <p:nvPr/>
          </p:nvSpPr>
          <p:spPr>
            <a:xfrm>
              <a:off x="2875" y="1640"/>
              <a:ext cx="74" cy="77"/>
            </a:xfrm>
            <a:custGeom>
              <a:avLst/>
              <a:gdLst>
                <a:gd name="txL" fmla="*/ 0 w 148"/>
                <a:gd name="txT" fmla="*/ 0 h 154"/>
                <a:gd name="txR" fmla="*/ 148 w 148"/>
                <a:gd name="txB" fmla="*/ 154 h 15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0"/>
                </a:cxn>
                <a:cxn ang="0">
                  <a:pos x="1" y="1"/>
                </a:cxn>
                <a:cxn ang="0">
                  <a:pos x="1" y="1"/>
                </a:cxn>
                <a:cxn ang="0">
                  <a:pos x="1" y="1"/>
                </a:cxn>
                <a:cxn ang="0">
                  <a:pos x="1" y="1"/>
                </a:cxn>
                <a:cxn ang="0">
                  <a:pos x="1" y="1"/>
                </a:cxn>
              </a:cxnLst>
              <a:rect l="txL" t="txT" r="txR" b="txB"/>
              <a:pathLst>
                <a:path w="148" h="154">
                  <a:moveTo>
                    <a:pt x="140" y="43"/>
                  </a:moveTo>
                  <a:lnTo>
                    <a:pt x="146" y="55"/>
                  </a:lnTo>
                  <a:lnTo>
                    <a:pt x="148" y="74"/>
                  </a:lnTo>
                  <a:lnTo>
                    <a:pt x="146" y="84"/>
                  </a:lnTo>
                  <a:lnTo>
                    <a:pt x="146" y="95"/>
                  </a:lnTo>
                  <a:lnTo>
                    <a:pt x="142" y="105"/>
                  </a:lnTo>
                  <a:lnTo>
                    <a:pt x="140" y="117"/>
                  </a:lnTo>
                  <a:lnTo>
                    <a:pt x="132" y="123"/>
                  </a:lnTo>
                  <a:lnTo>
                    <a:pt x="124" y="130"/>
                  </a:lnTo>
                  <a:lnTo>
                    <a:pt x="111" y="136"/>
                  </a:lnTo>
                  <a:lnTo>
                    <a:pt x="99" y="144"/>
                  </a:lnTo>
                  <a:lnTo>
                    <a:pt x="84" y="146"/>
                  </a:lnTo>
                  <a:lnTo>
                    <a:pt x="70" y="150"/>
                  </a:lnTo>
                  <a:lnTo>
                    <a:pt x="55" y="152"/>
                  </a:lnTo>
                  <a:lnTo>
                    <a:pt x="43" y="154"/>
                  </a:lnTo>
                  <a:lnTo>
                    <a:pt x="31" y="140"/>
                  </a:lnTo>
                  <a:lnTo>
                    <a:pt x="20" y="127"/>
                  </a:lnTo>
                  <a:lnTo>
                    <a:pt x="10" y="109"/>
                  </a:lnTo>
                  <a:lnTo>
                    <a:pt x="6" y="92"/>
                  </a:lnTo>
                  <a:lnTo>
                    <a:pt x="0" y="72"/>
                  </a:lnTo>
                  <a:lnTo>
                    <a:pt x="4" y="55"/>
                  </a:lnTo>
                  <a:lnTo>
                    <a:pt x="14" y="37"/>
                  </a:lnTo>
                  <a:lnTo>
                    <a:pt x="31" y="20"/>
                  </a:lnTo>
                  <a:lnTo>
                    <a:pt x="45" y="10"/>
                  </a:lnTo>
                  <a:lnTo>
                    <a:pt x="60" y="4"/>
                  </a:lnTo>
                  <a:lnTo>
                    <a:pt x="76" y="0"/>
                  </a:lnTo>
                  <a:lnTo>
                    <a:pt x="93" y="2"/>
                  </a:lnTo>
                  <a:lnTo>
                    <a:pt x="107" y="6"/>
                  </a:lnTo>
                  <a:lnTo>
                    <a:pt x="122" y="14"/>
                  </a:lnTo>
                  <a:lnTo>
                    <a:pt x="132" y="26"/>
                  </a:lnTo>
                  <a:lnTo>
                    <a:pt x="140" y="43"/>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6" name="Freeform 102"/>
            <p:cNvSpPr/>
            <p:nvPr/>
          </p:nvSpPr>
          <p:spPr>
            <a:xfrm>
              <a:off x="2611" y="1650"/>
              <a:ext cx="255" cy="157"/>
            </a:xfrm>
            <a:custGeom>
              <a:avLst/>
              <a:gdLst>
                <a:gd name="txL" fmla="*/ 0 w 510"/>
                <a:gd name="txT" fmla="*/ 0 h 314"/>
                <a:gd name="txR" fmla="*/ 510 w 510"/>
                <a:gd name="txB" fmla="*/ 314 h 31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Lst>
              <a:rect l="txL" t="txT" r="txR" b="txB"/>
              <a:pathLst>
                <a:path w="510" h="314">
                  <a:moveTo>
                    <a:pt x="110" y="11"/>
                  </a:moveTo>
                  <a:lnTo>
                    <a:pt x="145" y="11"/>
                  </a:lnTo>
                  <a:lnTo>
                    <a:pt x="145" y="29"/>
                  </a:lnTo>
                  <a:lnTo>
                    <a:pt x="147" y="46"/>
                  </a:lnTo>
                  <a:lnTo>
                    <a:pt x="149" y="64"/>
                  </a:lnTo>
                  <a:lnTo>
                    <a:pt x="155" y="81"/>
                  </a:lnTo>
                  <a:lnTo>
                    <a:pt x="159" y="97"/>
                  </a:lnTo>
                  <a:lnTo>
                    <a:pt x="165" y="114"/>
                  </a:lnTo>
                  <a:lnTo>
                    <a:pt x="172" y="130"/>
                  </a:lnTo>
                  <a:lnTo>
                    <a:pt x="182" y="145"/>
                  </a:lnTo>
                  <a:lnTo>
                    <a:pt x="196" y="157"/>
                  </a:lnTo>
                  <a:lnTo>
                    <a:pt x="213" y="169"/>
                  </a:lnTo>
                  <a:lnTo>
                    <a:pt x="231" y="178"/>
                  </a:lnTo>
                  <a:lnTo>
                    <a:pt x="250" y="188"/>
                  </a:lnTo>
                  <a:lnTo>
                    <a:pt x="267" y="194"/>
                  </a:lnTo>
                  <a:lnTo>
                    <a:pt x="289" y="200"/>
                  </a:lnTo>
                  <a:lnTo>
                    <a:pt x="306" y="203"/>
                  </a:lnTo>
                  <a:lnTo>
                    <a:pt x="328" y="205"/>
                  </a:lnTo>
                  <a:lnTo>
                    <a:pt x="343" y="198"/>
                  </a:lnTo>
                  <a:lnTo>
                    <a:pt x="360" y="190"/>
                  </a:lnTo>
                  <a:lnTo>
                    <a:pt x="374" y="180"/>
                  </a:lnTo>
                  <a:lnTo>
                    <a:pt x="390" y="171"/>
                  </a:lnTo>
                  <a:lnTo>
                    <a:pt x="401" y="157"/>
                  </a:lnTo>
                  <a:lnTo>
                    <a:pt x="415" y="145"/>
                  </a:lnTo>
                  <a:lnTo>
                    <a:pt x="424" y="132"/>
                  </a:lnTo>
                  <a:lnTo>
                    <a:pt x="436" y="120"/>
                  </a:lnTo>
                  <a:lnTo>
                    <a:pt x="450" y="108"/>
                  </a:lnTo>
                  <a:lnTo>
                    <a:pt x="452" y="118"/>
                  </a:lnTo>
                  <a:lnTo>
                    <a:pt x="456" y="130"/>
                  </a:lnTo>
                  <a:lnTo>
                    <a:pt x="459" y="141"/>
                  </a:lnTo>
                  <a:lnTo>
                    <a:pt x="463" y="153"/>
                  </a:lnTo>
                  <a:lnTo>
                    <a:pt x="465" y="165"/>
                  </a:lnTo>
                  <a:lnTo>
                    <a:pt x="471" y="176"/>
                  </a:lnTo>
                  <a:lnTo>
                    <a:pt x="473" y="188"/>
                  </a:lnTo>
                  <a:lnTo>
                    <a:pt x="479" y="200"/>
                  </a:lnTo>
                  <a:lnTo>
                    <a:pt x="481" y="209"/>
                  </a:lnTo>
                  <a:lnTo>
                    <a:pt x="485" y="221"/>
                  </a:lnTo>
                  <a:lnTo>
                    <a:pt x="487" y="233"/>
                  </a:lnTo>
                  <a:lnTo>
                    <a:pt x="490" y="244"/>
                  </a:lnTo>
                  <a:lnTo>
                    <a:pt x="494" y="256"/>
                  </a:lnTo>
                  <a:lnTo>
                    <a:pt x="498" y="267"/>
                  </a:lnTo>
                  <a:lnTo>
                    <a:pt x="504" y="279"/>
                  </a:lnTo>
                  <a:lnTo>
                    <a:pt x="510" y="291"/>
                  </a:lnTo>
                  <a:lnTo>
                    <a:pt x="494" y="291"/>
                  </a:lnTo>
                  <a:lnTo>
                    <a:pt x="481" y="293"/>
                  </a:lnTo>
                  <a:lnTo>
                    <a:pt x="467" y="295"/>
                  </a:lnTo>
                  <a:lnTo>
                    <a:pt x="456" y="297"/>
                  </a:lnTo>
                  <a:lnTo>
                    <a:pt x="442" y="297"/>
                  </a:lnTo>
                  <a:lnTo>
                    <a:pt x="428" y="299"/>
                  </a:lnTo>
                  <a:lnTo>
                    <a:pt x="417" y="300"/>
                  </a:lnTo>
                  <a:lnTo>
                    <a:pt x="405" y="302"/>
                  </a:lnTo>
                  <a:lnTo>
                    <a:pt x="392" y="302"/>
                  </a:lnTo>
                  <a:lnTo>
                    <a:pt x="380" y="304"/>
                  </a:lnTo>
                  <a:lnTo>
                    <a:pt x="368" y="304"/>
                  </a:lnTo>
                  <a:lnTo>
                    <a:pt x="357" y="306"/>
                  </a:lnTo>
                  <a:lnTo>
                    <a:pt x="345" y="306"/>
                  </a:lnTo>
                  <a:lnTo>
                    <a:pt x="333" y="308"/>
                  </a:lnTo>
                  <a:lnTo>
                    <a:pt x="322" y="308"/>
                  </a:lnTo>
                  <a:lnTo>
                    <a:pt x="310" y="310"/>
                  </a:lnTo>
                  <a:lnTo>
                    <a:pt x="298" y="310"/>
                  </a:lnTo>
                  <a:lnTo>
                    <a:pt x="287" y="310"/>
                  </a:lnTo>
                  <a:lnTo>
                    <a:pt x="275" y="310"/>
                  </a:lnTo>
                  <a:lnTo>
                    <a:pt x="264" y="310"/>
                  </a:lnTo>
                  <a:lnTo>
                    <a:pt x="252" y="310"/>
                  </a:lnTo>
                  <a:lnTo>
                    <a:pt x="240" y="310"/>
                  </a:lnTo>
                  <a:lnTo>
                    <a:pt x="229" y="310"/>
                  </a:lnTo>
                  <a:lnTo>
                    <a:pt x="217" y="312"/>
                  </a:lnTo>
                  <a:lnTo>
                    <a:pt x="203" y="312"/>
                  </a:lnTo>
                  <a:lnTo>
                    <a:pt x="192" y="312"/>
                  </a:lnTo>
                  <a:lnTo>
                    <a:pt x="180" y="312"/>
                  </a:lnTo>
                  <a:lnTo>
                    <a:pt x="168" y="312"/>
                  </a:lnTo>
                  <a:lnTo>
                    <a:pt x="157" y="312"/>
                  </a:lnTo>
                  <a:lnTo>
                    <a:pt x="145" y="312"/>
                  </a:lnTo>
                  <a:lnTo>
                    <a:pt x="134" y="312"/>
                  </a:lnTo>
                  <a:lnTo>
                    <a:pt x="122" y="314"/>
                  </a:lnTo>
                  <a:lnTo>
                    <a:pt x="116" y="299"/>
                  </a:lnTo>
                  <a:lnTo>
                    <a:pt x="112" y="285"/>
                  </a:lnTo>
                  <a:lnTo>
                    <a:pt x="106" y="267"/>
                  </a:lnTo>
                  <a:lnTo>
                    <a:pt x="104" y="252"/>
                  </a:lnTo>
                  <a:lnTo>
                    <a:pt x="99" y="235"/>
                  </a:lnTo>
                  <a:lnTo>
                    <a:pt x="97" y="217"/>
                  </a:lnTo>
                  <a:lnTo>
                    <a:pt x="97" y="200"/>
                  </a:lnTo>
                  <a:lnTo>
                    <a:pt x="97" y="182"/>
                  </a:lnTo>
                  <a:lnTo>
                    <a:pt x="91" y="163"/>
                  </a:lnTo>
                  <a:lnTo>
                    <a:pt x="104" y="143"/>
                  </a:lnTo>
                  <a:lnTo>
                    <a:pt x="110" y="132"/>
                  </a:lnTo>
                  <a:lnTo>
                    <a:pt x="118" y="120"/>
                  </a:lnTo>
                  <a:lnTo>
                    <a:pt x="122" y="108"/>
                  </a:lnTo>
                  <a:lnTo>
                    <a:pt x="122" y="97"/>
                  </a:lnTo>
                  <a:lnTo>
                    <a:pt x="108" y="95"/>
                  </a:lnTo>
                  <a:lnTo>
                    <a:pt x="99" y="99"/>
                  </a:lnTo>
                  <a:lnTo>
                    <a:pt x="89" y="107"/>
                  </a:lnTo>
                  <a:lnTo>
                    <a:pt x="83" y="118"/>
                  </a:lnTo>
                  <a:lnTo>
                    <a:pt x="73" y="126"/>
                  </a:lnTo>
                  <a:lnTo>
                    <a:pt x="64" y="134"/>
                  </a:lnTo>
                  <a:lnTo>
                    <a:pt x="50" y="136"/>
                  </a:lnTo>
                  <a:lnTo>
                    <a:pt x="37" y="134"/>
                  </a:lnTo>
                  <a:lnTo>
                    <a:pt x="19" y="120"/>
                  </a:lnTo>
                  <a:lnTo>
                    <a:pt x="9" y="107"/>
                  </a:lnTo>
                  <a:lnTo>
                    <a:pt x="2" y="89"/>
                  </a:lnTo>
                  <a:lnTo>
                    <a:pt x="0" y="72"/>
                  </a:lnTo>
                  <a:lnTo>
                    <a:pt x="0" y="52"/>
                  </a:lnTo>
                  <a:lnTo>
                    <a:pt x="4" y="35"/>
                  </a:lnTo>
                  <a:lnTo>
                    <a:pt x="6" y="25"/>
                  </a:lnTo>
                  <a:lnTo>
                    <a:pt x="13" y="17"/>
                  </a:lnTo>
                  <a:lnTo>
                    <a:pt x="23" y="8"/>
                  </a:lnTo>
                  <a:lnTo>
                    <a:pt x="37" y="0"/>
                  </a:lnTo>
                  <a:lnTo>
                    <a:pt x="54" y="6"/>
                  </a:lnTo>
                  <a:lnTo>
                    <a:pt x="73" y="19"/>
                  </a:lnTo>
                  <a:lnTo>
                    <a:pt x="81" y="23"/>
                  </a:lnTo>
                  <a:lnTo>
                    <a:pt x="91" y="23"/>
                  </a:lnTo>
                  <a:lnTo>
                    <a:pt x="99" y="19"/>
                  </a:lnTo>
                  <a:lnTo>
                    <a:pt x="110" y="11"/>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7" name="Freeform 103"/>
            <p:cNvSpPr/>
            <p:nvPr/>
          </p:nvSpPr>
          <p:spPr>
            <a:xfrm>
              <a:off x="2376" y="1812"/>
              <a:ext cx="921" cy="105"/>
            </a:xfrm>
            <a:custGeom>
              <a:avLst/>
              <a:gdLst>
                <a:gd name="txL" fmla="*/ 0 w 1843"/>
                <a:gd name="txT" fmla="*/ 0 h 209"/>
                <a:gd name="txR" fmla="*/ 1843 w 1843"/>
                <a:gd name="txB" fmla="*/ 209 h 209"/>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Lst>
              <a:rect l="txL" t="txT" r="txR" b="txB"/>
              <a:pathLst>
                <a:path w="1843" h="209">
                  <a:moveTo>
                    <a:pt x="1746" y="27"/>
                  </a:moveTo>
                  <a:lnTo>
                    <a:pt x="1843" y="135"/>
                  </a:lnTo>
                  <a:lnTo>
                    <a:pt x="1825" y="135"/>
                  </a:lnTo>
                  <a:lnTo>
                    <a:pt x="1812" y="135"/>
                  </a:lnTo>
                  <a:lnTo>
                    <a:pt x="1796" y="135"/>
                  </a:lnTo>
                  <a:lnTo>
                    <a:pt x="1783" y="137"/>
                  </a:lnTo>
                  <a:lnTo>
                    <a:pt x="1765" y="137"/>
                  </a:lnTo>
                  <a:lnTo>
                    <a:pt x="1752" y="137"/>
                  </a:lnTo>
                  <a:lnTo>
                    <a:pt x="1736" y="137"/>
                  </a:lnTo>
                  <a:lnTo>
                    <a:pt x="1723" y="139"/>
                  </a:lnTo>
                  <a:lnTo>
                    <a:pt x="1707" y="139"/>
                  </a:lnTo>
                  <a:lnTo>
                    <a:pt x="1692" y="139"/>
                  </a:lnTo>
                  <a:lnTo>
                    <a:pt x="1676" y="139"/>
                  </a:lnTo>
                  <a:lnTo>
                    <a:pt x="1663" y="139"/>
                  </a:lnTo>
                  <a:lnTo>
                    <a:pt x="1647" y="139"/>
                  </a:lnTo>
                  <a:lnTo>
                    <a:pt x="1633" y="139"/>
                  </a:lnTo>
                  <a:lnTo>
                    <a:pt x="1618" y="139"/>
                  </a:lnTo>
                  <a:lnTo>
                    <a:pt x="1604" y="141"/>
                  </a:lnTo>
                  <a:lnTo>
                    <a:pt x="1589" y="141"/>
                  </a:lnTo>
                  <a:lnTo>
                    <a:pt x="1573" y="141"/>
                  </a:lnTo>
                  <a:lnTo>
                    <a:pt x="1558" y="141"/>
                  </a:lnTo>
                  <a:lnTo>
                    <a:pt x="1544" y="141"/>
                  </a:lnTo>
                  <a:lnTo>
                    <a:pt x="1529" y="141"/>
                  </a:lnTo>
                  <a:lnTo>
                    <a:pt x="1515" y="141"/>
                  </a:lnTo>
                  <a:lnTo>
                    <a:pt x="1500" y="141"/>
                  </a:lnTo>
                  <a:lnTo>
                    <a:pt x="1486" y="141"/>
                  </a:lnTo>
                  <a:lnTo>
                    <a:pt x="1471" y="141"/>
                  </a:lnTo>
                  <a:lnTo>
                    <a:pt x="1457" y="141"/>
                  </a:lnTo>
                  <a:lnTo>
                    <a:pt x="1441" y="141"/>
                  </a:lnTo>
                  <a:lnTo>
                    <a:pt x="1428" y="143"/>
                  </a:lnTo>
                  <a:lnTo>
                    <a:pt x="1412" y="143"/>
                  </a:lnTo>
                  <a:lnTo>
                    <a:pt x="1399" y="145"/>
                  </a:lnTo>
                  <a:lnTo>
                    <a:pt x="1383" y="147"/>
                  </a:lnTo>
                  <a:lnTo>
                    <a:pt x="1370" y="149"/>
                  </a:lnTo>
                  <a:lnTo>
                    <a:pt x="1350" y="143"/>
                  </a:lnTo>
                  <a:lnTo>
                    <a:pt x="1333" y="149"/>
                  </a:lnTo>
                  <a:lnTo>
                    <a:pt x="1315" y="149"/>
                  </a:lnTo>
                  <a:lnTo>
                    <a:pt x="1302" y="149"/>
                  </a:lnTo>
                  <a:lnTo>
                    <a:pt x="1284" y="149"/>
                  </a:lnTo>
                  <a:lnTo>
                    <a:pt x="1271" y="151"/>
                  </a:lnTo>
                  <a:lnTo>
                    <a:pt x="1255" y="151"/>
                  </a:lnTo>
                  <a:lnTo>
                    <a:pt x="1240" y="151"/>
                  </a:lnTo>
                  <a:lnTo>
                    <a:pt x="1224" y="151"/>
                  </a:lnTo>
                  <a:lnTo>
                    <a:pt x="1211" y="153"/>
                  </a:lnTo>
                  <a:lnTo>
                    <a:pt x="1195" y="153"/>
                  </a:lnTo>
                  <a:lnTo>
                    <a:pt x="1180" y="153"/>
                  </a:lnTo>
                  <a:lnTo>
                    <a:pt x="1164" y="153"/>
                  </a:lnTo>
                  <a:lnTo>
                    <a:pt x="1151" y="153"/>
                  </a:lnTo>
                  <a:lnTo>
                    <a:pt x="1135" y="153"/>
                  </a:lnTo>
                  <a:lnTo>
                    <a:pt x="1120" y="153"/>
                  </a:lnTo>
                  <a:lnTo>
                    <a:pt x="1104" y="153"/>
                  </a:lnTo>
                  <a:lnTo>
                    <a:pt x="1090" y="155"/>
                  </a:lnTo>
                  <a:lnTo>
                    <a:pt x="1073" y="155"/>
                  </a:lnTo>
                  <a:lnTo>
                    <a:pt x="1059" y="155"/>
                  </a:lnTo>
                  <a:lnTo>
                    <a:pt x="1044" y="155"/>
                  </a:lnTo>
                  <a:lnTo>
                    <a:pt x="1030" y="155"/>
                  </a:lnTo>
                  <a:lnTo>
                    <a:pt x="1015" y="155"/>
                  </a:lnTo>
                  <a:lnTo>
                    <a:pt x="1001" y="155"/>
                  </a:lnTo>
                  <a:lnTo>
                    <a:pt x="986" y="155"/>
                  </a:lnTo>
                  <a:lnTo>
                    <a:pt x="972" y="155"/>
                  </a:lnTo>
                  <a:lnTo>
                    <a:pt x="957" y="155"/>
                  </a:lnTo>
                  <a:lnTo>
                    <a:pt x="943" y="155"/>
                  </a:lnTo>
                  <a:lnTo>
                    <a:pt x="928" y="155"/>
                  </a:lnTo>
                  <a:lnTo>
                    <a:pt x="914" y="155"/>
                  </a:lnTo>
                  <a:lnTo>
                    <a:pt x="898" y="155"/>
                  </a:lnTo>
                  <a:lnTo>
                    <a:pt x="885" y="157"/>
                  </a:lnTo>
                  <a:lnTo>
                    <a:pt x="871" y="159"/>
                  </a:lnTo>
                  <a:lnTo>
                    <a:pt x="860" y="161"/>
                  </a:lnTo>
                  <a:lnTo>
                    <a:pt x="858" y="157"/>
                  </a:lnTo>
                  <a:lnTo>
                    <a:pt x="858" y="161"/>
                  </a:lnTo>
                  <a:lnTo>
                    <a:pt x="854" y="163"/>
                  </a:lnTo>
                  <a:lnTo>
                    <a:pt x="848" y="161"/>
                  </a:lnTo>
                  <a:lnTo>
                    <a:pt x="832" y="161"/>
                  </a:lnTo>
                  <a:lnTo>
                    <a:pt x="817" y="161"/>
                  </a:lnTo>
                  <a:lnTo>
                    <a:pt x="801" y="163"/>
                  </a:lnTo>
                  <a:lnTo>
                    <a:pt x="786" y="165"/>
                  </a:lnTo>
                  <a:lnTo>
                    <a:pt x="768" y="165"/>
                  </a:lnTo>
                  <a:lnTo>
                    <a:pt x="755" y="165"/>
                  </a:lnTo>
                  <a:lnTo>
                    <a:pt x="739" y="163"/>
                  </a:lnTo>
                  <a:lnTo>
                    <a:pt x="728" y="161"/>
                  </a:lnTo>
                  <a:lnTo>
                    <a:pt x="712" y="167"/>
                  </a:lnTo>
                  <a:lnTo>
                    <a:pt x="701" y="170"/>
                  </a:lnTo>
                  <a:lnTo>
                    <a:pt x="689" y="170"/>
                  </a:lnTo>
                  <a:lnTo>
                    <a:pt x="679" y="170"/>
                  </a:lnTo>
                  <a:lnTo>
                    <a:pt x="660" y="168"/>
                  </a:lnTo>
                  <a:lnTo>
                    <a:pt x="642" y="172"/>
                  </a:lnTo>
                  <a:lnTo>
                    <a:pt x="631" y="172"/>
                  </a:lnTo>
                  <a:lnTo>
                    <a:pt x="619" y="172"/>
                  </a:lnTo>
                  <a:lnTo>
                    <a:pt x="609" y="172"/>
                  </a:lnTo>
                  <a:lnTo>
                    <a:pt x="600" y="172"/>
                  </a:lnTo>
                  <a:lnTo>
                    <a:pt x="578" y="174"/>
                  </a:lnTo>
                  <a:lnTo>
                    <a:pt x="559" y="176"/>
                  </a:lnTo>
                  <a:lnTo>
                    <a:pt x="538" y="176"/>
                  </a:lnTo>
                  <a:lnTo>
                    <a:pt x="518" y="176"/>
                  </a:lnTo>
                  <a:lnTo>
                    <a:pt x="497" y="178"/>
                  </a:lnTo>
                  <a:lnTo>
                    <a:pt x="478" y="180"/>
                  </a:lnTo>
                  <a:lnTo>
                    <a:pt x="456" y="180"/>
                  </a:lnTo>
                  <a:lnTo>
                    <a:pt x="437" y="182"/>
                  </a:lnTo>
                  <a:lnTo>
                    <a:pt x="416" y="182"/>
                  </a:lnTo>
                  <a:lnTo>
                    <a:pt x="396" y="184"/>
                  </a:lnTo>
                  <a:lnTo>
                    <a:pt x="375" y="184"/>
                  </a:lnTo>
                  <a:lnTo>
                    <a:pt x="355" y="186"/>
                  </a:lnTo>
                  <a:lnTo>
                    <a:pt x="334" y="188"/>
                  </a:lnTo>
                  <a:lnTo>
                    <a:pt x="315" y="190"/>
                  </a:lnTo>
                  <a:lnTo>
                    <a:pt x="293" y="190"/>
                  </a:lnTo>
                  <a:lnTo>
                    <a:pt x="274" y="190"/>
                  </a:lnTo>
                  <a:lnTo>
                    <a:pt x="253" y="192"/>
                  </a:lnTo>
                  <a:lnTo>
                    <a:pt x="233" y="194"/>
                  </a:lnTo>
                  <a:lnTo>
                    <a:pt x="212" y="194"/>
                  </a:lnTo>
                  <a:lnTo>
                    <a:pt x="194" y="196"/>
                  </a:lnTo>
                  <a:lnTo>
                    <a:pt x="173" y="198"/>
                  </a:lnTo>
                  <a:lnTo>
                    <a:pt x="156" y="199"/>
                  </a:lnTo>
                  <a:lnTo>
                    <a:pt x="134" y="199"/>
                  </a:lnTo>
                  <a:lnTo>
                    <a:pt x="115" y="199"/>
                  </a:lnTo>
                  <a:lnTo>
                    <a:pt x="96" y="201"/>
                  </a:lnTo>
                  <a:lnTo>
                    <a:pt x="76" y="203"/>
                  </a:lnTo>
                  <a:lnTo>
                    <a:pt x="57" y="203"/>
                  </a:lnTo>
                  <a:lnTo>
                    <a:pt x="37" y="205"/>
                  </a:lnTo>
                  <a:lnTo>
                    <a:pt x="18" y="207"/>
                  </a:lnTo>
                  <a:lnTo>
                    <a:pt x="0" y="209"/>
                  </a:lnTo>
                  <a:lnTo>
                    <a:pt x="12" y="192"/>
                  </a:lnTo>
                  <a:lnTo>
                    <a:pt x="28" y="174"/>
                  </a:lnTo>
                  <a:lnTo>
                    <a:pt x="43" y="155"/>
                  </a:lnTo>
                  <a:lnTo>
                    <a:pt x="63" y="135"/>
                  </a:lnTo>
                  <a:lnTo>
                    <a:pt x="70" y="124"/>
                  </a:lnTo>
                  <a:lnTo>
                    <a:pt x="80" y="114"/>
                  </a:lnTo>
                  <a:lnTo>
                    <a:pt x="90" y="104"/>
                  </a:lnTo>
                  <a:lnTo>
                    <a:pt x="101" y="95"/>
                  </a:lnTo>
                  <a:lnTo>
                    <a:pt x="111" y="85"/>
                  </a:lnTo>
                  <a:lnTo>
                    <a:pt x="123" y="77"/>
                  </a:lnTo>
                  <a:lnTo>
                    <a:pt x="134" y="70"/>
                  </a:lnTo>
                  <a:lnTo>
                    <a:pt x="146" y="64"/>
                  </a:lnTo>
                  <a:lnTo>
                    <a:pt x="423" y="39"/>
                  </a:lnTo>
                  <a:lnTo>
                    <a:pt x="435" y="48"/>
                  </a:lnTo>
                  <a:lnTo>
                    <a:pt x="448" y="39"/>
                  </a:lnTo>
                  <a:lnTo>
                    <a:pt x="466" y="37"/>
                  </a:lnTo>
                  <a:lnTo>
                    <a:pt x="483" y="35"/>
                  </a:lnTo>
                  <a:lnTo>
                    <a:pt x="501" y="33"/>
                  </a:lnTo>
                  <a:lnTo>
                    <a:pt x="518" y="33"/>
                  </a:lnTo>
                  <a:lnTo>
                    <a:pt x="536" y="31"/>
                  </a:lnTo>
                  <a:lnTo>
                    <a:pt x="553" y="31"/>
                  </a:lnTo>
                  <a:lnTo>
                    <a:pt x="571" y="29"/>
                  </a:lnTo>
                  <a:lnTo>
                    <a:pt x="588" y="29"/>
                  </a:lnTo>
                  <a:lnTo>
                    <a:pt x="606" y="27"/>
                  </a:lnTo>
                  <a:lnTo>
                    <a:pt x="623" y="25"/>
                  </a:lnTo>
                  <a:lnTo>
                    <a:pt x="640" y="25"/>
                  </a:lnTo>
                  <a:lnTo>
                    <a:pt x="660" y="25"/>
                  </a:lnTo>
                  <a:lnTo>
                    <a:pt x="677" y="23"/>
                  </a:lnTo>
                  <a:lnTo>
                    <a:pt x="697" y="21"/>
                  </a:lnTo>
                  <a:lnTo>
                    <a:pt x="714" y="21"/>
                  </a:lnTo>
                  <a:lnTo>
                    <a:pt x="734" y="21"/>
                  </a:lnTo>
                  <a:lnTo>
                    <a:pt x="751" y="19"/>
                  </a:lnTo>
                  <a:lnTo>
                    <a:pt x="768" y="19"/>
                  </a:lnTo>
                  <a:lnTo>
                    <a:pt x="786" y="17"/>
                  </a:lnTo>
                  <a:lnTo>
                    <a:pt x="805" y="17"/>
                  </a:lnTo>
                  <a:lnTo>
                    <a:pt x="823" y="15"/>
                  </a:lnTo>
                  <a:lnTo>
                    <a:pt x="842" y="15"/>
                  </a:lnTo>
                  <a:lnTo>
                    <a:pt x="860" y="15"/>
                  </a:lnTo>
                  <a:lnTo>
                    <a:pt x="879" y="15"/>
                  </a:lnTo>
                  <a:lnTo>
                    <a:pt x="896" y="13"/>
                  </a:lnTo>
                  <a:lnTo>
                    <a:pt x="914" y="13"/>
                  </a:lnTo>
                  <a:lnTo>
                    <a:pt x="931" y="11"/>
                  </a:lnTo>
                  <a:lnTo>
                    <a:pt x="951" y="11"/>
                  </a:lnTo>
                  <a:lnTo>
                    <a:pt x="968" y="11"/>
                  </a:lnTo>
                  <a:lnTo>
                    <a:pt x="988" y="11"/>
                  </a:lnTo>
                  <a:lnTo>
                    <a:pt x="1005" y="11"/>
                  </a:lnTo>
                  <a:lnTo>
                    <a:pt x="1024" y="11"/>
                  </a:lnTo>
                  <a:lnTo>
                    <a:pt x="1042" y="9"/>
                  </a:lnTo>
                  <a:lnTo>
                    <a:pt x="1059" y="9"/>
                  </a:lnTo>
                  <a:lnTo>
                    <a:pt x="1077" y="7"/>
                  </a:lnTo>
                  <a:lnTo>
                    <a:pt x="1096" y="7"/>
                  </a:lnTo>
                  <a:lnTo>
                    <a:pt x="1114" y="6"/>
                  </a:lnTo>
                  <a:lnTo>
                    <a:pt x="1133" y="6"/>
                  </a:lnTo>
                  <a:lnTo>
                    <a:pt x="1151" y="6"/>
                  </a:lnTo>
                  <a:lnTo>
                    <a:pt x="1170" y="6"/>
                  </a:lnTo>
                  <a:lnTo>
                    <a:pt x="1187" y="4"/>
                  </a:lnTo>
                  <a:lnTo>
                    <a:pt x="1205" y="4"/>
                  </a:lnTo>
                  <a:lnTo>
                    <a:pt x="1224" y="4"/>
                  </a:lnTo>
                  <a:lnTo>
                    <a:pt x="1244" y="4"/>
                  </a:lnTo>
                  <a:lnTo>
                    <a:pt x="1261" y="4"/>
                  </a:lnTo>
                  <a:lnTo>
                    <a:pt x="1279" y="4"/>
                  </a:lnTo>
                  <a:lnTo>
                    <a:pt x="1298" y="4"/>
                  </a:lnTo>
                  <a:lnTo>
                    <a:pt x="1317" y="4"/>
                  </a:lnTo>
                  <a:lnTo>
                    <a:pt x="1335" y="4"/>
                  </a:lnTo>
                  <a:lnTo>
                    <a:pt x="1352" y="4"/>
                  </a:lnTo>
                  <a:lnTo>
                    <a:pt x="1372" y="4"/>
                  </a:lnTo>
                  <a:lnTo>
                    <a:pt x="1391" y="4"/>
                  </a:lnTo>
                  <a:lnTo>
                    <a:pt x="1408" y="4"/>
                  </a:lnTo>
                  <a:lnTo>
                    <a:pt x="1426" y="4"/>
                  </a:lnTo>
                  <a:lnTo>
                    <a:pt x="1445" y="4"/>
                  </a:lnTo>
                  <a:lnTo>
                    <a:pt x="1465" y="4"/>
                  </a:lnTo>
                  <a:lnTo>
                    <a:pt x="1482" y="4"/>
                  </a:lnTo>
                  <a:lnTo>
                    <a:pt x="1500" y="4"/>
                  </a:lnTo>
                  <a:lnTo>
                    <a:pt x="1519" y="4"/>
                  </a:lnTo>
                  <a:lnTo>
                    <a:pt x="1538" y="4"/>
                  </a:lnTo>
                  <a:lnTo>
                    <a:pt x="1556" y="4"/>
                  </a:lnTo>
                  <a:lnTo>
                    <a:pt x="1573" y="4"/>
                  </a:lnTo>
                  <a:lnTo>
                    <a:pt x="1593" y="4"/>
                  </a:lnTo>
                  <a:lnTo>
                    <a:pt x="1612" y="4"/>
                  </a:lnTo>
                  <a:lnTo>
                    <a:pt x="1622" y="4"/>
                  </a:lnTo>
                  <a:lnTo>
                    <a:pt x="1635" y="4"/>
                  </a:lnTo>
                  <a:lnTo>
                    <a:pt x="1649" y="4"/>
                  </a:lnTo>
                  <a:lnTo>
                    <a:pt x="1661" y="4"/>
                  </a:lnTo>
                  <a:lnTo>
                    <a:pt x="1668" y="2"/>
                  </a:lnTo>
                  <a:lnTo>
                    <a:pt x="1680" y="2"/>
                  </a:lnTo>
                  <a:lnTo>
                    <a:pt x="1692" y="0"/>
                  </a:lnTo>
                  <a:lnTo>
                    <a:pt x="1705" y="0"/>
                  </a:lnTo>
                  <a:lnTo>
                    <a:pt x="1717" y="0"/>
                  </a:lnTo>
                  <a:lnTo>
                    <a:pt x="1728" y="6"/>
                  </a:lnTo>
                  <a:lnTo>
                    <a:pt x="1738" y="13"/>
                  </a:lnTo>
                  <a:lnTo>
                    <a:pt x="1746" y="27"/>
                  </a:lnTo>
                  <a:close/>
                </a:path>
              </a:pathLst>
            </a:custGeom>
            <a:solidFill>
              <a:srgbClr val="BFBF8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8" name="Freeform 104"/>
            <p:cNvSpPr/>
            <p:nvPr/>
          </p:nvSpPr>
          <p:spPr>
            <a:xfrm>
              <a:off x="2357" y="1904"/>
              <a:ext cx="1006" cy="807"/>
            </a:xfrm>
            <a:custGeom>
              <a:avLst/>
              <a:gdLst>
                <a:gd name="txL" fmla="*/ 0 w 2011"/>
                <a:gd name="txT" fmla="*/ 0 h 1614"/>
                <a:gd name="txR" fmla="*/ 2011 w 2011"/>
                <a:gd name="txB" fmla="*/ 1614 h 161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 ang="0">
                  <a:pos x="1" y="0"/>
                </a:cxn>
              </a:cxnLst>
              <a:rect l="txL" t="txT" r="txR" b="txB"/>
              <a:pathLst>
                <a:path w="2011" h="1614">
                  <a:moveTo>
                    <a:pt x="1914" y="0"/>
                  </a:moveTo>
                  <a:lnTo>
                    <a:pt x="1914" y="10"/>
                  </a:lnTo>
                  <a:lnTo>
                    <a:pt x="1916" y="21"/>
                  </a:lnTo>
                  <a:lnTo>
                    <a:pt x="1916" y="33"/>
                  </a:lnTo>
                  <a:lnTo>
                    <a:pt x="1918" y="45"/>
                  </a:lnTo>
                  <a:lnTo>
                    <a:pt x="1918" y="54"/>
                  </a:lnTo>
                  <a:lnTo>
                    <a:pt x="1920" y="66"/>
                  </a:lnTo>
                  <a:lnTo>
                    <a:pt x="1922" y="78"/>
                  </a:lnTo>
                  <a:lnTo>
                    <a:pt x="1924" y="89"/>
                  </a:lnTo>
                  <a:lnTo>
                    <a:pt x="1924" y="99"/>
                  </a:lnTo>
                  <a:lnTo>
                    <a:pt x="1925" y="111"/>
                  </a:lnTo>
                  <a:lnTo>
                    <a:pt x="1927" y="122"/>
                  </a:lnTo>
                  <a:lnTo>
                    <a:pt x="1929" y="134"/>
                  </a:lnTo>
                  <a:lnTo>
                    <a:pt x="1929" y="145"/>
                  </a:lnTo>
                  <a:lnTo>
                    <a:pt x="1931" y="157"/>
                  </a:lnTo>
                  <a:lnTo>
                    <a:pt x="1933" y="169"/>
                  </a:lnTo>
                  <a:lnTo>
                    <a:pt x="1935" y="180"/>
                  </a:lnTo>
                  <a:lnTo>
                    <a:pt x="1935" y="190"/>
                  </a:lnTo>
                  <a:lnTo>
                    <a:pt x="1935" y="202"/>
                  </a:lnTo>
                  <a:lnTo>
                    <a:pt x="1937" y="213"/>
                  </a:lnTo>
                  <a:lnTo>
                    <a:pt x="1939" y="225"/>
                  </a:lnTo>
                  <a:lnTo>
                    <a:pt x="1939" y="235"/>
                  </a:lnTo>
                  <a:lnTo>
                    <a:pt x="1939" y="246"/>
                  </a:lnTo>
                  <a:lnTo>
                    <a:pt x="1941" y="258"/>
                  </a:lnTo>
                  <a:lnTo>
                    <a:pt x="1943" y="270"/>
                  </a:lnTo>
                  <a:lnTo>
                    <a:pt x="1943" y="279"/>
                  </a:lnTo>
                  <a:lnTo>
                    <a:pt x="1945" y="291"/>
                  </a:lnTo>
                  <a:lnTo>
                    <a:pt x="1945" y="303"/>
                  </a:lnTo>
                  <a:lnTo>
                    <a:pt x="1947" y="314"/>
                  </a:lnTo>
                  <a:lnTo>
                    <a:pt x="1947" y="326"/>
                  </a:lnTo>
                  <a:lnTo>
                    <a:pt x="1949" y="337"/>
                  </a:lnTo>
                  <a:lnTo>
                    <a:pt x="1951" y="349"/>
                  </a:lnTo>
                  <a:lnTo>
                    <a:pt x="1953" y="361"/>
                  </a:lnTo>
                  <a:lnTo>
                    <a:pt x="1953" y="370"/>
                  </a:lnTo>
                  <a:lnTo>
                    <a:pt x="1953" y="382"/>
                  </a:lnTo>
                  <a:lnTo>
                    <a:pt x="1953" y="392"/>
                  </a:lnTo>
                  <a:lnTo>
                    <a:pt x="1955" y="403"/>
                  </a:lnTo>
                  <a:lnTo>
                    <a:pt x="1955" y="415"/>
                  </a:lnTo>
                  <a:lnTo>
                    <a:pt x="1956" y="427"/>
                  </a:lnTo>
                  <a:lnTo>
                    <a:pt x="1956" y="438"/>
                  </a:lnTo>
                  <a:lnTo>
                    <a:pt x="1958" y="450"/>
                  </a:lnTo>
                  <a:lnTo>
                    <a:pt x="1958" y="460"/>
                  </a:lnTo>
                  <a:lnTo>
                    <a:pt x="1958" y="471"/>
                  </a:lnTo>
                  <a:lnTo>
                    <a:pt x="1958" y="481"/>
                  </a:lnTo>
                  <a:lnTo>
                    <a:pt x="1960" y="493"/>
                  </a:lnTo>
                  <a:lnTo>
                    <a:pt x="1960" y="504"/>
                  </a:lnTo>
                  <a:lnTo>
                    <a:pt x="1962" y="516"/>
                  </a:lnTo>
                  <a:lnTo>
                    <a:pt x="1962" y="527"/>
                  </a:lnTo>
                  <a:lnTo>
                    <a:pt x="1964" y="539"/>
                  </a:lnTo>
                  <a:lnTo>
                    <a:pt x="1964" y="549"/>
                  </a:lnTo>
                  <a:lnTo>
                    <a:pt x="1964" y="560"/>
                  </a:lnTo>
                  <a:lnTo>
                    <a:pt x="1964" y="570"/>
                  </a:lnTo>
                  <a:lnTo>
                    <a:pt x="1966" y="582"/>
                  </a:lnTo>
                  <a:lnTo>
                    <a:pt x="1966" y="591"/>
                  </a:lnTo>
                  <a:lnTo>
                    <a:pt x="1968" y="603"/>
                  </a:lnTo>
                  <a:lnTo>
                    <a:pt x="1968" y="615"/>
                  </a:lnTo>
                  <a:lnTo>
                    <a:pt x="1970" y="626"/>
                  </a:lnTo>
                  <a:lnTo>
                    <a:pt x="1970" y="636"/>
                  </a:lnTo>
                  <a:lnTo>
                    <a:pt x="1970" y="648"/>
                  </a:lnTo>
                  <a:lnTo>
                    <a:pt x="1970" y="659"/>
                  </a:lnTo>
                  <a:lnTo>
                    <a:pt x="1972" y="671"/>
                  </a:lnTo>
                  <a:lnTo>
                    <a:pt x="1972" y="681"/>
                  </a:lnTo>
                  <a:lnTo>
                    <a:pt x="1974" y="692"/>
                  </a:lnTo>
                  <a:lnTo>
                    <a:pt x="1974" y="704"/>
                  </a:lnTo>
                  <a:lnTo>
                    <a:pt x="1976" y="716"/>
                  </a:lnTo>
                  <a:lnTo>
                    <a:pt x="1976" y="727"/>
                  </a:lnTo>
                  <a:lnTo>
                    <a:pt x="1978" y="743"/>
                  </a:lnTo>
                  <a:lnTo>
                    <a:pt x="1978" y="754"/>
                  </a:lnTo>
                  <a:lnTo>
                    <a:pt x="1980" y="770"/>
                  </a:lnTo>
                  <a:lnTo>
                    <a:pt x="1980" y="783"/>
                  </a:lnTo>
                  <a:lnTo>
                    <a:pt x="1982" y="797"/>
                  </a:lnTo>
                  <a:lnTo>
                    <a:pt x="1984" y="811"/>
                  </a:lnTo>
                  <a:lnTo>
                    <a:pt x="1986" y="826"/>
                  </a:lnTo>
                  <a:lnTo>
                    <a:pt x="1986" y="838"/>
                  </a:lnTo>
                  <a:lnTo>
                    <a:pt x="1988" y="853"/>
                  </a:lnTo>
                  <a:lnTo>
                    <a:pt x="1988" y="865"/>
                  </a:lnTo>
                  <a:lnTo>
                    <a:pt x="1989" y="880"/>
                  </a:lnTo>
                  <a:lnTo>
                    <a:pt x="1989" y="894"/>
                  </a:lnTo>
                  <a:lnTo>
                    <a:pt x="1991" y="908"/>
                  </a:lnTo>
                  <a:lnTo>
                    <a:pt x="1993" y="921"/>
                  </a:lnTo>
                  <a:lnTo>
                    <a:pt x="1995" y="937"/>
                  </a:lnTo>
                  <a:lnTo>
                    <a:pt x="1995" y="948"/>
                  </a:lnTo>
                  <a:lnTo>
                    <a:pt x="1995" y="962"/>
                  </a:lnTo>
                  <a:lnTo>
                    <a:pt x="1995" y="975"/>
                  </a:lnTo>
                  <a:lnTo>
                    <a:pt x="1997" y="989"/>
                  </a:lnTo>
                  <a:lnTo>
                    <a:pt x="1997" y="1001"/>
                  </a:lnTo>
                  <a:lnTo>
                    <a:pt x="1997" y="1016"/>
                  </a:lnTo>
                  <a:lnTo>
                    <a:pt x="1997" y="1028"/>
                  </a:lnTo>
                  <a:lnTo>
                    <a:pt x="1999" y="1043"/>
                  </a:lnTo>
                  <a:lnTo>
                    <a:pt x="1999" y="1055"/>
                  </a:lnTo>
                  <a:lnTo>
                    <a:pt x="1999" y="1069"/>
                  </a:lnTo>
                  <a:lnTo>
                    <a:pt x="1999" y="1082"/>
                  </a:lnTo>
                  <a:lnTo>
                    <a:pt x="2001" y="1098"/>
                  </a:lnTo>
                  <a:lnTo>
                    <a:pt x="2001" y="1109"/>
                  </a:lnTo>
                  <a:lnTo>
                    <a:pt x="2003" y="1123"/>
                  </a:lnTo>
                  <a:lnTo>
                    <a:pt x="2003" y="1136"/>
                  </a:lnTo>
                  <a:lnTo>
                    <a:pt x="2005" y="1152"/>
                  </a:lnTo>
                  <a:lnTo>
                    <a:pt x="2005" y="1164"/>
                  </a:lnTo>
                  <a:lnTo>
                    <a:pt x="2005" y="1177"/>
                  </a:lnTo>
                  <a:lnTo>
                    <a:pt x="2005" y="1191"/>
                  </a:lnTo>
                  <a:lnTo>
                    <a:pt x="2005" y="1204"/>
                  </a:lnTo>
                  <a:lnTo>
                    <a:pt x="2005" y="1216"/>
                  </a:lnTo>
                  <a:lnTo>
                    <a:pt x="2005" y="1230"/>
                  </a:lnTo>
                  <a:lnTo>
                    <a:pt x="2005" y="1243"/>
                  </a:lnTo>
                  <a:lnTo>
                    <a:pt x="2007" y="1257"/>
                  </a:lnTo>
                  <a:lnTo>
                    <a:pt x="2007" y="1268"/>
                  </a:lnTo>
                  <a:lnTo>
                    <a:pt x="2007" y="1282"/>
                  </a:lnTo>
                  <a:lnTo>
                    <a:pt x="2007" y="1295"/>
                  </a:lnTo>
                  <a:lnTo>
                    <a:pt x="2007" y="1311"/>
                  </a:lnTo>
                  <a:lnTo>
                    <a:pt x="2007" y="1323"/>
                  </a:lnTo>
                  <a:lnTo>
                    <a:pt x="2007" y="1336"/>
                  </a:lnTo>
                  <a:lnTo>
                    <a:pt x="2007" y="1350"/>
                  </a:lnTo>
                  <a:lnTo>
                    <a:pt x="2009" y="1365"/>
                  </a:lnTo>
                  <a:lnTo>
                    <a:pt x="2009" y="1377"/>
                  </a:lnTo>
                  <a:lnTo>
                    <a:pt x="2009" y="1392"/>
                  </a:lnTo>
                  <a:lnTo>
                    <a:pt x="2009" y="1404"/>
                  </a:lnTo>
                  <a:lnTo>
                    <a:pt x="2009" y="1420"/>
                  </a:lnTo>
                  <a:lnTo>
                    <a:pt x="2009" y="1433"/>
                  </a:lnTo>
                  <a:lnTo>
                    <a:pt x="2009" y="1447"/>
                  </a:lnTo>
                  <a:lnTo>
                    <a:pt x="2009" y="1460"/>
                  </a:lnTo>
                  <a:lnTo>
                    <a:pt x="2009" y="1476"/>
                  </a:lnTo>
                  <a:lnTo>
                    <a:pt x="2009" y="1487"/>
                  </a:lnTo>
                  <a:lnTo>
                    <a:pt x="2009" y="1503"/>
                  </a:lnTo>
                  <a:lnTo>
                    <a:pt x="2009" y="1515"/>
                  </a:lnTo>
                  <a:lnTo>
                    <a:pt x="2009" y="1530"/>
                  </a:lnTo>
                  <a:lnTo>
                    <a:pt x="2009" y="1544"/>
                  </a:lnTo>
                  <a:lnTo>
                    <a:pt x="2009" y="1559"/>
                  </a:lnTo>
                  <a:lnTo>
                    <a:pt x="2009" y="1573"/>
                  </a:lnTo>
                  <a:lnTo>
                    <a:pt x="2011" y="1588"/>
                  </a:lnTo>
                  <a:lnTo>
                    <a:pt x="1997" y="1586"/>
                  </a:lnTo>
                  <a:lnTo>
                    <a:pt x="1986" y="1586"/>
                  </a:lnTo>
                  <a:lnTo>
                    <a:pt x="1972" y="1586"/>
                  </a:lnTo>
                  <a:lnTo>
                    <a:pt x="1960" y="1586"/>
                  </a:lnTo>
                  <a:lnTo>
                    <a:pt x="1945" y="1586"/>
                  </a:lnTo>
                  <a:lnTo>
                    <a:pt x="1933" y="1586"/>
                  </a:lnTo>
                  <a:lnTo>
                    <a:pt x="1918" y="1586"/>
                  </a:lnTo>
                  <a:lnTo>
                    <a:pt x="1906" y="1586"/>
                  </a:lnTo>
                  <a:lnTo>
                    <a:pt x="1891" y="1584"/>
                  </a:lnTo>
                  <a:lnTo>
                    <a:pt x="1877" y="1584"/>
                  </a:lnTo>
                  <a:lnTo>
                    <a:pt x="1861" y="1583"/>
                  </a:lnTo>
                  <a:lnTo>
                    <a:pt x="1848" y="1583"/>
                  </a:lnTo>
                  <a:lnTo>
                    <a:pt x="1832" y="1581"/>
                  </a:lnTo>
                  <a:lnTo>
                    <a:pt x="1819" y="1579"/>
                  </a:lnTo>
                  <a:lnTo>
                    <a:pt x="1805" y="1577"/>
                  </a:lnTo>
                  <a:lnTo>
                    <a:pt x="1794" y="1577"/>
                  </a:lnTo>
                  <a:lnTo>
                    <a:pt x="1774" y="1583"/>
                  </a:lnTo>
                  <a:lnTo>
                    <a:pt x="1763" y="1586"/>
                  </a:lnTo>
                  <a:lnTo>
                    <a:pt x="1747" y="1586"/>
                  </a:lnTo>
                  <a:lnTo>
                    <a:pt x="1733" y="1588"/>
                  </a:lnTo>
                  <a:lnTo>
                    <a:pt x="1714" y="1583"/>
                  </a:lnTo>
                  <a:lnTo>
                    <a:pt x="1708" y="1588"/>
                  </a:lnTo>
                  <a:lnTo>
                    <a:pt x="1697" y="1584"/>
                  </a:lnTo>
                  <a:lnTo>
                    <a:pt x="1685" y="1583"/>
                  </a:lnTo>
                  <a:lnTo>
                    <a:pt x="1673" y="1583"/>
                  </a:lnTo>
                  <a:lnTo>
                    <a:pt x="1664" y="1583"/>
                  </a:lnTo>
                  <a:lnTo>
                    <a:pt x="1642" y="1583"/>
                  </a:lnTo>
                  <a:lnTo>
                    <a:pt x="1625" y="1583"/>
                  </a:lnTo>
                  <a:lnTo>
                    <a:pt x="1605" y="1581"/>
                  </a:lnTo>
                  <a:lnTo>
                    <a:pt x="1586" y="1581"/>
                  </a:lnTo>
                  <a:lnTo>
                    <a:pt x="1569" y="1579"/>
                  </a:lnTo>
                  <a:lnTo>
                    <a:pt x="1551" y="1577"/>
                  </a:lnTo>
                  <a:lnTo>
                    <a:pt x="1567" y="1569"/>
                  </a:lnTo>
                  <a:lnTo>
                    <a:pt x="1584" y="1561"/>
                  </a:lnTo>
                  <a:lnTo>
                    <a:pt x="1600" y="1550"/>
                  </a:lnTo>
                  <a:lnTo>
                    <a:pt x="1617" y="1538"/>
                  </a:lnTo>
                  <a:lnTo>
                    <a:pt x="1633" y="1524"/>
                  </a:lnTo>
                  <a:lnTo>
                    <a:pt x="1648" y="1513"/>
                  </a:lnTo>
                  <a:lnTo>
                    <a:pt x="1666" y="1501"/>
                  </a:lnTo>
                  <a:lnTo>
                    <a:pt x="1685" y="1491"/>
                  </a:lnTo>
                  <a:lnTo>
                    <a:pt x="1685" y="1480"/>
                  </a:lnTo>
                  <a:lnTo>
                    <a:pt x="1697" y="1480"/>
                  </a:lnTo>
                  <a:lnTo>
                    <a:pt x="1794" y="1394"/>
                  </a:lnTo>
                  <a:lnTo>
                    <a:pt x="1794" y="1375"/>
                  </a:lnTo>
                  <a:lnTo>
                    <a:pt x="1794" y="1358"/>
                  </a:lnTo>
                  <a:lnTo>
                    <a:pt x="1794" y="1338"/>
                  </a:lnTo>
                  <a:lnTo>
                    <a:pt x="1794" y="1321"/>
                  </a:lnTo>
                  <a:lnTo>
                    <a:pt x="1794" y="1301"/>
                  </a:lnTo>
                  <a:lnTo>
                    <a:pt x="1794" y="1284"/>
                  </a:lnTo>
                  <a:lnTo>
                    <a:pt x="1794" y="1266"/>
                  </a:lnTo>
                  <a:lnTo>
                    <a:pt x="1794" y="1249"/>
                  </a:lnTo>
                  <a:lnTo>
                    <a:pt x="1792" y="1235"/>
                  </a:lnTo>
                  <a:lnTo>
                    <a:pt x="1790" y="1222"/>
                  </a:lnTo>
                  <a:lnTo>
                    <a:pt x="1788" y="1208"/>
                  </a:lnTo>
                  <a:lnTo>
                    <a:pt x="1788" y="1195"/>
                  </a:lnTo>
                  <a:lnTo>
                    <a:pt x="1786" y="1181"/>
                  </a:lnTo>
                  <a:lnTo>
                    <a:pt x="1786" y="1167"/>
                  </a:lnTo>
                  <a:lnTo>
                    <a:pt x="1786" y="1154"/>
                  </a:lnTo>
                  <a:lnTo>
                    <a:pt x="1786" y="1142"/>
                  </a:lnTo>
                  <a:lnTo>
                    <a:pt x="1784" y="1127"/>
                  </a:lnTo>
                  <a:lnTo>
                    <a:pt x="1784" y="1113"/>
                  </a:lnTo>
                  <a:lnTo>
                    <a:pt x="1782" y="1098"/>
                  </a:lnTo>
                  <a:lnTo>
                    <a:pt x="1782" y="1086"/>
                  </a:lnTo>
                  <a:lnTo>
                    <a:pt x="1780" y="1071"/>
                  </a:lnTo>
                  <a:lnTo>
                    <a:pt x="1780" y="1057"/>
                  </a:lnTo>
                  <a:lnTo>
                    <a:pt x="1780" y="1041"/>
                  </a:lnTo>
                  <a:lnTo>
                    <a:pt x="1780" y="1030"/>
                  </a:lnTo>
                  <a:lnTo>
                    <a:pt x="1778" y="1014"/>
                  </a:lnTo>
                  <a:lnTo>
                    <a:pt x="1778" y="1001"/>
                  </a:lnTo>
                  <a:lnTo>
                    <a:pt x="1776" y="985"/>
                  </a:lnTo>
                  <a:lnTo>
                    <a:pt x="1776" y="972"/>
                  </a:lnTo>
                  <a:lnTo>
                    <a:pt x="1774" y="956"/>
                  </a:lnTo>
                  <a:lnTo>
                    <a:pt x="1774" y="944"/>
                  </a:lnTo>
                  <a:lnTo>
                    <a:pt x="1774" y="929"/>
                  </a:lnTo>
                  <a:lnTo>
                    <a:pt x="1774" y="917"/>
                  </a:lnTo>
                  <a:lnTo>
                    <a:pt x="1772" y="902"/>
                  </a:lnTo>
                  <a:lnTo>
                    <a:pt x="1772" y="888"/>
                  </a:lnTo>
                  <a:lnTo>
                    <a:pt x="1770" y="875"/>
                  </a:lnTo>
                  <a:lnTo>
                    <a:pt x="1770" y="863"/>
                  </a:lnTo>
                  <a:lnTo>
                    <a:pt x="1768" y="849"/>
                  </a:lnTo>
                  <a:lnTo>
                    <a:pt x="1768" y="836"/>
                  </a:lnTo>
                  <a:lnTo>
                    <a:pt x="1768" y="824"/>
                  </a:lnTo>
                  <a:lnTo>
                    <a:pt x="1768" y="813"/>
                  </a:lnTo>
                  <a:lnTo>
                    <a:pt x="1764" y="795"/>
                  </a:lnTo>
                  <a:lnTo>
                    <a:pt x="1763" y="780"/>
                  </a:lnTo>
                  <a:lnTo>
                    <a:pt x="1763" y="770"/>
                  </a:lnTo>
                  <a:lnTo>
                    <a:pt x="1763" y="762"/>
                  </a:lnTo>
                  <a:lnTo>
                    <a:pt x="1763" y="751"/>
                  </a:lnTo>
                  <a:lnTo>
                    <a:pt x="1768" y="741"/>
                  </a:lnTo>
                  <a:lnTo>
                    <a:pt x="1764" y="723"/>
                  </a:lnTo>
                  <a:lnTo>
                    <a:pt x="1763" y="706"/>
                  </a:lnTo>
                  <a:lnTo>
                    <a:pt x="1761" y="688"/>
                  </a:lnTo>
                  <a:lnTo>
                    <a:pt x="1759" y="671"/>
                  </a:lnTo>
                  <a:lnTo>
                    <a:pt x="1757" y="654"/>
                  </a:lnTo>
                  <a:lnTo>
                    <a:pt x="1755" y="636"/>
                  </a:lnTo>
                  <a:lnTo>
                    <a:pt x="1753" y="619"/>
                  </a:lnTo>
                  <a:lnTo>
                    <a:pt x="1753" y="603"/>
                  </a:lnTo>
                  <a:lnTo>
                    <a:pt x="1751" y="586"/>
                  </a:lnTo>
                  <a:lnTo>
                    <a:pt x="1749" y="568"/>
                  </a:lnTo>
                  <a:lnTo>
                    <a:pt x="1747" y="551"/>
                  </a:lnTo>
                  <a:lnTo>
                    <a:pt x="1747" y="535"/>
                  </a:lnTo>
                  <a:lnTo>
                    <a:pt x="1745" y="518"/>
                  </a:lnTo>
                  <a:lnTo>
                    <a:pt x="1745" y="500"/>
                  </a:lnTo>
                  <a:lnTo>
                    <a:pt x="1743" y="483"/>
                  </a:lnTo>
                  <a:lnTo>
                    <a:pt x="1743" y="467"/>
                  </a:lnTo>
                  <a:lnTo>
                    <a:pt x="1741" y="450"/>
                  </a:lnTo>
                  <a:lnTo>
                    <a:pt x="1739" y="432"/>
                  </a:lnTo>
                  <a:lnTo>
                    <a:pt x="1737" y="415"/>
                  </a:lnTo>
                  <a:lnTo>
                    <a:pt x="1737" y="398"/>
                  </a:lnTo>
                  <a:lnTo>
                    <a:pt x="1735" y="380"/>
                  </a:lnTo>
                  <a:lnTo>
                    <a:pt x="1735" y="363"/>
                  </a:lnTo>
                  <a:lnTo>
                    <a:pt x="1733" y="345"/>
                  </a:lnTo>
                  <a:lnTo>
                    <a:pt x="1733" y="330"/>
                  </a:lnTo>
                  <a:lnTo>
                    <a:pt x="1732" y="312"/>
                  </a:lnTo>
                  <a:lnTo>
                    <a:pt x="1730" y="295"/>
                  </a:lnTo>
                  <a:lnTo>
                    <a:pt x="1728" y="277"/>
                  </a:lnTo>
                  <a:lnTo>
                    <a:pt x="1726" y="262"/>
                  </a:lnTo>
                  <a:lnTo>
                    <a:pt x="1724" y="244"/>
                  </a:lnTo>
                  <a:lnTo>
                    <a:pt x="1722" y="227"/>
                  </a:lnTo>
                  <a:lnTo>
                    <a:pt x="1720" y="209"/>
                  </a:lnTo>
                  <a:lnTo>
                    <a:pt x="1720" y="194"/>
                  </a:lnTo>
                  <a:lnTo>
                    <a:pt x="1708" y="184"/>
                  </a:lnTo>
                  <a:lnTo>
                    <a:pt x="1695" y="176"/>
                  </a:lnTo>
                  <a:lnTo>
                    <a:pt x="1681" y="171"/>
                  </a:lnTo>
                  <a:lnTo>
                    <a:pt x="1671" y="171"/>
                  </a:lnTo>
                  <a:lnTo>
                    <a:pt x="1656" y="171"/>
                  </a:lnTo>
                  <a:lnTo>
                    <a:pt x="1644" y="173"/>
                  </a:lnTo>
                  <a:lnTo>
                    <a:pt x="1629" y="171"/>
                  </a:lnTo>
                  <a:lnTo>
                    <a:pt x="1617" y="171"/>
                  </a:lnTo>
                  <a:lnTo>
                    <a:pt x="1602" y="167"/>
                  </a:lnTo>
                  <a:lnTo>
                    <a:pt x="1590" y="167"/>
                  </a:lnTo>
                  <a:lnTo>
                    <a:pt x="1574" y="167"/>
                  </a:lnTo>
                  <a:lnTo>
                    <a:pt x="1563" y="171"/>
                  </a:lnTo>
                  <a:lnTo>
                    <a:pt x="1561" y="165"/>
                  </a:lnTo>
                  <a:lnTo>
                    <a:pt x="1551" y="171"/>
                  </a:lnTo>
                  <a:lnTo>
                    <a:pt x="1530" y="171"/>
                  </a:lnTo>
                  <a:lnTo>
                    <a:pt x="1510" y="171"/>
                  </a:lnTo>
                  <a:lnTo>
                    <a:pt x="1491" y="171"/>
                  </a:lnTo>
                  <a:lnTo>
                    <a:pt x="1472" y="171"/>
                  </a:lnTo>
                  <a:lnTo>
                    <a:pt x="1450" y="171"/>
                  </a:lnTo>
                  <a:lnTo>
                    <a:pt x="1433" y="171"/>
                  </a:lnTo>
                  <a:lnTo>
                    <a:pt x="1412" y="171"/>
                  </a:lnTo>
                  <a:lnTo>
                    <a:pt x="1394" y="171"/>
                  </a:lnTo>
                  <a:lnTo>
                    <a:pt x="1373" y="171"/>
                  </a:lnTo>
                  <a:lnTo>
                    <a:pt x="1353" y="171"/>
                  </a:lnTo>
                  <a:lnTo>
                    <a:pt x="1332" y="171"/>
                  </a:lnTo>
                  <a:lnTo>
                    <a:pt x="1315" y="171"/>
                  </a:lnTo>
                  <a:lnTo>
                    <a:pt x="1293" y="171"/>
                  </a:lnTo>
                  <a:lnTo>
                    <a:pt x="1274" y="171"/>
                  </a:lnTo>
                  <a:lnTo>
                    <a:pt x="1252" y="171"/>
                  </a:lnTo>
                  <a:lnTo>
                    <a:pt x="1235" y="171"/>
                  </a:lnTo>
                  <a:lnTo>
                    <a:pt x="1214" y="171"/>
                  </a:lnTo>
                  <a:lnTo>
                    <a:pt x="1194" y="171"/>
                  </a:lnTo>
                  <a:lnTo>
                    <a:pt x="1173" y="171"/>
                  </a:lnTo>
                  <a:lnTo>
                    <a:pt x="1154" y="171"/>
                  </a:lnTo>
                  <a:lnTo>
                    <a:pt x="1132" y="171"/>
                  </a:lnTo>
                  <a:lnTo>
                    <a:pt x="1115" y="173"/>
                  </a:lnTo>
                  <a:lnTo>
                    <a:pt x="1093" y="173"/>
                  </a:lnTo>
                  <a:lnTo>
                    <a:pt x="1076" y="175"/>
                  </a:lnTo>
                  <a:lnTo>
                    <a:pt x="1055" y="175"/>
                  </a:lnTo>
                  <a:lnTo>
                    <a:pt x="1035" y="175"/>
                  </a:lnTo>
                  <a:lnTo>
                    <a:pt x="1016" y="175"/>
                  </a:lnTo>
                  <a:lnTo>
                    <a:pt x="996" y="176"/>
                  </a:lnTo>
                  <a:lnTo>
                    <a:pt x="977" y="176"/>
                  </a:lnTo>
                  <a:lnTo>
                    <a:pt x="958" y="178"/>
                  </a:lnTo>
                  <a:lnTo>
                    <a:pt x="938" y="180"/>
                  </a:lnTo>
                  <a:lnTo>
                    <a:pt x="921" y="182"/>
                  </a:lnTo>
                  <a:lnTo>
                    <a:pt x="915" y="176"/>
                  </a:lnTo>
                  <a:lnTo>
                    <a:pt x="909" y="182"/>
                  </a:lnTo>
                  <a:lnTo>
                    <a:pt x="898" y="182"/>
                  </a:lnTo>
                  <a:lnTo>
                    <a:pt x="886" y="182"/>
                  </a:lnTo>
                  <a:lnTo>
                    <a:pt x="876" y="182"/>
                  </a:lnTo>
                  <a:lnTo>
                    <a:pt x="867" y="182"/>
                  </a:lnTo>
                  <a:lnTo>
                    <a:pt x="855" y="182"/>
                  </a:lnTo>
                  <a:lnTo>
                    <a:pt x="843" y="182"/>
                  </a:lnTo>
                  <a:lnTo>
                    <a:pt x="834" y="182"/>
                  </a:lnTo>
                  <a:lnTo>
                    <a:pt x="824" y="184"/>
                  </a:lnTo>
                  <a:lnTo>
                    <a:pt x="812" y="184"/>
                  </a:lnTo>
                  <a:lnTo>
                    <a:pt x="803" y="184"/>
                  </a:lnTo>
                  <a:lnTo>
                    <a:pt x="791" y="184"/>
                  </a:lnTo>
                  <a:lnTo>
                    <a:pt x="781" y="186"/>
                  </a:lnTo>
                  <a:lnTo>
                    <a:pt x="760" y="186"/>
                  </a:lnTo>
                  <a:lnTo>
                    <a:pt x="740" y="188"/>
                  </a:lnTo>
                  <a:lnTo>
                    <a:pt x="729" y="188"/>
                  </a:lnTo>
                  <a:lnTo>
                    <a:pt x="717" y="188"/>
                  </a:lnTo>
                  <a:lnTo>
                    <a:pt x="706" y="188"/>
                  </a:lnTo>
                  <a:lnTo>
                    <a:pt x="696" y="188"/>
                  </a:lnTo>
                  <a:lnTo>
                    <a:pt x="675" y="188"/>
                  </a:lnTo>
                  <a:lnTo>
                    <a:pt x="655" y="190"/>
                  </a:lnTo>
                  <a:lnTo>
                    <a:pt x="644" y="190"/>
                  </a:lnTo>
                  <a:lnTo>
                    <a:pt x="632" y="190"/>
                  </a:lnTo>
                  <a:lnTo>
                    <a:pt x="620" y="190"/>
                  </a:lnTo>
                  <a:lnTo>
                    <a:pt x="611" y="192"/>
                  </a:lnTo>
                  <a:lnTo>
                    <a:pt x="589" y="192"/>
                  </a:lnTo>
                  <a:lnTo>
                    <a:pt x="570" y="194"/>
                  </a:lnTo>
                  <a:lnTo>
                    <a:pt x="558" y="194"/>
                  </a:lnTo>
                  <a:lnTo>
                    <a:pt x="547" y="194"/>
                  </a:lnTo>
                  <a:lnTo>
                    <a:pt x="535" y="194"/>
                  </a:lnTo>
                  <a:lnTo>
                    <a:pt x="525" y="194"/>
                  </a:lnTo>
                  <a:lnTo>
                    <a:pt x="514" y="194"/>
                  </a:lnTo>
                  <a:lnTo>
                    <a:pt x="504" y="194"/>
                  </a:lnTo>
                  <a:lnTo>
                    <a:pt x="492" y="194"/>
                  </a:lnTo>
                  <a:lnTo>
                    <a:pt x="483" y="194"/>
                  </a:lnTo>
                  <a:lnTo>
                    <a:pt x="461" y="194"/>
                  </a:lnTo>
                  <a:lnTo>
                    <a:pt x="442" y="196"/>
                  </a:lnTo>
                  <a:lnTo>
                    <a:pt x="420" y="196"/>
                  </a:lnTo>
                  <a:lnTo>
                    <a:pt x="401" y="198"/>
                  </a:lnTo>
                  <a:lnTo>
                    <a:pt x="380" y="198"/>
                  </a:lnTo>
                  <a:lnTo>
                    <a:pt x="360" y="198"/>
                  </a:lnTo>
                  <a:lnTo>
                    <a:pt x="339" y="200"/>
                  </a:lnTo>
                  <a:lnTo>
                    <a:pt x="320" y="202"/>
                  </a:lnTo>
                  <a:lnTo>
                    <a:pt x="298" y="202"/>
                  </a:lnTo>
                  <a:lnTo>
                    <a:pt x="279" y="204"/>
                  </a:lnTo>
                  <a:lnTo>
                    <a:pt x="260" y="206"/>
                  </a:lnTo>
                  <a:lnTo>
                    <a:pt x="242" y="207"/>
                  </a:lnTo>
                  <a:lnTo>
                    <a:pt x="230" y="209"/>
                  </a:lnTo>
                  <a:lnTo>
                    <a:pt x="219" y="211"/>
                  </a:lnTo>
                  <a:lnTo>
                    <a:pt x="207" y="213"/>
                  </a:lnTo>
                  <a:lnTo>
                    <a:pt x="196" y="215"/>
                  </a:lnTo>
                  <a:lnTo>
                    <a:pt x="184" y="217"/>
                  </a:lnTo>
                  <a:lnTo>
                    <a:pt x="176" y="223"/>
                  </a:lnTo>
                  <a:lnTo>
                    <a:pt x="168" y="229"/>
                  </a:lnTo>
                  <a:lnTo>
                    <a:pt x="168" y="242"/>
                  </a:lnTo>
                  <a:lnTo>
                    <a:pt x="166" y="254"/>
                  </a:lnTo>
                  <a:lnTo>
                    <a:pt x="166" y="270"/>
                  </a:lnTo>
                  <a:lnTo>
                    <a:pt x="164" y="283"/>
                  </a:lnTo>
                  <a:lnTo>
                    <a:pt x="164" y="299"/>
                  </a:lnTo>
                  <a:lnTo>
                    <a:pt x="163" y="310"/>
                  </a:lnTo>
                  <a:lnTo>
                    <a:pt x="163" y="326"/>
                  </a:lnTo>
                  <a:lnTo>
                    <a:pt x="163" y="339"/>
                  </a:lnTo>
                  <a:lnTo>
                    <a:pt x="163" y="355"/>
                  </a:lnTo>
                  <a:lnTo>
                    <a:pt x="163" y="368"/>
                  </a:lnTo>
                  <a:lnTo>
                    <a:pt x="163" y="384"/>
                  </a:lnTo>
                  <a:lnTo>
                    <a:pt x="163" y="398"/>
                  </a:lnTo>
                  <a:lnTo>
                    <a:pt x="163" y="413"/>
                  </a:lnTo>
                  <a:lnTo>
                    <a:pt x="163" y="427"/>
                  </a:lnTo>
                  <a:lnTo>
                    <a:pt x="163" y="442"/>
                  </a:lnTo>
                  <a:lnTo>
                    <a:pt x="163" y="456"/>
                  </a:lnTo>
                  <a:lnTo>
                    <a:pt x="163" y="471"/>
                  </a:lnTo>
                  <a:lnTo>
                    <a:pt x="163" y="483"/>
                  </a:lnTo>
                  <a:lnTo>
                    <a:pt x="163" y="498"/>
                  </a:lnTo>
                  <a:lnTo>
                    <a:pt x="163" y="512"/>
                  </a:lnTo>
                  <a:lnTo>
                    <a:pt x="163" y="527"/>
                  </a:lnTo>
                  <a:lnTo>
                    <a:pt x="163" y="541"/>
                  </a:lnTo>
                  <a:lnTo>
                    <a:pt x="163" y="557"/>
                  </a:lnTo>
                  <a:lnTo>
                    <a:pt x="163" y="570"/>
                  </a:lnTo>
                  <a:lnTo>
                    <a:pt x="163" y="586"/>
                  </a:lnTo>
                  <a:lnTo>
                    <a:pt x="163" y="599"/>
                  </a:lnTo>
                  <a:lnTo>
                    <a:pt x="163" y="615"/>
                  </a:lnTo>
                  <a:lnTo>
                    <a:pt x="163" y="628"/>
                  </a:lnTo>
                  <a:lnTo>
                    <a:pt x="163" y="644"/>
                  </a:lnTo>
                  <a:lnTo>
                    <a:pt x="163" y="657"/>
                  </a:lnTo>
                  <a:lnTo>
                    <a:pt x="163" y="673"/>
                  </a:lnTo>
                  <a:lnTo>
                    <a:pt x="163" y="687"/>
                  </a:lnTo>
                  <a:lnTo>
                    <a:pt x="164" y="702"/>
                  </a:lnTo>
                  <a:lnTo>
                    <a:pt x="164" y="716"/>
                  </a:lnTo>
                  <a:lnTo>
                    <a:pt x="164" y="729"/>
                  </a:lnTo>
                  <a:lnTo>
                    <a:pt x="164" y="743"/>
                  </a:lnTo>
                  <a:lnTo>
                    <a:pt x="164" y="758"/>
                  </a:lnTo>
                  <a:lnTo>
                    <a:pt x="164" y="772"/>
                  </a:lnTo>
                  <a:lnTo>
                    <a:pt x="164" y="787"/>
                  </a:lnTo>
                  <a:lnTo>
                    <a:pt x="164" y="801"/>
                  </a:lnTo>
                  <a:lnTo>
                    <a:pt x="166" y="816"/>
                  </a:lnTo>
                  <a:lnTo>
                    <a:pt x="166" y="830"/>
                  </a:lnTo>
                  <a:lnTo>
                    <a:pt x="166" y="846"/>
                  </a:lnTo>
                  <a:lnTo>
                    <a:pt x="166" y="859"/>
                  </a:lnTo>
                  <a:lnTo>
                    <a:pt x="168" y="875"/>
                  </a:lnTo>
                  <a:lnTo>
                    <a:pt x="168" y="888"/>
                  </a:lnTo>
                  <a:lnTo>
                    <a:pt x="168" y="904"/>
                  </a:lnTo>
                  <a:lnTo>
                    <a:pt x="168" y="917"/>
                  </a:lnTo>
                  <a:lnTo>
                    <a:pt x="170" y="933"/>
                  </a:lnTo>
                  <a:lnTo>
                    <a:pt x="170" y="946"/>
                  </a:lnTo>
                  <a:lnTo>
                    <a:pt x="170" y="960"/>
                  </a:lnTo>
                  <a:lnTo>
                    <a:pt x="170" y="974"/>
                  </a:lnTo>
                  <a:lnTo>
                    <a:pt x="172" y="989"/>
                  </a:lnTo>
                  <a:lnTo>
                    <a:pt x="172" y="1003"/>
                  </a:lnTo>
                  <a:lnTo>
                    <a:pt x="174" y="1018"/>
                  </a:lnTo>
                  <a:lnTo>
                    <a:pt x="174" y="1032"/>
                  </a:lnTo>
                  <a:lnTo>
                    <a:pt x="176" y="1047"/>
                  </a:lnTo>
                  <a:lnTo>
                    <a:pt x="176" y="1061"/>
                  </a:lnTo>
                  <a:lnTo>
                    <a:pt x="176" y="1076"/>
                  </a:lnTo>
                  <a:lnTo>
                    <a:pt x="176" y="1090"/>
                  </a:lnTo>
                  <a:lnTo>
                    <a:pt x="178" y="1105"/>
                  </a:lnTo>
                  <a:lnTo>
                    <a:pt x="178" y="1119"/>
                  </a:lnTo>
                  <a:lnTo>
                    <a:pt x="180" y="1135"/>
                  </a:lnTo>
                  <a:lnTo>
                    <a:pt x="180" y="1148"/>
                  </a:lnTo>
                  <a:lnTo>
                    <a:pt x="182" y="1164"/>
                  </a:lnTo>
                  <a:lnTo>
                    <a:pt x="194" y="1406"/>
                  </a:lnTo>
                  <a:lnTo>
                    <a:pt x="199" y="1416"/>
                  </a:lnTo>
                  <a:lnTo>
                    <a:pt x="207" y="1425"/>
                  </a:lnTo>
                  <a:lnTo>
                    <a:pt x="215" y="1433"/>
                  </a:lnTo>
                  <a:lnTo>
                    <a:pt x="225" y="1443"/>
                  </a:lnTo>
                  <a:lnTo>
                    <a:pt x="242" y="1456"/>
                  </a:lnTo>
                  <a:lnTo>
                    <a:pt x="263" y="1472"/>
                  </a:lnTo>
                  <a:lnTo>
                    <a:pt x="283" y="1484"/>
                  </a:lnTo>
                  <a:lnTo>
                    <a:pt x="304" y="1495"/>
                  </a:lnTo>
                  <a:lnTo>
                    <a:pt x="316" y="1501"/>
                  </a:lnTo>
                  <a:lnTo>
                    <a:pt x="327" y="1509"/>
                  </a:lnTo>
                  <a:lnTo>
                    <a:pt x="339" y="1517"/>
                  </a:lnTo>
                  <a:lnTo>
                    <a:pt x="351" y="1528"/>
                  </a:lnTo>
                  <a:lnTo>
                    <a:pt x="362" y="1534"/>
                  </a:lnTo>
                  <a:lnTo>
                    <a:pt x="378" y="1542"/>
                  </a:lnTo>
                  <a:lnTo>
                    <a:pt x="389" y="1550"/>
                  </a:lnTo>
                  <a:lnTo>
                    <a:pt x="405" y="1557"/>
                  </a:lnTo>
                  <a:lnTo>
                    <a:pt x="417" y="1563"/>
                  </a:lnTo>
                  <a:lnTo>
                    <a:pt x="432" y="1571"/>
                  </a:lnTo>
                  <a:lnTo>
                    <a:pt x="444" y="1579"/>
                  </a:lnTo>
                  <a:lnTo>
                    <a:pt x="459" y="1588"/>
                  </a:lnTo>
                  <a:lnTo>
                    <a:pt x="448" y="1600"/>
                  </a:lnTo>
                  <a:lnTo>
                    <a:pt x="426" y="1600"/>
                  </a:lnTo>
                  <a:lnTo>
                    <a:pt x="407" y="1600"/>
                  </a:lnTo>
                  <a:lnTo>
                    <a:pt x="388" y="1600"/>
                  </a:lnTo>
                  <a:lnTo>
                    <a:pt x="370" y="1600"/>
                  </a:lnTo>
                  <a:lnTo>
                    <a:pt x="353" y="1600"/>
                  </a:lnTo>
                  <a:lnTo>
                    <a:pt x="335" y="1602"/>
                  </a:lnTo>
                  <a:lnTo>
                    <a:pt x="318" y="1604"/>
                  </a:lnTo>
                  <a:lnTo>
                    <a:pt x="302" y="1606"/>
                  </a:lnTo>
                  <a:lnTo>
                    <a:pt x="285" y="1606"/>
                  </a:lnTo>
                  <a:lnTo>
                    <a:pt x="269" y="1608"/>
                  </a:lnTo>
                  <a:lnTo>
                    <a:pt x="252" y="1608"/>
                  </a:lnTo>
                  <a:lnTo>
                    <a:pt x="236" y="1610"/>
                  </a:lnTo>
                  <a:lnTo>
                    <a:pt x="219" y="1610"/>
                  </a:lnTo>
                  <a:lnTo>
                    <a:pt x="201" y="1612"/>
                  </a:lnTo>
                  <a:lnTo>
                    <a:pt x="184" y="1612"/>
                  </a:lnTo>
                  <a:lnTo>
                    <a:pt x="168" y="1614"/>
                  </a:lnTo>
                  <a:lnTo>
                    <a:pt x="151" y="1608"/>
                  </a:lnTo>
                  <a:lnTo>
                    <a:pt x="133" y="1614"/>
                  </a:lnTo>
                  <a:lnTo>
                    <a:pt x="114" y="1614"/>
                  </a:lnTo>
                  <a:lnTo>
                    <a:pt x="97" y="1614"/>
                  </a:lnTo>
                  <a:lnTo>
                    <a:pt x="77" y="1614"/>
                  </a:lnTo>
                  <a:lnTo>
                    <a:pt x="60" y="1614"/>
                  </a:lnTo>
                  <a:lnTo>
                    <a:pt x="58" y="1598"/>
                  </a:lnTo>
                  <a:lnTo>
                    <a:pt x="56" y="1584"/>
                  </a:lnTo>
                  <a:lnTo>
                    <a:pt x="54" y="1571"/>
                  </a:lnTo>
                  <a:lnTo>
                    <a:pt x="54" y="1557"/>
                  </a:lnTo>
                  <a:lnTo>
                    <a:pt x="52" y="1542"/>
                  </a:lnTo>
                  <a:lnTo>
                    <a:pt x="52" y="1530"/>
                  </a:lnTo>
                  <a:lnTo>
                    <a:pt x="50" y="1515"/>
                  </a:lnTo>
                  <a:lnTo>
                    <a:pt x="50" y="1503"/>
                  </a:lnTo>
                  <a:lnTo>
                    <a:pt x="48" y="1487"/>
                  </a:lnTo>
                  <a:lnTo>
                    <a:pt x="46" y="1474"/>
                  </a:lnTo>
                  <a:lnTo>
                    <a:pt x="44" y="1460"/>
                  </a:lnTo>
                  <a:lnTo>
                    <a:pt x="44" y="1449"/>
                  </a:lnTo>
                  <a:lnTo>
                    <a:pt x="42" y="1433"/>
                  </a:lnTo>
                  <a:lnTo>
                    <a:pt x="42" y="1420"/>
                  </a:lnTo>
                  <a:lnTo>
                    <a:pt x="40" y="1406"/>
                  </a:lnTo>
                  <a:lnTo>
                    <a:pt x="40" y="1394"/>
                  </a:lnTo>
                  <a:lnTo>
                    <a:pt x="38" y="1379"/>
                  </a:lnTo>
                  <a:lnTo>
                    <a:pt x="36" y="1365"/>
                  </a:lnTo>
                  <a:lnTo>
                    <a:pt x="35" y="1352"/>
                  </a:lnTo>
                  <a:lnTo>
                    <a:pt x="35" y="1338"/>
                  </a:lnTo>
                  <a:lnTo>
                    <a:pt x="33" y="1325"/>
                  </a:lnTo>
                  <a:lnTo>
                    <a:pt x="33" y="1311"/>
                  </a:lnTo>
                  <a:lnTo>
                    <a:pt x="31" y="1297"/>
                  </a:lnTo>
                  <a:lnTo>
                    <a:pt x="31" y="1286"/>
                  </a:lnTo>
                  <a:lnTo>
                    <a:pt x="29" y="1270"/>
                  </a:lnTo>
                  <a:lnTo>
                    <a:pt x="27" y="1257"/>
                  </a:lnTo>
                  <a:lnTo>
                    <a:pt x="27" y="1243"/>
                  </a:lnTo>
                  <a:lnTo>
                    <a:pt x="27" y="1230"/>
                  </a:lnTo>
                  <a:lnTo>
                    <a:pt x="25" y="1216"/>
                  </a:lnTo>
                  <a:lnTo>
                    <a:pt x="23" y="1202"/>
                  </a:lnTo>
                  <a:lnTo>
                    <a:pt x="23" y="1189"/>
                  </a:lnTo>
                  <a:lnTo>
                    <a:pt x="23" y="1177"/>
                  </a:lnTo>
                  <a:lnTo>
                    <a:pt x="21" y="1164"/>
                  </a:lnTo>
                  <a:lnTo>
                    <a:pt x="19" y="1150"/>
                  </a:lnTo>
                  <a:lnTo>
                    <a:pt x="17" y="1138"/>
                  </a:lnTo>
                  <a:lnTo>
                    <a:pt x="17" y="1127"/>
                  </a:lnTo>
                  <a:lnTo>
                    <a:pt x="17" y="1115"/>
                  </a:lnTo>
                  <a:lnTo>
                    <a:pt x="17" y="1103"/>
                  </a:lnTo>
                  <a:lnTo>
                    <a:pt x="17" y="1092"/>
                  </a:lnTo>
                  <a:lnTo>
                    <a:pt x="17" y="1082"/>
                  </a:lnTo>
                  <a:lnTo>
                    <a:pt x="17" y="1061"/>
                  </a:lnTo>
                  <a:lnTo>
                    <a:pt x="17" y="1041"/>
                  </a:lnTo>
                  <a:lnTo>
                    <a:pt x="17" y="1020"/>
                  </a:lnTo>
                  <a:lnTo>
                    <a:pt x="17" y="1001"/>
                  </a:lnTo>
                  <a:lnTo>
                    <a:pt x="15" y="979"/>
                  </a:lnTo>
                  <a:lnTo>
                    <a:pt x="15" y="960"/>
                  </a:lnTo>
                  <a:lnTo>
                    <a:pt x="15" y="941"/>
                  </a:lnTo>
                  <a:lnTo>
                    <a:pt x="15" y="921"/>
                  </a:lnTo>
                  <a:lnTo>
                    <a:pt x="13" y="910"/>
                  </a:lnTo>
                  <a:lnTo>
                    <a:pt x="13" y="900"/>
                  </a:lnTo>
                  <a:lnTo>
                    <a:pt x="13" y="888"/>
                  </a:lnTo>
                  <a:lnTo>
                    <a:pt x="13" y="879"/>
                  </a:lnTo>
                  <a:lnTo>
                    <a:pt x="11" y="857"/>
                  </a:lnTo>
                  <a:lnTo>
                    <a:pt x="11" y="838"/>
                  </a:lnTo>
                  <a:lnTo>
                    <a:pt x="7" y="826"/>
                  </a:lnTo>
                  <a:lnTo>
                    <a:pt x="11" y="816"/>
                  </a:lnTo>
                  <a:lnTo>
                    <a:pt x="13" y="803"/>
                  </a:lnTo>
                  <a:lnTo>
                    <a:pt x="11" y="789"/>
                  </a:lnTo>
                  <a:lnTo>
                    <a:pt x="11" y="776"/>
                  </a:lnTo>
                  <a:lnTo>
                    <a:pt x="11" y="764"/>
                  </a:lnTo>
                  <a:lnTo>
                    <a:pt x="9" y="749"/>
                  </a:lnTo>
                  <a:lnTo>
                    <a:pt x="9" y="735"/>
                  </a:lnTo>
                  <a:lnTo>
                    <a:pt x="9" y="721"/>
                  </a:lnTo>
                  <a:lnTo>
                    <a:pt x="9" y="708"/>
                  </a:lnTo>
                  <a:lnTo>
                    <a:pt x="9" y="694"/>
                  </a:lnTo>
                  <a:lnTo>
                    <a:pt x="9" y="681"/>
                  </a:lnTo>
                  <a:lnTo>
                    <a:pt x="9" y="667"/>
                  </a:lnTo>
                  <a:lnTo>
                    <a:pt x="9" y="655"/>
                  </a:lnTo>
                  <a:lnTo>
                    <a:pt x="7" y="640"/>
                  </a:lnTo>
                  <a:lnTo>
                    <a:pt x="7" y="626"/>
                  </a:lnTo>
                  <a:lnTo>
                    <a:pt x="5" y="613"/>
                  </a:lnTo>
                  <a:lnTo>
                    <a:pt x="5" y="599"/>
                  </a:lnTo>
                  <a:lnTo>
                    <a:pt x="4" y="586"/>
                  </a:lnTo>
                  <a:lnTo>
                    <a:pt x="2" y="572"/>
                  </a:lnTo>
                  <a:lnTo>
                    <a:pt x="0" y="559"/>
                  </a:lnTo>
                  <a:lnTo>
                    <a:pt x="0" y="547"/>
                  </a:lnTo>
                  <a:lnTo>
                    <a:pt x="11" y="547"/>
                  </a:lnTo>
                  <a:lnTo>
                    <a:pt x="9" y="529"/>
                  </a:lnTo>
                  <a:lnTo>
                    <a:pt x="7" y="516"/>
                  </a:lnTo>
                  <a:lnTo>
                    <a:pt x="5" y="498"/>
                  </a:lnTo>
                  <a:lnTo>
                    <a:pt x="5" y="485"/>
                  </a:lnTo>
                  <a:lnTo>
                    <a:pt x="5" y="469"/>
                  </a:lnTo>
                  <a:lnTo>
                    <a:pt x="5" y="454"/>
                  </a:lnTo>
                  <a:lnTo>
                    <a:pt x="5" y="438"/>
                  </a:lnTo>
                  <a:lnTo>
                    <a:pt x="5" y="425"/>
                  </a:lnTo>
                  <a:lnTo>
                    <a:pt x="5" y="407"/>
                  </a:lnTo>
                  <a:lnTo>
                    <a:pt x="5" y="394"/>
                  </a:lnTo>
                  <a:lnTo>
                    <a:pt x="5" y="376"/>
                  </a:lnTo>
                  <a:lnTo>
                    <a:pt x="5" y="363"/>
                  </a:lnTo>
                  <a:lnTo>
                    <a:pt x="5" y="347"/>
                  </a:lnTo>
                  <a:lnTo>
                    <a:pt x="5" y="334"/>
                  </a:lnTo>
                  <a:lnTo>
                    <a:pt x="5" y="318"/>
                  </a:lnTo>
                  <a:lnTo>
                    <a:pt x="5" y="304"/>
                  </a:lnTo>
                  <a:lnTo>
                    <a:pt x="5" y="287"/>
                  </a:lnTo>
                  <a:lnTo>
                    <a:pt x="5" y="273"/>
                  </a:lnTo>
                  <a:lnTo>
                    <a:pt x="5" y="258"/>
                  </a:lnTo>
                  <a:lnTo>
                    <a:pt x="5" y="244"/>
                  </a:lnTo>
                  <a:lnTo>
                    <a:pt x="5" y="229"/>
                  </a:lnTo>
                  <a:lnTo>
                    <a:pt x="5" y="215"/>
                  </a:lnTo>
                  <a:lnTo>
                    <a:pt x="5" y="200"/>
                  </a:lnTo>
                  <a:lnTo>
                    <a:pt x="7" y="186"/>
                  </a:lnTo>
                  <a:lnTo>
                    <a:pt x="7" y="171"/>
                  </a:lnTo>
                  <a:lnTo>
                    <a:pt x="7" y="157"/>
                  </a:lnTo>
                  <a:lnTo>
                    <a:pt x="7" y="142"/>
                  </a:lnTo>
                  <a:lnTo>
                    <a:pt x="9" y="128"/>
                  </a:lnTo>
                  <a:lnTo>
                    <a:pt x="9" y="112"/>
                  </a:lnTo>
                  <a:lnTo>
                    <a:pt x="9" y="99"/>
                  </a:lnTo>
                  <a:lnTo>
                    <a:pt x="9" y="85"/>
                  </a:lnTo>
                  <a:lnTo>
                    <a:pt x="11" y="74"/>
                  </a:lnTo>
                  <a:lnTo>
                    <a:pt x="29" y="68"/>
                  </a:lnTo>
                  <a:lnTo>
                    <a:pt x="48" y="68"/>
                  </a:lnTo>
                  <a:lnTo>
                    <a:pt x="66" y="66"/>
                  </a:lnTo>
                  <a:lnTo>
                    <a:pt x="85" y="62"/>
                  </a:lnTo>
                  <a:lnTo>
                    <a:pt x="97" y="60"/>
                  </a:lnTo>
                  <a:lnTo>
                    <a:pt x="112" y="58"/>
                  </a:lnTo>
                  <a:lnTo>
                    <a:pt x="126" y="56"/>
                  </a:lnTo>
                  <a:lnTo>
                    <a:pt x="141" y="56"/>
                  </a:lnTo>
                  <a:lnTo>
                    <a:pt x="155" y="54"/>
                  </a:lnTo>
                  <a:lnTo>
                    <a:pt x="170" y="52"/>
                  </a:lnTo>
                  <a:lnTo>
                    <a:pt x="184" y="50"/>
                  </a:lnTo>
                  <a:lnTo>
                    <a:pt x="199" y="50"/>
                  </a:lnTo>
                  <a:lnTo>
                    <a:pt x="213" y="48"/>
                  </a:lnTo>
                  <a:lnTo>
                    <a:pt x="228" y="47"/>
                  </a:lnTo>
                  <a:lnTo>
                    <a:pt x="242" y="47"/>
                  </a:lnTo>
                  <a:lnTo>
                    <a:pt x="258" y="47"/>
                  </a:lnTo>
                  <a:lnTo>
                    <a:pt x="271" y="45"/>
                  </a:lnTo>
                  <a:lnTo>
                    <a:pt x="287" y="43"/>
                  </a:lnTo>
                  <a:lnTo>
                    <a:pt x="300" y="43"/>
                  </a:lnTo>
                  <a:lnTo>
                    <a:pt x="316" y="43"/>
                  </a:lnTo>
                  <a:lnTo>
                    <a:pt x="329" y="41"/>
                  </a:lnTo>
                  <a:lnTo>
                    <a:pt x="345" y="39"/>
                  </a:lnTo>
                  <a:lnTo>
                    <a:pt x="358" y="37"/>
                  </a:lnTo>
                  <a:lnTo>
                    <a:pt x="374" y="37"/>
                  </a:lnTo>
                  <a:lnTo>
                    <a:pt x="388" y="35"/>
                  </a:lnTo>
                  <a:lnTo>
                    <a:pt x="403" y="35"/>
                  </a:lnTo>
                  <a:lnTo>
                    <a:pt x="419" y="33"/>
                  </a:lnTo>
                  <a:lnTo>
                    <a:pt x="434" y="33"/>
                  </a:lnTo>
                  <a:lnTo>
                    <a:pt x="448" y="31"/>
                  </a:lnTo>
                  <a:lnTo>
                    <a:pt x="463" y="31"/>
                  </a:lnTo>
                  <a:lnTo>
                    <a:pt x="479" y="29"/>
                  </a:lnTo>
                  <a:lnTo>
                    <a:pt x="494" y="29"/>
                  </a:lnTo>
                  <a:lnTo>
                    <a:pt x="508" y="27"/>
                  </a:lnTo>
                  <a:lnTo>
                    <a:pt x="525" y="27"/>
                  </a:lnTo>
                  <a:lnTo>
                    <a:pt x="539" y="27"/>
                  </a:lnTo>
                  <a:lnTo>
                    <a:pt x="556" y="27"/>
                  </a:lnTo>
                  <a:lnTo>
                    <a:pt x="570" y="25"/>
                  </a:lnTo>
                  <a:lnTo>
                    <a:pt x="585" y="25"/>
                  </a:lnTo>
                  <a:lnTo>
                    <a:pt x="599" y="23"/>
                  </a:lnTo>
                  <a:lnTo>
                    <a:pt x="614" y="23"/>
                  </a:lnTo>
                  <a:lnTo>
                    <a:pt x="628" y="21"/>
                  </a:lnTo>
                  <a:lnTo>
                    <a:pt x="644" y="21"/>
                  </a:lnTo>
                  <a:lnTo>
                    <a:pt x="659" y="21"/>
                  </a:lnTo>
                  <a:lnTo>
                    <a:pt x="675" y="21"/>
                  </a:lnTo>
                  <a:lnTo>
                    <a:pt x="688" y="19"/>
                  </a:lnTo>
                  <a:lnTo>
                    <a:pt x="704" y="19"/>
                  </a:lnTo>
                  <a:lnTo>
                    <a:pt x="719" y="17"/>
                  </a:lnTo>
                  <a:lnTo>
                    <a:pt x="735" y="17"/>
                  </a:lnTo>
                  <a:lnTo>
                    <a:pt x="748" y="17"/>
                  </a:lnTo>
                  <a:lnTo>
                    <a:pt x="764" y="17"/>
                  </a:lnTo>
                  <a:lnTo>
                    <a:pt x="779" y="17"/>
                  </a:lnTo>
                  <a:lnTo>
                    <a:pt x="795" y="17"/>
                  </a:lnTo>
                  <a:lnTo>
                    <a:pt x="808" y="15"/>
                  </a:lnTo>
                  <a:lnTo>
                    <a:pt x="824" y="15"/>
                  </a:lnTo>
                  <a:lnTo>
                    <a:pt x="837" y="14"/>
                  </a:lnTo>
                  <a:lnTo>
                    <a:pt x="853" y="14"/>
                  </a:lnTo>
                  <a:lnTo>
                    <a:pt x="867" y="14"/>
                  </a:lnTo>
                  <a:lnTo>
                    <a:pt x="882" y="14"/>
                  </a:lnTo>
                  <a:lnTo>
                    <a:pt x="898" y="14"/>
                  </a:lnTo>
                  <a:lnTo>
                    <a:pt x="913" y="14"/>
                  </a:lnTo>
                  <a:lnTo>
                    <a:pt x="927" y="14"/>
                  </a:lnTo>
                  <a:lnTo>
                    <a:pt x="942" y="14"/>
                  </a:lnTo>
                  <a:lnTo>
                    <a:pt x="956" y="14"/>
                  </a:lnTo>
                  <a:lnTo>
                    <a:pt x="971" y="14"/>
                  </a:lnTo>
                  <a:lnTo>
                    <a:pt x="985" y="14"/>
                  </a:lnTo>
                  <a:lnTo>
                    <a:pt x="1000" y="14"/>
                  </a:lnTo>
                  <a:lnTo>
                    <a:pt x="1014" y="14"/>
                  </a:lnTo>
                  <a:lnTo>
                    <a:pt x="1029" y="14"/>
                  </a:lnTo>
                  <a:lnTo>
                    <a:pt x="1037" y="15"/>
                  </a:lnTo>
                  <a:lnTo>
                    <a:pt x="1047" y="12"/>
                  </a:lnTo>
                  <a:lnTo>
                    <a:pt x="1057" y="8"/>
                  </a:lnTo>
                  <a:lnTo>
                    <a:pt x="1066" y="14"/>
                  </a:lnTo>
                  <a:lnTo>
                    <a:pt x="1078" y="12"/>
                  </a:lnTo>
                  <a:lnTo>
                    <a:pt x="1092" y="10"/>
                  </a:lnTo>
                  <a:lnTo>
                    <a:pt x="1105" y="8"/>
                  </a:lnTo>
                  <a:lnTo>
                    <a:pt x="1119" y="8"/>
                  </a:lnTo>
                  <a:lnTo>
                    <a:pt x="1132" y="6"/>
                  </a:lnTo>
                  <a:lnTo>
                    <a:pt x="1146" y="4"/>
                  </a:lnTo>
                  <a:lnTo>
                    <a:pt x="1159" y="4"/>
                  </a:lnTo>
                  <a:lnTo>
                    <a:pt x="1175" y="4"/>
                  </a:lnTo>
                  <a:lnTo>
                    <a:pt x="1188" y="2"/>
                  </a:lnTo>
                  <a:lnTo>
                    <a:pt x="1204" y="2"/>
                  </a:lnTo>
                  <a:lnTo>
                    <a:pt x="1218" y="0"/>
                  </a:lnTo>
                  <a:lnTo>
                    <a:pt x="1233" y="0"/>
                  </a:lnTo>
                  <a:lnTo>
                    <a:pt x="1247" y="0"/>
                  </a:lnTo>
                  <a:lnTo>
                    <a:pt x="1262" y="0"/>
                  </a:lnTo>
                  <a:lnTo>
                    <a:pt x="1276" y="0"/>
                  </a:lnTo>
                  <a:lnTo>
                    <a:pt x="1291" y="0"/>
                  </a:lnTo>
                  <a:lnTo>
                    <a:pt x="1305" y="0"/>
                  </a:lnTo>
                  <a:lnTo>
                    <a:pt x="1320" y="0"/>
                  </a:lnTo>
                  <a:lnTo>
                    <a:pt x="1334" y="0"/>
                  </a:lnTo>
                  <a:lnTo>
                    <a:pt x="1349" y="0"/>
                  </a:lnTo>
                  <a:lnTo>
                    <a:pt x="1363" y="0"/>
                  </a:lnTo>
                  <a:lnTo>
                    <a:pt x="1379" y="0"/>
                  </a:lnTo>
                  <a:lnTo>
                    <a:pt x="1392" y="0"/>
                  </a:lnTo>
                  <a:lnTo>
                    <a:pt x="1408" y="0"/>
                  </a:lnTo>
                  <a:lnTo>
                    <a:pt x="1421" y="0"/>
                  </a:lnTo>
                  <a:lnTo>
                    <a:pt x="1437" y="0"/>
                  </a:lnTo>
                  <a:lnTo>
                    <a:pt x="1450" y="0"/>
                  </a:lnTo>
                  <a:lnTo>
                    <a:pt x="1466" y="0"/>
                  </a:lnTo>
                  <a:lnTo>
                    <a:pt x="1479" y="0"/>
                  </a:lnTo>
                  <a:lnTo>
                    <a:pt x="1495" y="0"/>
                  </a:lnTo>
                  <a:lnTo>
                    <a:pt x="1508" y="0"/>
                  </a:lnTo>
                  <a:lnTo>
                    <a:pt x="1526" y="0"/>
                  </a:lnTo>
                  <a:lnTo>
                    <a:pt x="1543" y="0"/>
                  </a:lnTo>
                  <a:lnTo>
                    <a:pt x="1563" y="4"/>
                  </a:lnTo>
                  <a:lnTo>
                    <a:pt x="1572" y="4"/>
                  </a:lnTo>
                  <a:lnTo>
                    <a:pt x="1584" y="4"/>
                  </a:lnTo>
                  <a:lnTo>
                    <a:pt x="1596" y="2"/>
                  </a:lnTo>
                  <a:lnTo>
                    <a:pt x="1611" y="0"/>
                  </a:lnTo>
                  <a:lnTo>
                    <a:pt x="1629" y="0"/>
                  </a:lnTo>
                  <a:lnTo>
                    <a:pt x="1646" y="0"/>
                  </a:lnTo>
                  <a:lnTo>
                    <a:pt x="1664" y="0"/>
                  </a:lnTo>
                  <a:lnTo>
                    <a:pt x="1683" y="0"/>
                  </a:lnTo>
                  <a:lnTo>
                    <a:pt x="1700" y="0"/>
                  </a:lnTo>
                  <a:lnTo>
                    <a:pt x="1720" y="0"/>
                  </a:lnTo>
                  <a:lnTo>
                    <a:pt x="1737" y="0"/>
                  </a:lnTo>
                  <a:lnTo>
                    <a:pt x="1757" y="0"/>
                  </a:lnTo>
                  <a:lnTo>
                    <a:pt x="1774" y="0"/>
                  </a:lnTo>
                  <a:lnTo>
                    <a:pt x="1794" y="0"/>
                  </a:lnTo>
                  <a:lnTo>
                    <a:pt x="1813" y="0"/>
                  </a:lnTo>
                  <a:lnTo>
                    <a:pt x="1832" y="0"/>
                  </a:lnTo>
                  <a:lnTo>
                    <a:pt x="1852" y="0"/>
                  </a:lnTo>
                  <a:lnTo>
                    <a:pt x="1873" y="0"/>
                  </a:lnTo>
                  <a:lnTo>
                    <a:pt x="1892" y="0"/>
                  </a:lnTo>
                  <a:lnTo>
                    <a:pt x="1914" y="0"/>
                  </a:lnTo>
                  <a:close/>
                </a:path>
              </a:pathLst>
            </a:custGeom>
            <a:solidFill>
              <a:srgbClr val="DFDFB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89" name="Freeform 105"/>
            <p:cNvSpPr/>
            <p:nvPr/>
          </p:nvSpPr>
          <p:spPr>
            <a:xfrm>
              <a:off x="2473" y="2008"/>
              <a:ext cx="727" cy="291"/>
            </a:xfrm>
            <a:custGeom>
              <a:avLst/>
              <a:gdLst>
                <a:gd name="txL" fmla="*/ 0 w 1455"/>
                <a:gd name="txT" fmla="*/ 0 h 582"/>
                <a:gd name="txR" fmla="*/ 1455 w 1455"/>
                <a:gd name="txB" fmla="*/ 582 h 582"/>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455" h="582">
                  <a:moveTo>
                    <a:pt x="1455" y="0"/>
                  </a:moveTo>
                  <a:lnTo>
                    <a:pt x="1455" y="24"/>
                  </a:lnTo>
                  <a:lnTo>
                    <a:pt x="1449" y="37"/>
                  </a:lnTo>
                  <a:lnTo>
                    <a:pt x="1445" y="53"/>
                  </a:lnTo>
                  <a:lnTo>
                    <a:pt x="1441" y="66"/>
                  </a:lnTo>
                  <a:lnTo>
                    <a:pt x="1438" y="82"/>
                  </a:lnTo>
                  <a:lnTo>
                    <a:pt x="1434" y="96"/>
                  </a:lnTo>
                  <a:lnTo>
                    <a:pt x="1430" y="111"/>
                  </a:lnTo>
                  <a:lnTo>
                    <a:pt x="1426" y="125"/>
                  </a:lnTo>
                  <a:lnTo>
                    <a:pt x="1422" y="140"/>
                  </a:lnTo>
                  <a:lnTo>
                    <a:pt x="1416" y="154"/>
                  </a:lnTo>
                  <a:lnTo>
                    <a:pt x="1412" y="169"/>
                  </a:lnTo>
                  <a:lnTo>
                    <a:pt x="1406" y="183"/>
                  </a:lnTo>
                  <a:lnTo>
                    <a:pt x="1403" y="200"/>
                  </a:lnTo>
                  <a:lnTo>
                    <a:pt x="1397" y="214"/>
                  </a:lnTo>
                  <a:lnTo>
                    <a:pt x="1393" y="229"/>
                  </a:lnTo>
                  <a:lnTo>
                    <a:pt x="1389" y="243"/>
                  </a:lnTo>
                  <a:lnTo>
                    <a:pt x="1385" y="260"/>
                  </a:lnTo>
                  <a:lnTo>
                    <a:pt x="1379" y="274"/>
                  </a:lnTo>
                  <a:lnTo>
                    <a:pt x="1374" y="289"/>
                  </a:lnTo>
                  <a:lnTo>
                    <a:pt x="1368" y="303"/>
                  </a:lnTo>
                  <a:lnTo>
                    <a:pt x="1364" y="319"/>
                  </a:lnTo>
                  <a:lnTo>
                    <a:pt x="1358" y="332"/>
                  </a:lnTo>
                  <a:lnTo>
                    <a:pt x="1354" y="348"/>
                  </a:lnTo>
                  <a:lnTo>
                    <a:pt x="1350" y="361"/>
                  </a:lnTo>
                  <a:lnTo>
                    <a:pt x="1346" y="377"/>
                  </a:lnTo>
                  <a:lnTo>
                    <a:pt x="1341" y="390"/>
                  </a:lnTo>
                  <a:lnTo>
                    <a:pt x="1335" y="406"/>
                  </a:lnTo>
                  <a:lnTo>
                    <a:pt x="1331" y="419"/>
                  </a:lnTo>
                  <a:lnTo>
                    <a:pt x="1327" y="437"/>
                  </a:lnTo>
                  <a:lnTo>
                    <a:pt x="1321" y="450"/>
                  </a:lnTo>
                  <a:lnTo>
                    <a:pt x="1317" y="466"/>
                  </a:lnTo>
                  <a:lnTo>
                    <a:pt x="1313" y="480"/>
                  </a:lnTo>
                  <a:lnTo>
                    <a:pt x="1310" y="497"/>
                  </a:lnTo>
                  <a:lnTo>
                    <a:pt x="1302" y="512"/>
                  </a:lnTo>
                  <a:lnTo>
                    <a:pt x="1300" y="530"/>
                  </a:lnTo>
                  <a:lnTo>
                    <a:pt x="1296" y="545"/>
                  </a:lnTo>
                  <a:lnTo>
                    <a:pt x="1284" y="557"/>
                  </a:lnTo>
                  <a:lnTo>
                    <a:pt x="1273" y="557"/>
                  </a:lnTo>
                  <a:lnTo>
                    <a:pt x="1263" y="557"/>
                  </a:lnTo>
                  <a:lnTo>
                    <a:pt x="1251" y="557"/>
                  </a:lnTo>
                  <a:lnTo>
                    <a:pt x="1242" y="557"/>
                  </a:lnTo>
                  <a:lnTo>
                    <a:pt x="1230" y="557"/>
                  </a:lnTo>
                  <a:lnTo>
                    <a:pt x="1220" y="557"/>
                  </a:lnTo>
                  <a:lnTo>
                    <a:pt x="1209" y="557"/>
                  </a:lnTo>
                  <a:lnTo>
                    <a:pt x="1199" y="557"/>
                  </a:lnTo>
                  <a:lnTo>
                    <a:pt x="1187" y="557"/>
                  </a:lnTo>
                  <a:lnTo>
                    <a:pt x="1178" y="557"/>
                  </a:lnTo>
                  <a:lnTo>
                    <a:pt x="1166" y="557"/>
                  </a:lnTo>
                  <a:lnTo>
                    <a:pt x="1156" y="557"/>
                  </a:lnTo>
                  <a:lnTo>
                    <a:pt x="1145" y="557"/>
                  </a:lnTo>
                  <a:lnTo>
                    <a:pt x="1135" y="557"/>
                  </a:lnTo>
                  <a:lnTo>
                    <a:pt x="1123" y="557"/>
                  </a:lnTo>
                  <a:lnTo>
                    <a:pt x="1114" y="557"/>
                  </a:lnTo>
                  <a:lnTo>
                    <a:pt x="1102" y="557"/>
                  </a:lnTo>
                  <a:lnTo>
                    <a:pt x="1090" y="557"/>
                  </a:lnTo>
                  <a:lnTo>
                    <a:pt x="1079" y="557"/>
                  </a:lnTo>
                  <a:lnTo>
                    <a:pt x="1069" y="557"/>
                  </a:lnTo>
                  <a:lnTo>
                    <a:pt x="1057" y="557"/>
                  </a:lnTo>
                  <a:lnTo>
                    <a:pt x="1048" y="557"/>
                  </a:lnTo>
                  <a:lnTo>
                    <a:pt x="1036" y="557"/>
                  </a:lnTo>
                  <a:lnTo>
                    <a:pt x="1026" y="557"/>
                  </a:lnTo>
                  <a:lnTo>
                    <a:pt x="1005" y="557"/>
                  </a:lnTo>
                  <a:lnTo>
                    <a:pt x="986" y="557"/>
                  </a:lnTo>
                  <a:lnTo>
                    <a:pt x="964" y="557"/>
                  </a:lnTo>
                  <a:lnTo>
                    <a:pt x="945" y="557"/>
                  </a:lnTo>
                  <a:lnTo>
                    <a:pt x="937" y="563"/>
                  </a:lnTo>
                  <a:lnTo>
                    <a:pt x="922" y="569"/>
                  </a:lnTo>
                  <a:lnTo>
                    <a:pt x="910" y="567"/>
                  </a:lnTo>
                  <a:lnTo>
                    <a:pt x="898" y="565"/>
                  </a:lnTo>
                  <a:lnTo>
                    <a:pt x="889" y="565"/>
                  </a:lnTo>
                  <a:lnTo>
                    <a:pt x="879" y="565"/>
                  </a:lnTo>
                  <a:lnTo>
                    <a:pt x="858" y="565"/>
                  </a:lnTo>
                  <a:lnTo>
                    <a:pt x="838" y="565"/>
                  </a:lnTo>
                  <a:lnTo>
                    <a:pt x="819" y="565"/>
                  </a:lnTo>
                  <a:lnTo>
                    <a:pt x="799" y="565"/>
                  </a:lnTo>
                  <a:lnTo>
                    <a:pt x="780" y="567"/>
                  </a:lnTo>
                  <a:lnTo>
                    <a:pt x="763" y="569"/>
                  </a:lnTo>
                  <a:lnTo>
                    <a:pt x="741" y="569"/>
                  </a:lnTo>
                  <a:lnTo>
                    <a:pt x="722" y="569"/>
                  </a:lnTo>
                  <a:lnTo>
                    <a:pt x="702" y="569"/>
                  </a:lnTo>
                  <a:lnTo>
                    <a:pt x="683" y="571"/>
                  </a:lnTo>
                  <a:lnTo>
                    <a:pt x="664" y="571"/>
                  </a:lnTo>
                  <a:lnTo>
                    <a:pt x="644" y="571"/>
                  </a:lnTo>
                  <a:lnTo>
                    <a:pt x="625" y="569"/>
                  </a:lnTo>
                  <a:lnTo>
                    <a:pt x="606" y="569"/>
                  </a:lnTo>
                  <a:lnTo>
                    <a:pt x="594" y="573"/>
                  </a:lnTo>
                  <a:lnTo>
                    <a:pt x="580" y="573"/>
                  </a:lnTo>
                  <a:lnTo>
                    <a:pt x="567" y="569"/>
                  </a:lnTo>
                  <a:lnTo>
                    <a:pt x="557" y="569"/>
                  </a:lnTo>
                  <a:lnTo>
                    <a:pt x="229" y="582"/>
                  </a:lnTo>
                  <a:lnTo>
                    <a:pt x="206" y="582"/>
                  </a:lnTo>
                  <a:lnTo>
                    <a:pt x="200" y="565"/>
                  </a:lnTo>
                  <a:lnTo>
                    <a:pt x="194" y="549"/>
                  </a:lnTo>
                  <a:lnTo>
                    <a:pt x="189" y="534"/>
                  </a:lnTo>
                  <a:lnTo>
                    <a:pt x="183" y="518"/>
                  </a:lnTo>
                  <a:lnTo>
                    <a:pt x="175" y="503"/>
                  </a:lnTo>
                  <a:lnTo>
                    <a:pt x="169" y="489"/>
                  </a:lnTo>
                  <a:lnTo>
                    <a:pt x="163" y="474"/>
                  </a:lnTo>
                  <a:lnTo>
                    <a:pt x="158" y="460"/>
                  </a:lnTo>
                  <a:lnTo>
                    <a:pt x="150" y="443"/>
                  </a:lnTo>
                  <a:lnTo>
                    <a:pt x="144" y="429"/>
                  </a:lnTo>
                  <a:lnTo>
                    <a:pt x="138" y="414"/>
                  </a:lnTo>
                  <a:lnTo>
                    <a:pt x="134" y="400"/>
                  </a:lnTo>
                  <a:lnTo>
                    <a:pt x="128" y="383"/>
                  </a:lnTo>
                  <a:lnTo>
                    <a:pt x="125" y="369"/>
                  </a:lnTo>
                  <a:lnTo>
                    <a:pt x="121" y="353"/>
                  </a:lnTo>
                  <a:lnTo>
                    <a:pt x="121" y="340"/>
                  </a:lnTo>
                  <a:lnTo>
                    <a:pt x="109" y="320"/>
                  </a:lnTo>
                  <a:lnTo>
                    <a:pt x="101" y="303"/>
                  </a:lnTo>
                  <a:lnTo>
                    <a:pt x="92" y="284"/>
                  </a:lnTo>
                  <a:lnTo>
                    <a:pt x="84" y="266"/>
                  </a:lnTo>
                  <a:lnTo>
                    <a:pt x="76" y="247"/>
                  </a:lnTo>
                  <a:lnTo>
                    <a:pt x="68" y="229"/>
                  </a:lnTo>
                  <a:lnTo>
                    <a:pt x="61" y="210"/>
                  </a:lnTo>
                  <a:lnTo>
                    <a:pt x="55" y="192"/>
                  </a:lnTo>
                  <a:lnTo>
                    <a:pt x="47" y="171"/>
                  </a:lnTo>
                  <a:lnTo>
                    <a:pt x="39" y="154"/>
                  </a:lnTo>
                  <a:lnTo>
                    <a:pt x="31" y="132"/>
                  </a:lnTo>
                  <a:lnTo>
                    <a:pt x="26" y="115"/>
                  </a:lnTo>
                  <a:lnTo>
                    <a:pt x="18" y="94"/>
                  </a:lnTo>
                  <a:lnTo>
                    <a:pt x="12" y="74"/>
                  </a:lnTo>
                  <a:lnTo>
                    <a:pt x="6" y="55"/>
                  </a:lnTo>
                  <a:lnTo>
                    <a:pt x="0" y="35"/>
                  </a:lnTo>
                  <a:lnTo>
                    <a:pt x="14" y="33"/>
                  </a:lnTo>
                  <a:lnTo>
                    <a:pt x="30" y="33"/>
                  </a:lnTo>
                  <a:lnTo>
                    <a:pt x="45" y="32"/>
                  </a:lnTo>
                  <a:lnTo>
                    <a:pt x="62" y="32"/>
                  </a:lnTo>
                  <a:lnTo>
                    <a:pt x="80" y="30"/>
                  </a:lnTo>
                  <a:lnTo>
                    <a:pt x="97" y="30"/>
                  </a:lnTo>
                  <a:lnTo>
                    <a:pt x="115" y="30"/>
                  </a:lnTo>
                  <a:lnTo>
                    <a:pt x="132" y="30"/>
                  </a:lnTo>
                  <a:lnTo>
                    <a:pt x="148" y="28"/>
                  </a:lnTo>
                  <a:lnTo>
                    <a:pt x="165" y="26"/>
                  </a:lnTo>
                  <a:lnTo>
                    <a:pt x="181" y="24"/>
                  </a:lnTo>
                  <a:lnTo>
                    <a:pt x="198" y="24"/>
                  </a:lnTo>
                  <a:lnTo>
                    <a:pt x="214" y="24"/>
                  </a:lnTo>
                  <a:lnTo>
                    <a:pt x="231" y="24"/>
                  </a:lnTo>
                  <a:lnTo>
                    <a:pt x="249" y="24"/>
                  </a:lnTo>
                  <a:lnTo>
                    <a:pt x="266" y="24"/>
                  </a:lnTo>
                  <a:lnTo>
                    <a:pt x="278" y="22"/>
                  </a:lnTo>
                  <a:lnTo>
                    <a:pt x="291" y="22"/>
                  </a:lnTo>
                  <a:lnTo>
                    <a:pt x="305" y="20"/>
                  </a:lnTo>
                  <a:lnTo>
                    <a:pt x="318" y="20"/>
                  </a:lnTo>
                  <a:lnTo>
                    <a:pt x="330" y="18"/>
                  </a:lnTo>
                  <a:lnTo>
                    <a:pt x="346" y="18"/>
                  </a:lnTo>
                  <a:lnTo>
                    <a:pt x="357" y="18"/>
                  </a:lnTo>
                  <a:lnTo>
                    <a:pt x="373" y="18"/>
                  </a:lnTo>
                  <a:lnTo>
                    <a:pt x="384" y="16"/>
                  </a:lnTo>
                  <a:lnTo>
                    <a:pt x="398" y="16"/>
                  </a:lnTo>
                  <a:lnTo>
                    <a:pt x="412" y="16"/>
                  </a:lnTo>
                  <a:lnTo>
                    <a:pt x="425" y="16"/>
                  </a:lnTo>
                  <a:lnTo>
                    <a:pt x="437" y="14"/>
                  </a:lnTo>
                  <a:lnTo>
                    <a:pt x="452" y="14"/>
                  </a:lnTo>
                  <a:lnTo>
                    <a:pt x="464" y="14"/>
                  </a:lnTo>
                  <a:lnTo>
                    <a:pt x="479" y="14"/>
                  </a:lnTo>
                  <a:lnTo>
                    <a:pt x="491" y="12"/>
                  </a:lnTo>
                  <a:lnTo>
                    <a:pt x="505" y="12"/>
                  </a:lnTo>
                  <a:lnTo>
                    <a:pt x="518" y="10"/>
                  </a:lnTo>
                  <a:lnTo>
                    <a:pt x="532" y="10"/>
                  </a:lnTo>
                  <a:lnTo>
                    <a:pt x="543" y="10"/>
                  </a:lnTo>
                  <a:lnTo>
                    <a:pt x="557" y="10"/>
                  </a:lnTo>
                  <a:lnTo>
                    <a:pt x="571" y="10"/>
                  </a:lnTo>
                  <a:lnTo>
                    <a:pt x="584" y="10"/>
                  </a:lnTo>
                  <a:lnTo>
                    <a:pt x="596" y="8"/>
                  </a:lnTo>
                  <a:lnTo>
                    <a:pt x="609" y="8"/>
                  </a:lnTo>
                  <a:lnTo>
                    <a:pt x="623" y="6"/>
                  </a:lnTo>
                  <a:lnTo>
                    <a:pt x="637" y="6"/>
                  </a:lnTo>
                  <a:lnTo>
                    <a:pt x="648" y="6"/>
                  </a:lnTo>
                  <a:lnTo>
                    <a:pt x="662" y="6"/>
                  </a:lnTo>
                  <a:lnTo>
                    <a:pt x="675" y="6"/>
                  </a:lnTo>
                  <a:lnTo>
                    <a:pt x="689" y="6"/>
                  </a:lnTo>
                  <a:lnTo>
                    <a:pt x="701" y="4"/>
                  </a:lnTo>
                  <a:lnTo>
                    <a:pt x="712" y="4"/>
                  </a:lnTo>
                  <a:lnTo>
                    <a:pt x="726" y="4"/>
                  </a:lnTo>
                  <a:lnTo>
                    <a:pt x="739" y="4"/>
                  </a:lnTo>
                  <a:lnTo>
                    <a:pt x="751" y="2"/>
                  </a:lnTo>
                  <a:lnTo>
                    <a:pt x="763" y="2"/>
                  </a:lnTo>
                  <a:lnTo>
                    <a:pt x="776" y="2"/>
                  </a:lnTo>
                  <a:lnTo>
                    <a:pt x="790" y="2"/>
                  </a:lnTo>
                  <a:lnTo>
                    <a:pt x="801" y="0"/>
                  </a:lnTo>
                  <a:lnTo>
                    <a:pt x="815" y="0"/>
                  </a:lnTo>
                  <a:lnTo>
                    <a:pt x="829" y="0"/>
                  </a:lnTo>
                  <a:lnTo>
                    <a:pt x="842" y="0"/>
                  </a:lnTo>
                  <a:lnTo>
                    <a:pt x="854" y="0"/>
                  </a:lnTo>
                  <a:lnTo>
                    <a:pt x="867" y="0"/>
                  </a:lnTo>
                  <a:lnTo>
                    <a:pt x="881" y="0"/>
                  </a:lnTo>
                  <a:lnTo>
                    <a:pt x="894" y="0"/>
                  </a:lnTo>
                  <a:lnTo>
                    <a:pt x="906" y="0"/>
                  </a:lnTo>
                  <a:lnTo>
                    <a:pt x="918" y="0"/>
                  </a:lnTo>
                  <a:lnTo>
                    <a:pt x="931" y="0"/>
                  </a:lnTo>
                  <a:lnTo>
                    <a:pt x="945" y="0"/>
                  </a:lnTo>
                  <a:lnTo>
                    <a:pt x="957" y="0"/>
                  </a:lnTo>
                  <a:lnTo>
                    <a:pt x="970" y="0"/>
                  </a:lnTo>
                  <a:lnTo>
                    <a:pt x="984" y="0"/>
                  </a:lnTo>
                  <a:lnTo>
                    <a:pt x="997" y="0"/>
                  </a:lnTo>
                  <a:lnTo>
                    <a:pt x="1009" y="0"/>
                  </a:lnTo>
                  <a:lnTo>
                    <a:pt x="1022" y="0"/>
                  </a:lnTo>
                  <a:lnTo>
                    <a:pt x="1036" y="0"/>
                  </a:lnTo>
                  <a:lnTo>
                    <a:pt x="1050" y="0"/>
                  </a:lnTo>
                  <a:lnTo>
                    <a:pt x="1061" y="0"/>
                  </a:lnTo>
                  <a:lnTo>
                    <a:pt x="1075" y="0"/>
                  </a:lnTo>
                  <a:lnTo>
                    <a:pt x="1088" y="0"/>
                  </a:lnTo>
                  <a:lnTo>
                    <a:pt x="1102" y="0"/>
                  </a:lnTo>
                  <a:lnTo>
                    <a:pt x="1118" y="0"/>
                  </a:lnTo>
                  <a:lnTo>
                    <a:pt x="1131" y="0"/>
                  </a:lnTo>
                  <a:lnTo>
                    <a:pt x="1141" y="0"/>
                  </a:lnTo>
                  <a:lnTo>
                    <a:pt x="1150" y="0"/>
                  </a:lnTo>
                  <a:lnTo>
                    <a:pt x="1170" y="0"/>
                  </a:lnTo>
                  <a:lnTo>
                    <a:pt x="1189" y="0"/>
                  </a:lnTo>
                  <a:lnTo>
                    <a:pt x="1207" y="0"/>
                  </a:lnTo>
                  <a:lnTo>
                    <a:pt x="1226" y="0"/>
                  </a:lnTo>
                  <a:lnTo>
                    <a:pt x="1244" y="0"/>
                  </a:lnTo>
                  <a:lnTo>
                    <a:pt x="1261" y="0"/>
                  </a:lnTo>
                  <a:lnTo>
                    <a:pt x="1278" y="0"/>
                  </a:lnTo>
                  <a:lnTo>
                    <a:pt x="1298" y="0"/>
                  </a:lnTo>
                  <a:lnTo>
                    <a:pt x="1315" y="0"/>
                  </a:lnTo>
                  <a:lnTo>
                    <a:pt x="1333" y="0"/>
                  </a:lnTo>
                  <a:lnTo>
                    <a:pt x="1350" y="0"/>
                  </a:lnTo>
                  <a:lnTo>
                    <a:pt x="1370" y="0"/>
                  </a:lnTo>
                  <a:lnTo>
                    <a:pt x="1387" y="0"/>
                  </a:lnTo>
                  <a:lnTo>
                    <a:pt x="1408" y="0"/>
                  </a:lnTo>
                  <a:lnTo>
                    <a:pt x="1420" y="0"/>
                  </a:lnTo>
                  <a:lnTo>
                    <a:pt x="1432" y="0"/>
                  </a:lnTo>
                  <a:lnTo>
                    <a:pt x="1443" y="0"/>
                  </a:lnTo>
                  <a:lnTo>
                    <a:pt x="1455" y="0"/>
                  </a:lnTo>
                  <a:close/>
                </a:path>
              </a:pathLst>
            </a:custGeom>
            <a:solidFill>
              <a:srgbClr val="BFBF8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0" name="Freeform 106"/>
            <p:cNvSpPr/>
            <p:nvPr/>
          </p:nvSpPr>
          <p:spPr>
            <a:xfrm>
              <a:off x="2457" y="2056"/>
              <a:ext cx="119" cy="612"/>
            </a:xfrm>
            <a:custGeom>
              <a:avLst/>
              <a:gdLst>
                <a:gd name="txL" fmla="*/ 0 w 237"/>
                <a:gd name="txT" fmla="*/ 0 h 1224"/>
                <a:gd name="txR" fmla="*/ 237 w 237"/>
                <a:gd name="txB" fmla="*/ 1224 h 122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37" h="1224">
                  <a:moveTo>
                    <a:pt x="200" y="497"/>
                  </a:moveTo>
                  <a:lnTo>
                    <a:pt x="196" y="507"/>
                  </a:lnTo>
                  <a:lnTo>
                    <a:pt x="198" y="516"/>
                  </a:lnTo>
                  <a:lnTo>
                    <a:pt x="204" y="524"/>
                  </a:lnTo>
                  <a:lnTo>
                    <a:pt x="210" y="532"/>
                  </a:lnTo>
                  <a:lnTo>
                    <a:pt x="218" y="542"/>
                  </a:lnTo>
                  <a:lnTo>
                    <a:pt x="212" y="557"/>
                  </a:lnTo>
                  <a:lnTo>
                    <a:pt x="212" y="569"/>
                  </a:lnTo>
                  <a:lnTo>
                    <a:pt x="216" y="573"/>
                  </a:lnTo>
                  <a:lnTo>
                    <a:pt x="216" y="582"/>
                  </a:lnTo>
                  <a:lnTo>
                    <a:pt x="212" y="594"/>
                  </a:lnTo>
                  <a:lnTo>
                    <a:pt x="212" y="606"/>
                  </a:lnTo>
                  <a:lnTo>
                    <a:pt x="212" y="623"/>
                  </a:lnTo>
                  <a:lnTo>
                    <a:pt x="212" y="640"/>
                  </a:lnTo>
                  <a:lnTo>
                    <a:pt x="212" y="658"/>
                  </a:lnTo>
                  <a:lnTo>
                    <a:pt x="214" y="675"/>
                  </a:lnTo>
                  <a:lnTo>
                    <a:pt x="214" y="693"/>
                  </a:lnTo>
                  <a:lnTo>
                    <a:pt x="216" y="710"/>
                  </a:lnTo>
                  <a:lnTo>
                    <a:pt x="216" y="728"/>
                  </a:lnTo>
                  <a:lnTo>
                    <a:pt x="218" y="747"/>
                  </a:lnTo>
                  <a:lnTo>
                    <a:pt x="218" y="763"/>
                  </a:lnTo>
                  <a:lnTo>
                    <a:pt x="218" y="780"/>
                  </a:lnTo>
                  <a:lnTo>
                    <a:pt x="218" y="798"/>
                  </a:lnTo>
                  <a:lnTo>
                    <a:pt x="220" y="815"/>
                  </a:lnTo>
                  <a:lnTo>
                    <a:pt x="220" y="831"/>
                  </a:lnTo>
                  <a:lnTo>
                    <a:pt x="221" y="848"/>
                  </a:lnTo>
                  <a:lnTo>
                    <a:pt x="221" y="865"/>
                  </a:lnTo>
                  <a:lnTo>
                    <a:pt x="223" y="883"/>
                  </a:lnTo>
                  <a:lnTo>
                    <a:pt x="223" y="898"/>
                  </a:lnTo>
                  <a:lnTo>
                    <a:pt x="223" y="914"/>
                  </a:lnTo>
                  <a:lnTo>
                    <a:pt x="223" y="931"/>
                  </a:lnTo>
                  <a:lnTo>
                    <a:pt x="225" y="949"/>
                  </a:lnTo>
                  <a:lnTo>
                    <a:pt x="225" y="964"/>
                  </a:lnTo>
                  <a:lnTo>
                    <a:pt x="227" y="980"/>
                  </a:lnTo>
                  <a:lnTo>
                    <a:pt x="227" y="997"/>
                  </a:lnTo>
                  <a:lnTo>
                    <a:pt x="229" y="1015"/>
                  </a:lnTo>
                  <a:lnTo>
                    <a:pt x="229" y="1030"/>
                  </a:lnTo>
                  <a:lnTo>
                    <a:pt x="229" y="1048"/>
                  </a:lnTo>
                  <a:lnTo>
                    <a:pt x="229" y="1063"/>
                  </a:lnTo>
                  <a:lnTo>
                    <a:pt x="231" y="1081"/>
                  </a:lnTo>
                  <a:lnTo>
                    <a:pt x="231" y="1098"/>
                  </a:lnTo>
                  <a:lnTo>
                    <a:pt x="233" y="1116"/>
                  </a:lnTo>
                  <a:lnTo>
                    <a:pt x="235" y="1133"/>
                  </a:lnTo>
                  <a:lnTo>
                    <a:pt x="237" y="1151"/>
                  </a:lnTo>
                  <a:lnTo>
                    <a:pt x="237" y="1168"/>
                  </a:lnTo>
                  <a:lnTo>
                    <a:pt x="237" y="1187"/>
                  </a:lnTo>
                  <a:lnTo>
                    <a:pt x="237" y="1205"/>
                  </a:lnTo>
                  <a:lnTo>
                    <a:pt x="237" y="1224"/>
                  </a:lnTo>
                  <a:lnTo>
                    <a:pt x="221" y="1215"/>
                  </a:lnTo>
                  <a:lnTo>
                    <a:pt x="208" y="1209"/>
                  </a:lnTo>
                  <a:lnTo>
                    <a:pt x="194" y="1199"/>
                  </a:lnTo>
                  <a:lnTo>
                    <a:pt x="183" y="1193"/>
                  </a:lnTo>
                  <a:lnTo>
                    <a:pt x="169" y="1183"/>
                  </a:lnTo>
                  <a:lnTo>
                    <a:pt x="157" y="1176"/>
                  </a:lnTo>
                  <a:lnTo>
                    <a:pt x="146" y="1168"/>
                  </a:lnTo>
                  <a:lnTo>
                    <a:pt x="134" y="1160"/>
                  </a:lnTo>
                  <a:lnTo>
                    <a:pt x="123" y="1151"/>
                  </a:lnTo>
                  <a:lnTo>
                    <a:pt x="111" y="1143"/>
                  </a:lnTo>
                  <a:lnTo>
                    <a:pt x="99" y="1133"/>
                  </a:lnTo>
                  <a:lnTo>
                    <a:pt x="88" y="1125"/>
                  </a:lnTo>
                  <a:lnTo>
                    <a:pt x="76" y="1116"/>
                  </a:lnTo>
                  <a:lnTo>
                    <a:pt x="64" y="1108"/>
                  </a:lnTo>
                  <a:lnTo>
                    <a:pt x="53" y="1098"/>
                  </a:lnTo>
                  <a:lnTo>
                    <a:pt x="43" y="1090"/>
                  </a:lnTo>
                  <a:lnTo>
                    <a:pt x="41" y="1071"/>
                  </a:lnTo>
                  <a:lnTo>
                    <a:pt x="37" y="1054"/>
                  </a:lnTo>
                  <a:lnTo>
                    <a:pt x="33" y="1038"/>
                  </a:lnTo>
                  <a:lnTo>
                    <a:pt x="31" y="1023"/>
                  </a:lnTo>
                  <a:lnTo>
                    <a:pt x="28" y="1005"/>
                  </a:lnTo>
                  <a:lnTo>
                    <a:pt x="26" y="990"/>
                  </a:lnTo>
                  <a:lnTo>
                    <a:pt x="26" y="972"/>
                  </a:lnTo>
                  <a:lnTo>
                    <a:pt x="31" y="957"/>
                  </a:lnTo>
                  <a:lnTo>
                    <a:pt x="22" y="939"/>
                  </a:lnTo>
                  <a:lnTo>
                    <a:pt x="20" y="927"/>
                  </a:lnTo>
                  <a:lnTo>
                    <a:pt x="22" y="916"/>
                  </a:lnTo>
                  <a:lnTo>
                    <a:pt x="31" y="908"/>
                  </a:lnTo>
                  <a:lnTo>
                    <a:pt x="26" y="895"/>
                  </a:lnTo>
                  <a:lnTo>
                    <a:pt x="22" y="883"/>
                  </a:lnTo>
                  <a:lnTo>
                    <a:pt x="18" y="869"/>
                  </a:lnTo>
                  <a:lnTo>
                    <a:pt x="16" y="858"/>
                  </a:lnTo>
                  <a:lnTo>
                    <a:pt x="14" y="842"/>
                  </a:lnTo>
                  <a:lnTo>
                    <a:pt x="12" y="831"/>
                  </a:lnTo>
                  <a:lnTo>
                    <a:pt x="12" y="815"/>
                  </a:lnTo>
                  <a:lnTo>
                    <a:pt x="12" y="803"/>
                  </a:lnTo>
                  <a:lnTo>
                    <a:pt x="10" y="788"/>
                  </a:lnTo>
                  <a:lnTo>
                    <a:pt x="10" y="774"/>
                  </a:lnTo>
                  <a:lnTo>
                    <a:pt x="10" y="759"/>
                  </a:lnTo>
                  <a:lnTo>
                    <a:pt x="10" y="745"/>
                  </a:lnTo>
                  <a:lnTo>
                    <a:pt x="8" y="730"/>
                  </a:lnTo>
                  <a:lnTo>
                    <a:pt x="8" y="716"/>
                  </a:lnTo>
                  <a:lnTo>
                    <a:pt x="6" y="703"/>
                  </a:lnTo>
                  <a:lnTo>
                    <a:pt x="6" y="691"/>
                  </a:lnTo>
                  <a:lnTo>
                    <a:pt x="10" y="679"/>
                  </a:lnTo>
                  <a:lnTo>
                    <a:pt x="10" y="666"/>
                  </a:lnTo>
                  <a:lnTo>
                    <a:pt x="6" y="652"/>
                  </a:lnTo>
                  <a:lnTo>
                    <a:pt x="6" y="642"/>
                  </a:lnTo>
                  <a:lnTo>
                    <a:pt x="6" y="631"/>
                  </a:lnTo>
                  <a:lnTo>
                    <a:pt x="6" y="619"/>
                  </a:lnTo>
                  <a:lnTo>
                    <a:pt x="6" y="606"/>
                  </a:lnTo>
                  <a:lnTo>
                    <a:pt x="6" y="592"/>
                  </a:lnTo>
                  <a:lnTo>
                    <a:pt x="6" y="578"/>
                  </a:lnTo>
                  <a:lnTo>
                    <a:pt x="6" y="565"/>
                  </a:lnTo>
                  <a:lnTo>
                    <a:pt x="6" y="553"/>
                  </a:lnTo>
                  <a:lnTo>
                    <a:pt x="6" y="545"/>
                  </a:lnTo>
                  <a:lnTo>
                    <a:pt x="6" y="497"/>
                  </a:lnTo>
                  <a:lnTo>
                    <a:pt x="18" y="497"/>
                  </a:lnTo>
                  <a:lnTo>
                    <a:pt x="6" y="489"/>
                  </a:lnTo>
                  <a:lnTo>
                    <a:pt x="6" y="472"/>
                  </a:lnTo>
                  <a:lnTo>
                    <a:pt x="0" y="464"/>
                  </a:lnTo>
                  <a:lnTo>
                    <a:pt x="6" y="448"/>
                  </a:lnTo>
                  <a:lnTo>
                    <a:pt x="6" y="437"/>
                  </a:lnTo>
                  <a:lnTo>
                    <a:pt x="6" y="0"/>
                  </a:lnTo>
                  <a:lnTo>
                    <a:pt x="200" y="497"/>
                  </a:lnTo>
                  <a:close/>
                </a:path>
              </a:pathLst>
            </a:custGeom>
            <a:solidFill>
              <a:srgbClr val="BFBF8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1" name="Freeform 107"/>
            <p:cNvSpPr/>
            <p:nvPr/>
          </p:nvSpPr>
          <p:spPr>
            <a:xfrm>
              <a:off x="2574" y="2074"/>
              <a:ext cx="522" cy="37"/>
            </a:xfrm>
            <a:custGeom>
              <a:avLst/>
              <a:gdLst>
                <a:gd name="txL" fmla="*/ 0 w 1045"/>
                <a:gd name="txT" fmla="*/ 0 h 74"/>
                <a:gd name="txR" fmla="*/ 1045 w 1045"/>
                <a:gd name="txB" fmla="*/ 74 h 74"/>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Lst>
              <a:rect l="txL" t="txT" r="txR" b="txB"/>
              <a:pathLst>
                <a:path w="1045" h="74">
                  <a:moveTo>
                    <a:pt x="1045" y="26"/>
                  </a:moveTo>
                  <a:lnTo>
                    <a:pt x="1044" y="35"/>
                  </a:lnTo>
                  <a:lnTo>
                    <a:pt x="1034" y="37"/>
                  </a:lnTo>
                  <a:lnTo>
                    <a:pt x="1016" y="37"/>
                  </a:lnTo>
                  <a:lnTo>
                    <a:pt x="1003" y="37"/>
                  </a:lnTo>
                  <a:lnTo>
                    <a:pt x="985" y="37"/>
                  </a:lnTo>
                  <a:lnTo>
                    <a:pt x="972" y="37"/>
                  </a:lnTo>
                  <a:lnTo>
                    <a:pt x="956" y="37"/>
                  </a:lnTo>
                  <a:lnTo>
                    <a:pt x="941" y="37"/>
                  </a:lnTo>
                  <a:lnTo>
                    <a:pt x="925" y="37"/>
                  </a:lnTo>
                  <a:lnTo>
                    <a:pt x="912" y="39"/>
                  </a:lnTo>
                  <a:lnTo>
                    <a:pt x="894" y="39"/>
                  </a:lnTo>
                  <a:lnTo>
                    <a:pt x="881" y="39"/>
                  </a:lnTo>
                  <a:lnTo>
                    <a:pt x="863" y="39"/>
                  </a:lnTo>
                  <a:lnTo>
                    <a:pt x="850" y="41"/>
                  </a:lnTo>
                  <a:lnTo>
                    <a:pt x="832" y="41"/>
                  </a:lnTo>
                  <a:lnTo>
                    <a:pt x="819" y="41"/>
                  </a:lnTo>
                  <a:lnTo>
                    <a:pt x="801" y="41"/>
                  </a:lnTo>
                  <a:lnTo>
                    <a:pt x="788" y="43"/>
                  </a:lnTo>
                  <a:lnTo>
                    <a:pt x="770" y="43"/>
                  </a:lnTo>
                  <a:lnTo>
                    <a:pt x="755" y="43"/>
                  </a:lnTo>
                  <a:lnTo>
                    <a:pt x="737" y="43"/>
                  </a:lnTo>
                  <a:lnTo>
                    <a:pt x="722" y="43"/>
                  </a:lnTo>
                  <a:lnTo>
                    <a:pt x="704" y="43"/>
                  </a:lnTo>
                  <a:lnTo>
                    <a:pt x="689" y="43"/>
                  </a:lnTo>
                  <a:lnTo>
                    <a:pt x="673" y="43"/>
                  </a:lnTo>
                  <a:lnTo>
                    <a:pt x="658" y="45"/>
                  </a:lnTo>
                  <a:lnTo>
                    <a:pt x="640" y="45"/>
                  </a:lnTo>
                  <a:lnTo>
                    <a:pt x="625" y="45"/>
                  </a:lnTo>
                  <a:lnTo>
                    <a:pt x="609" y="45"/>
                  </a:lnTo>
                  <a:lnTo>
                    <a:pt x="594" y="47"/>
                  </a:lnTo>
                  <a:lnTo>
                    <a:pt x="576" y="47"/>
                  </a:lnTo>
                  <a:lnTo>
                    <a:pt x="561" y="47"/>
                  </a:lnTo>
                  <a:lnTo>
                    <a:pt x="545" y="47"/>
                  </a:lnTo>
                  <a:lnTo>
                    <a:pt x="530" y="49"/>
                  </a:lnTo>
                  <a:lnTo>
                    <a:pt x="512" y="49"/>
                  </a:lnTo>
                  <a:lnTo>
                    <a:pt x="495" y="49"/>
                  </a:lnTo>
                  <a:lnTo>
                    <a:pt x="479" y="49"/>
                  </a:lnTo>
                  <a:lnTo>
                    <a:pt x="464" y="49"/>
                  </a:lnTo>
                  <a:lnTo>
                    <a:pt x="446" y="49"/>
                  </a:lnTo>
                  <a:lnTo>
                    <a:pt x="431" y="51"/>
                  </a:lnTo>
                  <a:lnTo>
                    <a:pt x="415" y="51"/>
                  </a:lnTo>
                  <a:lnTo>
                    <a:pt x="400" y="53"/>
                  </a:lnTo>
                  <a:lnTo>
                    <a:pt x="382" y="53"/>
                  </a:lnTo>
                  <a:lnTo>
                    <a:pt x="367" y="53"/>
                  </a:lnTo>
                  <a:lnTo>
                    <a:pt x="351" y="53"/>
                  </a:lnTo>
                  <a:lnTo>
                    <a:pt x="336" y="55"/>
                  </a:lnTo>
                  <a:lnTo>
                    <a:pt x="318" y="55"/>
                  </a:lnTo>
                  <a:lnTo>
                    <a:pt x="303" y="57"/>
                  </a:lnTo>
                  <a:lnTo>
                    <a:pt x="287" y="57"/>
                  </a:lnTo>
                  <a:lnTo>
                    <a:pt x="272" y="59"/>
                  </a:lnTo>
                  <a:lnTo>
                    <a:pt x="254" y="59"/>
                  </a:lnTo>
                  <a:lnTo>
                    <a:pt x="239" y="59"/>
                  </a:lnTo>
                  <a:lnTo>
                    <a:pt x="223" y="59"/>
                  </a:lnTo>
                  <a:lnTo>
                    <a:pt x="208" y="60"/>
                  </a:lnTo>
                  <a:lnTo>
                    <a:pt x="190" y="60"/>
                  </a:lnTo>
                  <a:lnTo>
                    <a:pt x="177" y="62"/>
                  </a:lnTo>
                  <a:lnTo>
                    <a:pt x="159" y="62"/>
                  </a:lnTo>
                  <a:lnTo>
                    <a:pt x="146" y="64"/>
                  </a:lnTo>
                  <a:lnTo>
                    <a:pt x="128" y="64"/>
                  </a:lnTo>
                  <a:lnTo>
                    <a:pt x="115" y="64"/>
                  </a:lnTo>
                  <a:lnTo>
                    <a:pt x="99" y="66"/>
                  </a:lnTo>
                  <a:lnTo>
                    <a:pt x="85" y="68"/>
                  </a:lnTo>
                  <a:lnTo>
                    <a:pt x="70" y="68"/>
                  </a:lnTo>
                  <a:lnTo>
                    <a:pt x="56" y="70"/>
                  </a:lnTo>
                  <a:lnTo>
                    <a:pt x="41" y="72"/>
                  </a:lnTo>
                  <a:lnTo>
                    <a:pt x="27" y="74"/>
                  </a:lnTo>
                  <a:lnTo>
                    <a:pt x="16" y="68"/>
                  </a:lnTo>
                  <a:lnTo>
                    <a:pt x="6" y="59"/>
                  </a:lnTo>
                  <a:lnTo>
                    <a:pt x="0" y="47"/>
                  </a:lnTo>
                  <a:lnTo>
                    <a:pt x="4" y="37"/>
                  </a:lnTo>
                  <a:lnTo>
                    <a:pt x="20" y="31"/>
                  </a:lnTo>
                  <a:lnTo>
                    <a:pt x="37" y="31"/>
                  </a:lnTo>
                  <a:lnTo>
                    <a:pt x="52" y="29"/>
                  </a:lnTo>
                  <a:lnTo>
                    <a:pt x="64" y="26"/>
                  </a:lnTo>
                  <a:lnTo>
                    <a:pt x="82" y="28"/>
                  </a:lnTo>
                  <a:lnTo>
                    <a:pt x="101" y="29"/>
                  </a:lnTo>
                  <a:lnTo>
                    <a:pt x="120" y="29"/>
                  </a:lnTo>
                  <a:lnTo>
                    <a:pt x="142" y="29"/>
                  </a:lnTo>
                  <a:lnTo>
                    <a:pt x="161" y="28"/>
                  </a:lnTo>
                  <a:lnTo>
                    <a:pt x="180" y="26"/>
                  </a:lnTo>
                  <a:lnTo>
                    <a:pt x="200" y="26"/>
                  </a:lnTo>
                  <a:lnTo>
                    <a:pt x="221" y="26"/>
                  </a:lnTo>
                  <a:lnTo>
                    <a:pt x="233" y="24"/>
                  </a:lnTo>
                  <a:lnTo>
                    <a:pt x="244" y="24"/>
                  </a:lnTo>
                  <a:lnTo>
                    <a:pt x="256" y="24"/>
                  </a:lnTo>
                  <a:lnTo>
                    <a:pt x="268" y="24"/>
                  </a:lnTo>
                  <a:lnTo>
                    <a:pt x="279" y="24"/>
                  </a:lnTo>
                  <a:lnTo>
                    <a:pt x="293" y="24"/>
                  </a:lnTo>
                  <a:lnTo>
                    <a:pt x="305" y="24"/>
                  </a:lnTo>
                  <a:lnTo>
                    <a:pt x="318" y="24"/>
                  </a:lnTo>
                  <a:lnTo>
                    <a:pt x="330" y="24"/>
                  </a:lnTo>
                  <a:lnTo>
                    <a:pt x="341" y="24"/>
                  </a:lnTo>
                  <a:lnTo>
                    <a:pt x="353" y="24"/>
                  </a:lnTo>
                  <a:lnTo>
                    <a:pt x="367" y="24"/>
                  </a:lnTo>
                  <a:lnTo>
                    <a:pt x="378" y="24"/>
                  </a:lnTo>
                  <a:lnTo>
                    <a:pt x="392" y="24"/>
                  </a:lnTo>
                  <a:lnTo>
                    <a:pt x="405" y="24"/>
                  </a:lnTo>
                  <a:lnTo>
                    <a:pt x="419" y="24"/>
                  </a:lnTo>
                  <a:lnTo>
                    <a:pt x="431" y="22"/>
                  </a:lnTo>
                  <a:lnTo>
                    <a:pt x="442" y="22"/>
                  </a:lnTo>
                  <a:lnTo>
                    <a:pt x="456" y="22"/>
                  </a:lnTo>
                  <a:lnTo>
                    <a:pt x="469" y="22"/>
                  </a:lnTo>
                  <a:lnTo>
                    <a:pt x="481" y="22"/>
                  </a:lnTo>
                  <a:lnTo>
                    <a:pt x="495" y="22"/>
                  </a:lnTo>
                  <a:lnTo>
                    <a:pt x="508" y="22"/>
                  </a:lnTo>
                  <a:lnTo>
                    <a:pt x="522" y="22"/>
                  </a:lnTo>
                  <a:lnTo>
                    <a:pt x="533" y="22"/>
                  </a:lnTo>
                  <a:lnTo>
                    <a:pt x="547" y="22"/>
                  </a:lnTo>
                  <a:lnTo>
                    <a:pt x="561" y="22"/>
                  </a:lnTo>
                  <a:lnTo>
                    <a:pt x="574" y="22"/>
                  </a:lnTo>
                  <a:lnTo>
                    <a:pt x="586" y="22"/>
                  </a:lnTo>
                  <a:lnTo>
                    <a:pt x="599" y="22"/>
                  </a:lnTo>
                  <a:lnTo>
                    <a:pt x="613" y="22"/>
                  </a:lnTo>
                  <a:lnTo>
                    <a:pt x="627" y="22"/>
                  </a:lnTo>
                  <a:lnTo>
                    <a:pt x="638" y="20"/>
                  </a:lnTo>
                  <a:lnTo>
                    <a:pt x="650" y="20"/>
                  </a:lnTo>
                  <a:lnTo>
                    <a:pt x="663" y="18"/>
                  </a:lnTo>
                  <a:lnTo>
                    <a:pt x="677" y="18"/>
                  </a:lnTo>
                  <a:lnTo>
                    <a:pt x="689" y="18"/>
                  </a:lnTo>
                  <a:lnTo>
                    <a:pt x="700" y="18"/>
                  </a:lnTo>
                  <a:lnTo>
                    <a:pt x="714" y="18"/>
                  </a:lnTo>
                  <a:lnTo>
                    <a:pt x="727" y="18"/>
                  </a:lnTo>
                  <a:lnTo>
                    <a:pt x="739" y="16"/>
                  </a:lnTo>
                  <a:lnTo>
                    <a:pt x="753" y="16"/>
                  </a:lnTo>
                  <a:lnTo>
                    <a:pt x="764" y="14"/>
                  </a:lnTo>
                  <a:lnTo>
                    <a:pt x="778" y="14"/>
                  </a:lnTo>
                  <a:lnTo>
                    <a:pt x="789" y="14"/>
                  </a:lnTo>
                  <a:lnTo>
                    <a:pt x="803" y="14"/>
                  </a:lnTo>
                  <a:lnTo>
                    <a:pt x="817" y="14"/>
                  </a:lnTo>
                  <a:lnTo>
                    <a:pt x="830" y="14"/>
                  </a:lnTo>
                  <a:lnTo>
                    <a:pt x="842" y="12"/>
                  </a:lnTo>
                  <a:lnTo>
                    <a:pt x="853" y="12"/>
                  </a:lnTo>
                  <a:lnTo>
                    <a:pt x="865" y="10"/>
                  </a:lnTo>
                  <a:lnTo>
                    <a:pt x="879" y="10"/>
                  </a:lnTo>
                  <a:lnTo>
                    <a:pt x="890" y="8"/>
                  </a:lnTo>
                  <a:lnTo>
                    <a:pt x="902" y="8"/>
                  </a:lnTo>
                  <a:lnTo>
                    <a:pt x="914" y="6"/>
                  </a:lnTo>
                  <a:lnTo>
                    <a:pt x="927" y="6"/>
                  </a:lnTo>
                  <a:lnTo>
                    <a:pt x="939" y="4"/>
                  </a:lnTo>
                  <a:lnTo>
                    <a:pt x="950" y="4"/>
                  </a:lnTo>
                  <a:lnTo>
                    <a:pt x="962" y="2"/>
                  </a:lnTo>
                  <a:lnTo>
                    <a:pt x="974" y="2"/>
                  </a:lnTo>
                  <a:lnTo>
                    <a:pt x="985" y="0"/>
                  </a:lnTo>
                  <a:lnTo>
                    <a:pt x="997" y="0"/>
                  </a:lnTo>
                  <a:lnTo>
                    <a:pt x="1009" y="0"/>
                  </a:lnTo>
                  <a:lnTo>
                    <a:pt x="1022" y="0"/>
                  </a:lnTo>
                  <a:lnTo>
                    <a:pt x="1038" y="12"/>
                  </a:lnTo>
                  <a:lnTo>
                    <a:pt x="1045" y="26"/>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2" name="Freeform 108"/>
            <p:cNvSpPr/>
            <p:nvPr/>
          </p:nvSpPr>
          <p:spPr>
            <a:xfrm>
              <a:off x="3133" y="2080"/>
              <a:ext cx="103" cy="575"/>
            </a:xfrm>
            <a:custGeom>
              <a:avLst/>
              <a:gdLst>
                <a:gd name="txL" fmla="*/ 0 w 206"/>
                <a:gd name="txT" fmla="*/ 0 h 1150"/>
                <a:gd name="txR" fmla="*/ 206 w 206"/>
                <a:gd name="txB" fmla="*/ 1150 h 115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Lst>
              <a:rect l="txL" t="txT" r="txR" b="txB"/>
              <a:pathLst>
                <a:path w="206" h="1150">
                  <a:moveTo>
                    <a:pt x="134" y="35"/>
                  </a:moveTo>
                  <a:lnTo>
                    <a:pt x="144" y="39"/>
                  </a:lnTo>
                  <a:lnTo>
                    <a:pt x="146" y="35"/>
                  </a:lnTo>
                  <a:lnTo>
                    <a:pt x="146" y="54"/>
                  </a:lnTo>
                  <a:lnTo>
                    <a:pt x="148" y="76"/>
                  </a:lnTo>
                  <a:lnTo>
                    <a:pt x="148" y="85"/>
                  </a:lnTo>
                  <a:lnTo>
                    <a:pt x="149" y="97"/>
                  </a:lnTo>
                  <a:lnTo>
                    <a:pt x="149" y="109"/>
                  </a:lnTo>
                  <a:lnTo>
                    <a:pt x="151" y="120"/>
                  </a:lnTo>
                  <a:lnTo>
                    <a:pt x="151" y="130"/>
                  </a:lnTo>
                  <a:lnTo>
                    <a:pt x="153" y="142"/>
                  </a:lnTo>
                  <a:lnTo>
                    <a:pt x="153" y="151"/>
                  </a:lnTo>
                  <a:lnTo>
                    <a:pt x="155" y="163"/>
                  </a:lnTo>
                  <a:lnTo>
                    <a:pt x="155" y="173"/>
                  </a:lnTo>
                  <a:lnTo>
                    <a:pt x="157" y="184"/>
                  </a:lnTo>
                  <a:lnTo>
                    <a:pt x="157" y="196"/>
                  </a:lnTo>
                  <a:lnTo>
                    <a:pt x="159" y="207"/>
                  </a:lnTo>
                  <a:lnTo>
                    <a:pt x="159" y="217"/>
                  </a:lnTo>
                  <a:lnTo>
                    <a:pt x="159" y="229"/>
                  </a:lnTo>
                  <a:lnTo>
                    <a:pt x="159" y="238"/>
                  </a:lnTo>
                  <a:lnTo>
                    <a:pt x="161" y="250"/>
                  </a:lnTo>
                  <a:lnTo>
                    <a:pt x="161" y="260"/>
                  </a:lnTo>
                  <a:lnTo>
                    <a:pt x="163" y="271"/>
                  </a:lnTo>
                  <a:lnTo>
                    <a:pt x="163" y="283"/>
                  </a:lnTo>
                  <a:lnTo>
                    <a:pt x="165" y="295"/>
                  </a:lnTo>
                  <a:lnTo>
                    <a:pt x="165" y="304"/>
                  </a:lnTo>
                  <a:lnTo>
                    <a:pt x="167" y="316"/>
                  </a:lnTo>
                  <a:lnTo>
                    <a:pt x="167" y="328"/>
                  </a:lnTo>
                  <a:lnTo>
                    <a:pt x="169" y="339"/>
                  </a:lnTo>
                  <a:lnTo>
                    <a:pt x="169" y="349"/>
                  </a:lnTo>
                  <a:lnTo>
                    <a:pt x="171" y="361"/>
                  </a:lnTo>
                  <a:lnTo>
                    <a:pt x="171" y="372"/>
                  </a:lnTo>
                  <a:lnTo>
                    <a:pt x="173" y="384"/>
                  </a:lnTo>
                  <a:lnTo>
                    <a:pt x="173" y="394"/>
                  </a:lnTo>
                  <a:lnTo>
                    <a:pt x="173" y="405"/>
                  </a:lnTo>
                  <a:lnTo>
                    <a:pt x="173" y="415"/>
                  </a:lnTo>
                  <a:lnTo>
                    <a:pt x="175" y="427"/>
                  </a:lnTo>
                  <a:lnTo>
                    <a:pt x="175" y="436"/>
                  </a:lnTo>
                  <a:lnTo>
                    <a:pt x="175" y="448"/>
                  </a:lnTo>
                  <a:lnTo>
                    <a:pt x="175" y="460"/>
                  </a:lnTo>
                  <a:lnTo>
                    <a:pt x="177" y="471"/>
                  </a:lnTo>
                  <a:lnTo>
                    <a:pt x="177" y="481"/>
                  </a:lnTo>
                  <a:lnTo>
                    <a:pt x="177" y="493"/>
                  </a:lnTo>
                  <a:lnTo>
                    <a:pt x="177" y="502"/>
                  </a:lnTo>
                  <a:lnTo>
                    <a:pt x="179" y="514"/>
                  </a:lnTo>
                  <a:lnTo>
                    <a:pt x="179" y="524"/>
                  </a:lnTo>
                  <a:lnTo>
                    <a:pt x="181" y="535"/>
                  </a:lnTo>
                  <a:lnTo>
                    <a:pt x="181" y="547"/>
                  </a:lnTo>
                  <a:lnTo>
                    <a:pt x="182" y="558"/>
                  </a:lnTo>
                  <a:lnTo>
                    <a:pt x="182" y="578"/>
                  </a:lnTo>
                  <a:lnTo>
                    <a:pt x="184" y="599"/>
                  </a:lnTo>
                  <a:lnTo>
                    <a:pt x="184" y="609"/>
                  </a:lnTo>
                  <a:lnTo>
                    <a:pt x="186" y="621"/>
                  </a:lnTo>
                  <a:lnTo>
                    <a:pt x="186" y="630"/>
                  </a:lnTo>
                  <a:lnTo>
                    <a:pt x="188" y="642"/>
                  </a:lnTo>
                  <a:lnTo>
                    <a:pt x="188" y="652"/>
                  </a:lnTo>
                  <a:lnTo>
                    <a:pt x="188" y="661"/>
                  </a:lnTo>
                  <a:lnTo>
                    <a:pt x="188" y="673"/>
                  </a:lnTo>
                  <a:lnTo>
                    <a:pt x="190" y="685"/>
                  </a:lnTo>
                  <a:lnTo>
                    <a:pt x="190" y="694"/>
                  </a:lnTo>
                  <a:lnTo>
                    <a:pt x="192" y="704"/>
                  </a:lnTo>
                  <a:lnTo>
                    <a:pt x="192" y="716"/>
                  </a:lnTo>
                  <a:lnTo>
                    <a:pt x="194" y="727"/>
                  </a:lnTo>
                  <a:lnTo>
                    <a:pt x="196" y="745"/>
                  </a:lnTo>
                  <a:lnTo>
                    <a:pt x="198" y="762"/>
                  </a:lnTo>
                  <a:lnTo>
                    <a:pt x="198" y="780"/>
                  </a:lnTo>
                  <a:lnTo>
                    <a:pt x="198" y="799"/>
                  </a:lnTo>
                  <a:lnTo>
                    <a:pt x="196" y="816"/>
                  </a:lnTo>
                  <a:lnTo>
                    <a:pt x="194" y="836"/>
                  </a:lnTo>
                  <a:lnTo>
                    <a:pt x="194" y="853"/>
                  </a:lnTo>
                  <a:lnTo>
                    <a:pt x="194" y="873"/>
                  </a:lnTo>
                  <a:lnTo>
                    <a:pt x="192" y="884"/>
                  </a:lnTo>
                  <a:lnTo>
                    <a:pt x="192" y="902"/>
                  </a:lnTo>
                  <a:lnTo>
                    <a:pt x="190" y="919"/>
                  </a:lnTo>
                  <a:lnTo>
                    <a:pt x="190" y="939"/>
                  </a:lnTo>
                  <a:lnTo>
                    <a:pt x="190" y="956"/>
                  </a:lnTo>
                  <a:lnTo>
                    <a:pt x="192" y="974"/>
                  </a:lnTo>
                  <a:lnTo>
                    <a:pt x="198" y="989"/>
                  </a:lnTo>
                  <a:lnTo>
                    <a:pt x="206" y="1005"/>
                  </a:lnTo>
                  <a:lnTo>
                    <a:pt x="194" y="1014"/>
                  </a:lnTo>
                  <a:lnTo>
                    <a:pt x="184" y="1026"/>
                  </a:lnTo>
                  <a:lnTo>
                    <a:pt x="175" y="1034"/>
                  </a:lnTo>
                  <a:lnTo>
                    <a:pt x="165" y="1041"/>
                  </a:lnTo>
                  <a:lnTo>
                    <a:pt x="153" y="1047"/>
                  </a:lnTo>
                  <a:lnTo>
                    <a:pt x="146" y="1055"/>
                  </a:lnTo>
                  <a:lnTo>
                    <a:pt x="138" y="1065"/>
                  </a:lnTo>
                  <a:lnTo>
                    <a:pt x="134" y="1078"/>
                  </a:lnTo>
                  <a:lnTo>
                    <a:pt x="118" y="1086"/>
                  </a:lnTo>
                  <a:lnTo>
                    <a:pt x="107" y="1096"/>
                  </a:lnTo>
                  <a:lnTo>
                    <a:pt x="95" y="1103"/>
                  </a:lnTo>
                  <a:lnTo>
                    <a:pt x="84" y="1113"/>
                  </a:lnTo>
                  <a:lnTo>
                    <a:pt x="72" y="1121"/>
                  </a:lnTo>
                  <a:lnTo>
                    <a:pt x="60" y="1131"/>
                  </a:lnTo>
                  <a:lnTo>
                    <a:pt x="49" y="1140"/>
                  </a:lnTo>
                  <a:lnTo>
                    <a:pt x="37" y="1150"/>
                  </a:lnTo>
                  <a:lnTo>
                    <a:pt x="33" y="1136"/>
                  </a:lnTo>
                  <a:lnTo>
                    <a:pt x="31" y="1125"/>
                  </a:lnTo>
                  <a:lnTo>
                    <a:pt x="29" y="1113"/>
                  </a:lnTo>
                  <a:lnTo>
                    <a:pt x="29" y="1102"/>
                  </a:lnTo>
                  <a:lnTo>
                    <a:pt x="29" y="1088"/>
                  </a:lnTo>
                  <a:lnTo>
                    <a:pt x="29" y="1076"/>
                  </a:lnTo>
                  <a:lnTo>
                    <a:pt x="29" y="1063"/>
                  </a:lnTo>
                  <a:lnTo>
                    <a:pt x="29" y="1051"/>
                  </a:lnTo>
                  <a:lnTo>
                    <a:pt x="27" y="1038"/>
                  </a:lnTo>
                  <a:lnTo>
                    <a:pt x="27" y="1024"/>
                  </a:lnTo>
                  <a:lnTo>
                    <a:pt x="27" y="1010"/>
                  </a:lnTo>
                  <a:lnTo>
                    <a:pt x="27" y="997"/>
                  </a:lnTo>
                  <a:lnTo>
                    <a:pt x="25" y="983"/>
                  </a:lnTo>
                  <a:lnTo>
                    <a:pt x="25" y="970"/>
                  </a:lnTo>
                  <a:lnTo>
                    <a:pt x="23" y="956"/>
                  </a:lnTo>
                  <a:lnTo>
                    <a:pt x="23" y="944"/>
                  </a:lnTo>
                  <a:lnTo>
                    <a:pt x="37" y="944"/>
                  </a:lnTo>
                  <a:lnTo>
                    <a:pt x="33" y="927"/>
                  </a:lnTo>
                  <a:lnTo>
                    <a:pt x="31" y="911"/>
                  </a:lnTo>
                  <a:lnTo>
                    <a:pt x="27" y="896"/>
                  </a:lnTo>
                  <a:lnTo>
                    <a:pt x="27" y="880"/>
                  </a:lnTo>
                  <a:lnTo>
                    <a:pt x="25" y="863"/>
                  </a:lnTo>
                  <a:lnTo>
                    <a:pt x="23" y="847"/>
                  </a:lnTo>
                  <a:lnTo>
                    <a:pt x="21" y="832"/>
                  </a:lnTo>
                  <a:lnTo>
                    <a:pt x="21" y="816"/>
                  </a:lnTo>
                  <a:lnTo>
                    <a:pt x="20" y="799"/>
                  </a:lnTo>
                  <a:lnTo>
                    <a:pt x="18" y="783"/>
                  </a:lnTo>
                  <a:lnTo>
                    <a:pt x="16" y="768"/>
                  </a:lnTo>
                  <a:lnTo>
                    <a:pt x="16" y="752"/>
                  </a:lnTo>
                  <a:lnTo>
                    <a:pt x="14" y="735"/>
                  </a:lnTo>
                  <a:lnTo>
                    <a:pt x="12" y="719"/>
                  </a:lnTo>
                  <a:lnTo>
                    <a:pt x="12" y="704"/>
                  </a:lnTo>
                  <a:lnTo>
                    <a:pt x="12" y="690"/>
                  </a:lnTo>
                  <a:lnTo>
                    <a:pt x="10" y="673"/>
                  </a:lnTo>
                  <a:lnTo>
                    <a:pt x="10" y="657"/>
                  </a:lnTo>
                  <a:lnTo>
                    <a:pt x="8" y="642"/>
                  </a:lnTo>
                  <a:lnTo>
                    <a:pt x="8" y="626"/>
                  </a:lnTo>
                  <a:lnTo>
                    <a:pt x="6" y="609"/>
                  </a:lnTo>
                  <a:lnTo>
                    <a:pt x="6" y="593"/>
                  </a:lnTo>
                  <a:lnTo>
                    <a:pt x="6" y="578"/>
                  </a:lnTo>
                  <a:lnTo>
                    <a:pt x="6" y="562"/>
                  </a:lnTo>
                  <a:lnTo>
                    <a:pt x="4" y="545"/>
                  </a:lnTo>
                  <a:lnTo>
                    <a:pt x="4" y="529"/>
                  </a:lnTo>
                  <a:lnTo>
                    <a:pt x="2" y="514"/>
                  </a:lnTo>
                  <a:lnTo>
                    <a:pt x="2" y="498"/>
                  </a:lnTo>
                  <a:lnTo>
                    <a:pt x="0" y="481"/>
                  </a:lnTo>
                  <a:lnTo>
                    <a:pt x="0" y="465"/>
                  </a:lnTo>
                  <a:lnTo>
                    <a:pt x="0" y="450"/>
                  </a:lnTo>
                  <a:lnTo>
                    <a:pt x="0" y="436"/>
                  </a:lnTo>
                  <a:lnTo>
                    <a:pt x="10" y="430"/>
                  </a:lnTo>
                  <a:lnTo>
                    <a:pt x="10" y="421"/>
                  </a:lnTo>
                  <a:lnTo>
                    <a:pt x="8" y="409"/>
                  </a:lnTo>
                  <a:lnTo>
                    <a:pt x="12" y="399"/>
                  </a:lnTo>
                  <a:lnTo>
                    <a:pt x="14" y="386"/>
                  </a:lnTo>
                  <a:lnTo>
                    <a:pt x="18" y="372"/>
                  </a:lnTo>
                  <a:lnTo>
                    <a:pt x="20" y="359"/>
                  </a:lnTo>
                  <a:lnTo>
                    <a:pt x="23" y="347"/>
                  </a:lnTo>
                  <a:lnTo>
                    <a:pt x="25" y="334"/>
                  </a:lnTo>
                  <a:lnTo>
                    <a:pt x="31" y="322"/>
                  </a:lnTo>
                  <a:lnTo>
                    <a:pt x="33" y="310"/>
                  </a:lnTo>
                  <a:lnTo>
                    <a:pt x="39" y="299"/>
                  </a:lnTo>
                  <a:lnTo>
                    <a:pt x="43" y="285"/>
                  </a:lnTo>
                  <a:lnTo>
                    <a:pt x="47" y="271"/>
                  </a:lnTo>
                  <a:lnTo>
                    <a:pt x="51" y="258"/>
                  </a:lnTo>
                  <a:lnTo>
                    <a:pt x="56" y="246"/>
                  </a:lnTo>
                  <a:lnTo>
                    <a:pt x="60" y="233"/>
                  </a:lnTo>
                  <a:lnTo>
                    <a:pt x="64" y="221"/>
                  </a:lnTo>
                  <a:lnTo>
                    <a:pt x="68" y="209"/>
                  </a:lnTo>
                  <a:lnTo>
                    <a:pt x="74" y="198"/>
                  </a:lnTo>
                  <a:lnTo>
                    <a:pt x="78" y="184"/>
                  </a:lnTo>
                  <a:lnTo>
                    <a:pt x="82" y="173"/>
                  </a:lnTo>
                  <a:lnTo>
                    <a:pt x="85" y="159"/>
                  </a:lnTo>
                  <a:lnTo>
                    <a:pt x="91" y="147"/>
                  </a:lnTo>
                  <a:lnTo>
                    <a:pt x="95" y="134"/>
                  </a:lnTo>
                  <a:lnTo>
                    <a:pt x="99" y="122"/>
                  </a:lnTo>
                  <a:lnTo>
                    <a:pt x="103" y="110"/>
                  </a:lnTo>
                  <a:lnTo>
                    <a:pt x="109" y="99"/>
                  </a:lnTo>
                  <a:lnTo>
                    <a:pt x="113" y="85"/>
                  </a:lnTo>
                  <a:lnTo>
                    <a:pt x="117" y="74"/>
                  </a:lnTo>
                  <a:lnTo>
                    <a:pt x="120" y="60"/>
                  </a:lnTo>
                  <a:lnTo>
                    <a:pt x="126" y="48"/>
                  </a:lnTo>
                  <a:lnTo>
                    <a:pt x="130" y="35"/>
                  </a:lnTo>
                  <a:lnTo>
                    <a:pt x="134" y="23"/>
                  </a:lnTo>
                  <a:lnTo>
                    <a:pt x="140" y="12"/>
                  </a:lnTo>
                  <a:lnTo>
                    <a:pt x="146" y="0"/>
                  </a:lnTo>
                  <a:lnTo>
                    <a:pt x="144" y="17"/>
                  </a:lnTo>
                  <a:lnTo>
                    <a:pt x="134" y="35"/>
                  </a:lnTo>
                  <a:close/>
                </a:path>
              </a:pathLst>
            </a:custGeom>
            <a:solidFill>
              <a:srgbClr val="BFBF8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3" name="Freeform 109"/>
            <p:cNvSpPr/>
            <p:nvPr/>
          </p:nvSpPr>
          <p:spPr>
            <a:xfrm>
              <a:off x="2587" y="2111"/>
              <a:ext cx="498" cy="30"/>
            </a:xfrm>
            <a:custGeom>
              <a:avLst/>
              <a:gdLst>
                <a:gd name="txL" fmla="*/ 0 w 995"/>
                <a:gd name="txT" fmla="*/ 0 h 60"/>
                <a:gd name="txR" fmla="*/ 995 w 995"/>
                <a:gd name="txB" fmla="*/ 60 h 6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995" h="60">
                  <a:moveTo>
                    <a:pt x="984" y="0"/>
                  </a:moveTo>
                  <a:lnTo>
                    <a:pt x="989" y="0"/>
                  </a:lnTo>
                  <a:lnTo>
                    <a:pt x="995" y="12"/>
                  </a:lnTo>
                  <a:lnTo>
                    <a:pt x="987" y="25"/>
                  </a:lnTo>
                  <a:lnTo>
                    <a:pt x="980" y="33"/>
                  </a:lnTo>
                  <a:lnTo>
                    <a:pt x="968" y="35"/>
                  </a:lnTo>
                  <a:lnTo>
                    <a:pt x="956" y="37"/>
                  </a:lnTo>
                  <a:lnTo>
                    <a:pt x="943" y="33"/>
                  </a:lnTo>
                  <a:lnTo>
                    <a:pt x="931" y="33"/>
                  </a:lnTo>
                  <a:lnTo>
                    <a:pt x="920" y="31"/>
                  </a:lnTo>
                  <a:lnTo>
                    <a:pt x="910" y="37"/>
                  </a:lnTo>
                  <a:lnTo>
                    <a:pt x="898" y="37"/>
                  </a:lnTo>
                  <a:lnTo>
                    <a:pt x="887" y="37"/>
                  </a:lnTo>
                  <a:lnTo>
                    <a:pt x="875" y="37"/>
                  </a:lnTo>
                  <a:lnTo>
                    <a:pt x="863" y="37"/>
                  </a:lnTo>
                  <a:lnTo>
                    <a:pt x="842" y="37"/>
                  </a:lnTo>
                  <a:lnTo>
                    <a:pt x="823" y="37"/>
                  </a:lnTo>
                  <a:lnTo>
                    <a:pt x="811" y="37"/>
                  </a:lnTo>
                  <a:lnTo>
                    <a:pt x="799" y="37"/>
                  </a:lnTo>
                  <a:lnTo>
                    <a:pt x="790" y="37"/>
                  </a:lnTo>
                  <a:lnTo>
                    <a:pt x="780" y="39"/>
                  </a:lnTo>
                  <a:lnTo>
                    <a:pt x="759" y="39"/>
                  </a:lnTo>
                  <a:lnTo>
                    <a:pt x="739" y="41"/>
                  </a:lnTo>
                  <a:lnTo>
                    <a:pt x="728" y="41"/>
                  </a:lnTo>
                  <a:lnTo>
                    <a:pt x="716" y="41"/>
                  </a:lnTo>
                  <a:lnTo>
                    <a:pt x="704" y="41"/>
                  </a:lnTo>
                  <a:lnTo>
                    <a:pt x="695" y="41"/>
                  </a:lnTo>
                  <a:lnTo>
                    <a:pt x="683" y="41"/>
                  </a:lnTo>
                  <a:lnTo>
                    <a:pt x="673" y="41"/>
                  </a:lnTo>
                  <a:lnTo>
                    <a:pt x="662" y="41"/>
                  </a:lnTo>
                  <a:lnTo>
                    <a:pt x="652" y="41"/>
                  </a:lnTo>
                  <a:lnTo>
                    <a:pt x="640" y="39"/>
                  </a:lnTo>
                  <a:lnTo>
                    <a:pt x="629" y="39"/>
                  </a:lnTo>
                  <a:lnTo>
                    <a:pt x="617" y="39"/>
                  </a:lnTo>
                  <a:lnTo>
                    <a:pt x="605" y="39"/>
                  </a:lnTo>
                  <a:lnTo>
                    <a:pt x="594" y="37"/>
                  </a:lnTo>
                  <a:lnTo>
                    <a:pt x="582" y="37"/>
                  </a:lnTo>
                  <a:lnTo>
                    <a:pt x="570" y="37"/>
                  </a:lnTo>
                  <a:lnTo>
                    <a:pt x="559" y="37"/>
                  </a:lnTo>
                  <a:lnTo>
                    <a:pt x="559" y="49"/>
                  </a:lnTo>
                  <a:lnTo>
                    <a:pt x="539" y="49"/>
                  </a:lnTo>
                  <a:lnTo>
                    <a:pt x="522" y="49"/>
                  </a:lnTo>
                  <a:lnTo>
                    <a:pt x="503" y="49"/>
                  </a:lnTo>
                  <a:lnTo>
                    <a:pt x="485" y="49"/>
                  </a:lnTo>
                  <a:lnTo>
                    <a:pt x="466" y="49"/>
                  </a:lnTo>
                  <a:lnTo>
                    <a:pt x="448" y="49"/>
                  </a:lnTo>
                  <a:lnTo>
                    <a:pt x="431" y="49"/>
                  </a:lnTo>
                  <a:lnTo>
                    <a:pt x="413" y="49"/>
                  </a:lnTo>
                  <a:lnTo>
                    <a:pt x="396" y="49"/>
                  </a:lnTo>
                  <a:lnTo>
                    <a:pt x="378" y="49"/>
                  </a:lnTo>
                  <a:lnTo>
                    <a:pt x="361" y="49"/>
                  </a:lnTo>
                  <a:lnTo>
                    <a:pt x="344" y="49"/>
                  </a:lnTo>
                  <a:lnTo>
                    <a:pt x="326" y="49"/>
                  </a:lnTo>
                  <a:lnTo>
                    <a:pt x="309" y="49"/>
                  </a:lnTo>
                  <a:lnTo>
                    <a:pt x="291" y="49"/>
                  </a:lnTo>
                  <a:lnTo>
                    <a:pt x="276" y="49"/>
                  </a:lnTo>
                  <a:lnTo>
                    <a:pt x="258" y="49"/>
                  </a:lnTo>
                  <a:lnTo>
                    <a:pt x="241" y="49"/>
                  </a:lnTo>
                  <a:lnTo>
                    <a:pt x="223" y="49"/>
                  </a:lnTo>
                  <a:lnTo>
                    <a:pt x="206" y="49"/>
                  </a:lnTo>
                  <a:lnTo>
                    <a:pt x="188" y="49"/>
                  </a:lnTo>
                  <a:lnTo>
                    <a:pt x="173" y="50"/>
                  </a:lnTo>
                  <a:lnTo>
                    <a:pt x="157" y="50"/>
                  </a:lnTo>
                  <a:lnTo>
                    <a:pt x="142" y="52"/>
                  </a:lnTo>
                  <a:lnTo>
                    <a:pt x="124" y="52"/>
                  </a:lnTo>
                  <a:lnTo>
                    <a:pt x="107" y="52"/>
                  </a:lnTo>
                  <a:lnTo>
                    <a:pt x="91" y="52"/>
                  </a:lnTo>
                  <a:lnTo>
                    <a:pt x="76" y="54"/>
                  </a:lnTo>
                  <a:lnTo>
                    <a:pt x="58" y="54"/>
                  </a:lnTo>
                  <a:lnTo>
                    <a:pt x="43" y="56"/>
                  </a:lnTo>
                  <a:lnTo>
                    <a:pt x="27" y="58"/>
                  </a:lnTo>
                  <a:lnTo>
                    <a:pt x="14" y="60"/>
                  </a:lnTo>
                  <a:lnTo>
                    <a:pt x="0" y="52"/>
                  </a:lnTo>
                  <a:lnTo>
                    <a:pt x="0" y="37"/>
                  </a:lnTo>
                  <a:lnTo>
                    <a:pt x="12" y="27"/>
                  </a:lnTo>
                  <a:lnTo>
                    <a:pt x="31" y="23"/>
                  </a:lnTo>
                  <a:lnTo>
                    <a:pt x="47" y="23"/>
                  </a:lnTo>
                  <a:lnTo>
                    <a:pt x="62" y="23"/>
                  </a:lnTo>
                  <a:lnTo>
                    <a:pt x="78" y="19"/>
                  </a:lnTo>
                  <a:lnTo>
                    <a:pt x="95" y="18"/>
                  </a:lnTo>
                  <a:lnTo>
                    <a:pt x="113" y="18"/>
                  </a:lnTo>
                  <a:lnTo>
                    <a:pt x="130" y="18"/>
                  </a:lnTo>
                  <a:lnTo>
                    <a:pt x="144" y="18"/>
                  </a:lnTo>
                  <a:lnTo>
                    <a:pt x="161" y="18"/>
                  </a:lnTo>
                  <a:lnTo>
                    <a:pt x="175" y="18"/>
                  </a:lnTo>
                  <a:lnTo>
                    <a:pt x="192" y="18"/>
                  </a:lnTo>
                  <a:lnTo>
                    <a:pt x="206" y="16"/>
                  </a:lnTo>
                  <a:lnTo>
                    <a:pt x="221" y="16"/>
                  </a:lnTo>
                  <a:lnTo>
                    <a:pt x="237" y="16"/>
                  </a:lnTo>
                  <a:lnTo>
                    <a:pt x="252" y="16"/>
                  </a:lnTo>
                  <a:lnTo>
                    <a:pt x="268" y="14"/>
                  </a:lnTo>
                  <a:lnTo>
                    <a:pt x="283" y="14"/>
                  </a:lnTo>
                  <a:lnTo>
                    <a:pt x="299" y="12"/>
                  </a:lnTo>
                  <a:lnTo>
                    <a:pt x="316" y="12"/>
                  </a:lnTo>
                  <a:lnTo>
                    <a:pt x="328" y="12"/>
                  </a:lnTo>
                  <a:lnTo>
                    <a:pt x="342" y="10"/>
                  </a:lnTo>
                  <a:lnTo>
                    <a:pt x="357" y="10"/>
                  </a:lnTo>
                  <a:lnTo>
                    <a:pt x="371" y="10"/>
                  </a:lnTo>
                  <a:lnTo>
                    <a:pt x="386" y="10"/>
                  </a:lnTo>
                  <a:lnTo>
                    <a:pt x="400" y="8"/>
                  </a:lnTo>
                  <a:lnTo>
                    <a:pt x="415" y="8"/>
                  </a:lnTo>
                  <a:lnTo>
                    <a:pt x="429" y="8"/>
                  </a:lnTo>
                  <a:lnTo>
                    <a:pt x="446" y="8"/>
                  </a:lnTo>
                  <a:lnTo>
                    <a:pt x="460" y="6"/>
                  </a:lnTo>
                  <a:lnTo>
                    <a:pt x="475" y="6"/>
                  </a:lnTo>
                  <a:lnTo>
                    <a:pt x="491" y="6"/>
                  </a:lnTo>
                  <a:lnTo>
                    <a:pt x="506" y="6"/>
                  </a:lnTo>
                  <a:lnTo>
                    <a:pt x="522" y="6"/>
                  </a:lnTo>
                  <a:lnTo>
                    <a:pt x="537" y="6"/>
                  </a:lnTo>
                  <a:lnTo>
                    <a:pt x="553" y="6"/>
                  </a:lnTo>
                  <a:lnTo>
                    <a:pt x="570" y="6"/>
                  </a:lnTo>
                  <a:lnTo>
                    <a:pt x="584" y="4"/>
                  </a:lnTo>
                  <a:lnTo>
                    <a:pt x="600" y="4"/>
                  </a:lnTo>
                  <a:lnTo>
                    <a:pt x="615" y="2"/>
                  </a:lnTo>
                  <a:lnTo>
                    <a:pt x="631" y="2"/>
                  </a:lnTo>
                  <a:lnTo>
                    <a:pt x="644" y="0"/>
                  </a:lnTo>
                  <a:lnTo>
                    <a:pt x="660" y="0"/>
                  </a:lnTo>
                  <a:lnTo>
                    <a:pt x="675" y="0"/>
                  </a:lnTo>
                  <a:lnTo>
                    <a:pt x="691" y="0"/>
                  </a:lnTo>
                  <a:lnTo>
                    <a:pt x="704" y="0"/>
                  </a:lnTo>
                  <a:lnTo>
                    <a:pt x="720" y="0"/>
                  </a:lnTo>
                  <a:lnTo>
                    <a:pt x="735" y="0"/>
                  </a:lnTo>
                  <a:lnTo>
                    <a:pt x="751" y="0"/>
                  </a:lnTo>
                  <a:lnTo>
                    <a:pt x="764" y="0"/>
                  </a:lnTo>
                  <a:lnTo>
                    <a:pt x="782" y="0"/>
                  </a:lnTo>
                  <a:lnTo>
                    <a:pt x="795" y="0"/>
                  </a:lnTo>
                  <a:lnTo>
                    <a:pt x="813" y="0"/>
                  </a:lnTo>
                  <a:lnTo>
                    <a:pt x="830" y="0"/>
                  </a:lnTo>
                  <a:lnTo>
                    <a:pt x="852" y="0"/>
                  </a:lnTo>
                  <a:lnTo>
                    <a:pt x="863" y="0"/>
                  </a:lnTo>
                  <a:lnTo>
                    <a:pt x="875" y="0"/>
                  </a:lnTo>
                  <a:lnTo>
                    <a:pt x="887" y="0"/>
                  </a:lnTo>
                  <a:lnTo>
                    <a:pt x="898" y="0"/>
                  </a:lnTo>
                  <a:lnTo>
                    <a:pt x="908" y="0"/>
                  </a:lnTo>
                  <a:lnTo>
                    <a:pt x="920" y="0"/>
                  </a:lnTo>
                  <a:lnTo>
                    <a:pt x="929" y="0"/>
                  </a:lnTo>
                  <a:lnTo>
                    <a:pt x="941" y="0"/>
                  </a:lnTo>
                  <a:lnTo>
                    <a:pt x="951" y="0"/>
                  </a:lnTo>
                  <a:lnTo>
                    <a:pt x="962" y="0"/>
                  </a:lnTo>
                  <a:lnTo>
                    <a:pt x="972" y="0"/>
                  </a:lnTo>
                  <a:lnTo>
                    <a:pt x="984" y="0"/>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4" name="Freeform 110"/>
            <p:cNvSpPr/>
            <p:nvPr/>
          </p:nvSpPr>
          <p:spPr>
            <a:xfrm>
              <a:off x="2606" y="2141"/>
              <a:ext cx="462" cy="36"/>
            </a:xfrm>
            <a:custGeom>
              <a:avLst/>
              <a:gdLst>
                <a:gd name="txL" fmla="*/ 0 w 925"/>
                <a:gd name="txT" fmla="*/ 0 h 74"/>
                <a:gd name="txR" fmla="*/ 925 w 925"/>
                <a:gd name="txB" fmla="*/ 74 h 74"/>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925" h="74">
                  <a:moveTo>
                    <a:pt x="824" y="12"/>
                  </a:moveTo>
                  <a:lnTo>
                    <a:pt x="836" y="10"/>
                  </a:lnTo>
                  <a:lnTo>
                    <a:pt x="850" y="8"/>
                  </a:lnTo>
                  <a:lnTo>
                    <a:pt x="863" y="6"/>
                  </a:lnTo>
                  <a:lnTo>
                    <a:pt x="877" y="6"/>
                  </a:lnTo>
                  <a:lnTo>
                    <a:pt x="888" y="2"/>
                  </a:lnTo>
                  <a:lnTo>
                    <a:pt x="900" y="0"/>
                  </a:lnTo>
                  <a:lnTo>
                    <a:pt x="910" y="0"/>
                  </a:lnTo>
                  <a:lnTo>
                    <a:pt x="921" y="0"/>
                  </a:lnTo>
                  <a:lnTo>
                    <a:pt x="925" y="18"/>
                  </a:lnTo>
                  <a:lnTo>
                    <a:pt x="921" y="37"/>
                  </a:lnTo>
                  <a:lnTo>
                    <a:pt x="910" y="39"/>
                  </a:lnTo>
                  <a:lnTo>
                    <a:pt x="900" y="41"/>
                  </a:lnTo>
                  <a:lnTo>
                    <a:pt x="888" y="41"/>
                  </a:lnTo>
                  <a:lnTo>
                    <a:pt x="879" y="41"/>
                  </a:lnTo>
                  <a:lnTo>
                    <a:pt x="867" y="39"/>
                  </a:lnTo>
                  <a:lnTo>
                    <a:pt x="855" y="37"/>
                  </a:lnTo>
                  <a:lnTo>
                    <a:pt x="844" y="37"/>
                  </a:lnTo>
                  <a:lnTo>
                    <a:pt x="836" y="37"/>
                  </a:lnTo>
                  <a:lnTo>
                    <a:pt x="820" y="37"/>
                  </a:lnTo>
                  <a:lnTo>
                    <a:pt x="807" y="37"/>
                  </a:lnTo>
                  <a:lnTo>
                    <a:pt x="793" y="37"/>
                  </a:lnTo>
                  <a:lnTo>
                    <a:pt x="782" y="37"/>
                  </a:lnTo>
                  <a:lnTo>
                    <a:pt x="768" y="37"/>
                  </a:lnTo>
                  <a:lnTo>
                    <a:pt x="755" y="37"/>
                  </a:lnTo>
                  <a:lnTo>
                    <a:pt x="741" y="37"/>
                  </a:lnTo>
                  <a:lnTo>
                    <a:pt x="729" y="39"/>
                  </a:lnTo>
                  <a:lnTo>
                    <a:pt x="716" y="39"/>
                  </a:lnTo>
                  <a:lnTo>
                    <a:pt x="704" y="39"/>
                  </a:lnTo>
                  <a:lnTo>
                    <a:pt x="691" y="41"/>
                  </a:lnTo>
                  <a:lnTo>
                    <a:pt x="679" y="43"/>
                  </a:lnTo>
                  <a:lnTo>
                    <a:pt x="665" y="43"/>
                  </a:lnTo>
                  <a:lnTo>
                    <a:pt x="654" y="43"/>
                  </a:lnTo>
                  <a:lnTo>
                    <a:pt x="642" y="45"/>
                  </a:lnTo>
                  <a:lnTo>
                    <a:pt x="630" y="47"/>
                  </a:lnTo>
                  <a:lnTo>
                    <a:pt x="617" y="47"/>
                  </a:lnTo>
                  <a:lnTo>
                    <a:pt x="603" y="47"/>
                  </a:lnTo>
                  <a:lnTo>
                    <a:pt x="590" y="47"/>
                  </a:lnTo>
                  <a:lnTo>
                    <a:pt x="578" y="49"/>
                  </a:lnTo>
                  <a:lnTo>
                    <a:pt x="564" y="49"/>
                  </a:lnTo>
                  <a:lnTo>
                    <a:pt x="553" y="49"/>
                  </a:lnTo>
                  <a:lnTo>
                    <a:pt x="539" y="49"/>
                  </a:lnTo>
                  <a:lnTo>
                    <a:pt x="528" y="51"/>
                  </a:lnTo>
                  <a:lnTo>
                    <a:pt x="514" y="49"/>
                  </a:lnTo>
                  <a:lnTo>
                    <a:pt x="500" y="49"/>
                  </a:lnTo>
                  <a:lnTo>
                    <a:pt x="487" y="49"/>
                  </a:lnTo>
                  <a:lnTo>
                    <a:pt x="475" y="49"/>
                  </a:lnTo>
                  <a:lnTo>
                    <a:pt x="462" y="49"/>
                  </a:lnTo>
                  <a:lnTo>
                    <a:pt x="450" y="49"/>
                  </a:lnTo>
                  <a:lnTo>
                    <a:pt x="436" y="49"/>
                  </a:lnTo>
                  <a:lnTo>
                    <a:pt x="425" y="49"/>
                  </a:lnTo>
                  <a:lnTo>
                    <a:pt x="407" y="49"/>
                  </a:lnTo>
                  <a:lnTo>
                    <a:pt x="392" y="49"/>
                  </a:lnTo>
                  <a:lnTo>
                    <a:pt x="374" y="49"/>
                  </a:lnTo>
                  <a:lnTo>
                    <a:pt x="357" y="49"/>
                  </a:lnTo>
                  <a:lnTo>
                    <a:pt x="338" y="49"/>
                  </a:lnTo>
                  <a:lnTo>
                    <a:pt x="320" y="53"/>
                  </a:lnTo>
                  <a:lnTo>
                    <a:pt x="305" y="54"/>
                  </a:lnTo>
                  <a:lnTo>
                    <a:pt x="291" y="60"/>
                  </a:lnTo>
                  <a:lnTo>
                    <a:pt x="270" y="60"/>
                  </a:lnTo>
                  <a:lnTo>
                    <a:pt x="250" y="60"/>
                  </a:lnTo>
                  <a:lnTo>
                    <a:pt x="239" y="60"/>
                  </a:lnTo>
                  <a:lnTo>
                    <a:pt x="227" y="60"/>
                  </a:lnTo>
                  <a:lnTo>
                    <a:pt x="215" y="60"/>
                  </a:lnTo>
                  <a:lnTo>
                    <a:pt x="204" y="60"/>
                  </a:lnTo>
                  <a:lnTo>
                    <a:pt x="190" y="60"/>
                  </a:lnTo>
                  <a:lnTo>
                    <a:pt x="179" y="60"/>
                  </a:lnTo>
                  <a:lnTo>
                    <a:pt x="167" y="60"/>
                  </a:lnTo>
                  <a:lnTo>
                    <a:pt x="155" y="60"/>
                  </a:lnTo>
                  <a:lnTo>
                    <a:pt x="144" y="60"/>
                  </a:lnTo>
                  <a:lnTo>
                    <a:pt x="132" y="60"/>
                  </a:lnTo>
                  <a:lnTo>
                    <a:pt x="120" y="60"/>
                  </a:lnTo>
                  <a:lnTo>
                    <a:pt x="109" y="60"/>
                  </a:lnTo>
                  <a:lnTo>
                    <a:pt x="97" y="64"/>
                  </a:lnTo>
                  <a:lnTo>
                    <a:pt x="84" y="66"/>
                  </a:lnTo>
                  <a:lnTo>
                    <a:pt x="66" y="66"/>
                  </a:lnTo>
                  <a:lnTo>
                    <a:pt x="49" y="74"/>
                  </a:lnTo>
                  <a:lnTo>
                    <a:pt x="37" y="66"/>
                  </a:lnTo>
                  <a:lnTo>
                    <a:pt x="23" y="66"/>
                  </a:lnTo>
                  <a:lnTo>
                    <a:pt x="10" y="64"/>
                  </a:lnTo>
                  <a:lnTo>
                    <a:pt x="0" y="60"/>
                  </a:lnTo>
                  <a:lnTo>
                    <a:pt x="0" y="56"/>
                  </a:lnTo>
                  <a:lnTo>
                    <a:pt x="0" y="49"/>
                  </a:lnTo>
                  <a:lnTo>
                    <a:pt x="4" y="39"/>
                  </a:lnTo>
                  <a:lnTo>
                    <a:pt x="12" y="37"/>
                  </a:lnTo>
                  <a:lnTo>
                    <a:pt x="23" y="35"/>
                  </a:lnTo>
                  <a:lnTo>
                    <a:pt x="35" y="35"/>
                  </a:lnTo>
                  <a:lnTo>
                    <a:pt x="47" y="33"/>
                  </a:lnTo>
                  <a:lnTo>
                    <a:pt x="58" y="33"/>
                  </a:lnTo>
                  <a:lnTo>
                    <a:pt x="70" y="31"/>
                  </a:lnTo>
                  <a:lnTo>
                    <a:pt x="82" y="31"/>
                  </a:lnTo>
                  <a:lnTo>
                    <a:pt x="93" y="31"/>
                  </a:lnTo>
                  <a:lnTo>
                    <a:pt x="107" y="31"/>
                  </a:lnTo>
                  <a:lnTo>
                    <a:pt x="118" y="29"/>
                  </a:lnTo>
                  <a:lnTo>
                    <a:pt x="130" y="29"/>
                  </a:lnTo>
                  <a:lnTo>
                    <a:pt x="142" y="27"/>
                  </a:lnTo>
                  <a:lnTo>
                    <a:pt x="153" y="27"/>
                  </a:lnTo>
                  <a:lnTo>
                    <a:pt x="165" y="27"/>
                  </a:lnTo>
                  <a:lnTo>
                    <a:pt x="177" y="27"/>
                  </a:lnTo>
                  <a:lnTo>
                    <a:pt x="188" y="27"/>
                  </a:lnTo>
                  <a:lnTo>
                    <a:pt x="202" y="27"/>
                  </a:lnTo>
                  <a:lnTo>
                    <a:pt x="213" y="25"/>
                  </a:lnTo>
                  <a:lnTo>
                    <a:pt x="225" y="25"/>
                  </a:lnTo>
                  <a:lnTo>
                    <a:pt x="237" y="23"/>
                  </a:lnTo>
                  <a:lnTo>
                    <a:pt x="248" y="23"/>
                  </a:lnTo>
                  <a:lnTo>
                    <a:pt x="260" y="22"/>
                  </a:lnTo>
                  <a:lnTo>
                    <a:pt x="272" y="22"/>
                  </a:lnTo>
                  <a:lnTo>
                    <a:pt x="283" y="22"/>
                  </a:lnTo>
                  <a:lnTo>
                    <a:pt x="297" y="22"/>
                  </a:lnTo>
                  <a:lnTo>
                    <a:pt x="308" y="20"/>
                  </a:lnTo>
                  <a:lnTo>
                    <a:pt x="320" y="20"/>
                  </a:lnTo>
                  <a:lnTo>
                    <a:pt x="332" y="20"/>
                  </a:lnTo>
                  <a:lnTo>
                    <a:pt x="345" y="20"/>
                  </a:lnTo>
                  <a:lnTo>
                    <a:pt x="357" y="20"/>
                  </a:lnTo>
                  <a:lnTo>
                    <a:pt x="369" y="20"/>
                  </a:lnTo>
                  <a:lnTo>
                    <a:pt x="380" y="20"/>
                  </a:lnTo>
                  <a:lnTo>
                    <a:pt x="394" y="20"/>
                  </a:lnTo>
                  <a:lnTo>
                    <a:pt x="405" y="18"/>
                  </a:lnTo>
                  <a:lnTo>
                    <a:pt x="417" y="18"/>
                  </a:lnTo>
                  <a:lnTo>
                    <a:pt x="429" y="16"/>
                  </a:lnTo>
                  <a:lnTo>
                    <a:pt x="440" y="16"/>
                  </a:lnTo>
                  <a:lnTo>
                    <a:pt x="452" y="14"/>
                  </a:lnTo>
                  <a:lnTo>
                    <a:pt x="464" y="14"/>
                  </a:lnTo>
                  <a:lnTo>
                    <a:pt x="475" y="14"/>
                  </a:lnTo>
                  <a:lnTo>
                    <a:pt x="489" y="14"/>
                  </a:lnTo>
                  <a:lnTo>
                    <a:pt x="500" y="12"/>
                  </a:lnTo>
                  <a:lnTo>
                    <a:pt x="512" y="12"/>
                  </a:lnTo>
                  <a:lnTo>
                    <a:pt x="524" y="12"/>
                  </a:lnTo>
                  <a:lnTo>
                    <a:pt x="535" y="12"/>
                  </a:lnTo>
                  <a:lnTo>
                    <a:pt x="547" y="12"/>
                  </a:lnTo>
                  <a:lnTo>
                    <a:pt x="559" y="12"/>
                  </a:lnTo>
                  <a:lnTo>
                    <a:pt x="570" y="12"/>
                  </a:lnTo>
                  <a:lnTo>
                    <a:pt x="584" y="12"/>
                  </a:lnTo>
                  <a:lnTo>
                    <a:pt x="596" y="12"/>
                  </a:lnTo>
                  <a:lnTo>
                    <a:pt x="607" y="12"/>
                  </a:lnTo>
                  <a:lnTo>
                    <a:pt x="619" y="12"/>
                  </a:lnTo>
                  <a:lnTo>
                    <a:pt x="630" y="12"/>
                  </a:lnTo>
                  <a:lnTo>
                    <a:pt x="642" y="12"/>
                  </a:lnTo>
                  <a:lnTo>
                    <a:pt x="654" y="12"/>
                  </a:lnTo>
                  <a:lnTo>
                    <a:pt x="665" y="12"/>
                  </a:lnTo>
                  <a:lnTo>
                    <a:pt x="679" y="12"/>
                  </a:lnTo>
                  <a:lnTo>
                    <a:pt x="691" y="12"/>
                  </a:lnTo>
                  <a:lnTo>
                    <a:pt x="702" y="12"/>
                  </a:lnTo>
                  <a:lnTo>
                    <a:pt x="714" y="12"/>
                  </a:lnTo>
                  <a:lnTo>
                    <a:pt x="727" y="12"/>
                  </a:lnTo>
                  <a:lnTo>
                    <a:pt x="739" y="12"/>
                  </a:lnTo>
                  <a:lnTo>
                    <a:pt x="751" y="12"/>
                  </a:lnTo>
                  <a:lnTo>
                    <a:pt x="762" y="12"/>
                  </a:lnTo>
                  <a:lnTo>
                    <a:pt x="776" y="12"/>
                  </a:lnTo>
                  <a:lnTo>
                    <a:pt x="793" y="10"/>
                  </a:lnTo>
                  <a:lnTo>
                    <a:pt x="813" y="0"/>
                  </a:lnTo>
                  <a:lnTo>
                    <a:pt x="824" y="12"/>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5" name="Freeform 111"/>
            <p:cNvSpPr/>
            <p:nvPr/>
          </p:nvSpPr>
          <p:spPr>
            <a:xfrm>
              <a:off x="2624" y="2177"/>
              <a:ext cx="436" cy="37"/>
            </a:xfrm>
            <a:custGeom>
              <a:avLst/>
              <a:gdLst>
                <a:gd name="txL" fmla="*/ 0 w 873"/>
                <a:gd name="txT" fmla="*/ 0 h 74"/>
                <a:gd name="txR" fmla="*/ 873 w 873"/>
                <a:gd name="txB" fmla="*/ 74 h 74"/>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73" h="74">
                  <a:moveTo>
                    <a:pt x="873" y="48"/>
                  </a:moveTo>
                  <a:lnTo>
                    <a:pt x="861" y="48"/>
                  </a:lnTo>
                  <a:lnTo>
                    <a:pt x="851" y="48"/>
                  </a:lnTo>
                  <a:lnTo>
                    <a:pt x="840" y="44"/>
                  </a:lnTo>
                  <a:lnTo>
                    <a:pt x="830" y="43"/>
                  </a:lnTo>
                  <a:lnTo>
                    <a:pt x="818" y="39"/>
                  </a:lnTo>
                  <a:lnTo>
                    <a:pt x="807" y="39"/>
                  </a:lnTo>
                  <a:lnTo>
                    <a:pt x="795" y="41"/>
                  </a:lnTo>
                  <a:lnTo>
                    <a:pt x="787" y="48"/>
                  </a:lnTo>
                  <a:lnTo>
                    <a:pt x="776" y="48"/>
                  </a:lnTo>
                  <a:lnTo>
                    <a:pt x="764" y="48"/>
                  </a:lnTo>
                  <a:lnTo>
                    <a:pt x="752" y="48"/>
                  </a:lnTo>
                  <a:lnTo>
                    <a:pt x="743" y="48"/>
                  </a:lnTo>
                  <a:lnTo>
                    <a:pt x="731" y="48"/>
                  </a:lnTo>
                  <a:lnTo>
                    <a:pt x="721" y="48"/>
                  </a:lnTo>
                  <a:lnTo>
                    <a:pt x="710" y="48"/>
                  </a:lnTo>
                  <a:lnTo>
                    <a:pt x="700" y="48"/>
                  </a:lnTo>
                  <a:lnTo>
                    <a:pt x="688" y="48"/>
                  </a:lnTo>
                  <a:lnTo>
                    <a:pt x="677" y="48"/>
                  </a:lnTo>
                  <a:lnTo>
                    <a:pt x="665" y="48"/>
                  </a:lnTo>
                  <a:lnTo>
                    <a:pt x="655" y="48"/>
                  </a:lnTo>
                  <a:lnTo>
                    <a:pt x="634" y="48"/>
                  </a:lnTo>
                  <a:lnTo>
                    <a:pt x="615" y="48"/>
                  </a:lnTo>
                  <a:lnTo>
                    <a:pt x="603" y="48"/>
                  </a:lnTo>
                  <a:lnTo>
                    <a:pt x="591" y="48"/>
                  </a:lnTo>
                  <a:lnTo>
                    <a:pt x="582" y="48"/>
                  </a:lnTo>
                  <a:lnTo>
                    <a:pt x="572" y="48"/>
                  </a:lnTo>
                  <a:lnTo>
                    <a:pt x="560" y="48"/>
                  </a:lnTo>
                  <a:lnTo>
                    <a:pt x="549" y="48"/>
                  </a:lnTo>
                  <a:lnTo>
                    <a:pt x="539" y="48"/>
                  </a:lnTo>
                  <a:lnTo>
                    <a:pt x="529" y="50"/>
                  </a:lnTo>
                  <a:lnTo>
                    <a:pt x="508" y="50"/>
                  </a:lnTo>
                  <a:lnTo>
                    <a:pt x="489" y="52"/>
                  </a:lnTo>
                  <a:lnTo>
                    <a:pt x="467" y="52"/>
                  </a:lnTo>
                  <a:lnTo>
                    <a:pt x="448" y="54"/>
                  </a:lnTo>
                  <a:lnTo>
                    <a:pt x="436" y="54"/>
                  </a:lnTo>
                  <a:lnTo>
                    <a:pt x="425" y="54"/>
                  </a:lnTo>
                  <a:lnTo>
                    <a:pt x="415" y="54"/>
                  </a:lnTo>
                  <a:lnTo>
                    <a:pt x="405" y="54"/>
                  </a:lnTo>
                  <a:lnTo>
                    <a:pt x="394" y="54"/>
                  </a:lnTo>
                  <a:lnTo>
                    <a:pt x="382" y="56"/>
                  </a:lnTo>
                  <a:lnTo>
                    <a:pt x="372" y="56"/>
                  </a:lnTo>
                  <a:lnTo>
                    <a:pt x="363" y="58"/>
                  </a:lnTo>
                  <a:lnTo>
                    <a:pt x="351" y="58"/>
                  </a:lnTo>
                  <a:lnTo>
                    <a:pt x="339" y="58"/>
                  </a:lnTo>
                  <a:lnTo>
                    <a:pt x="330" y="58"/>
                  </a:lnTo>
                  <a:lnTo>
                    <a:pt x="320" y="58"/>
                  </a:lnTo>
                  <a:lnTo>
                    <a:pt x="308" y="58"/>
                  </a:lnTo>
                  <a:lnTo>
                    <a:pt x="297" y="60"/>
                  </a:lnTo>
                  <a:lnTo>
                    <a:pt x="287" y="60"/>
                  </a:lnTo>
                  <a:lnTo>
                    <a:pt x="277" y="62"/>
                  </a:lnTo>
                  <a:lnTo>
                    <a:pt x="266" y="62"/>
                  </a:lnTo>
                  <a:lnTo>
                    <a:pt x="254" y="62"/>
                  </a:lnTo>
                  <a:lnTo>
                    <a:pt x="244" y="62"/>
                  </a:lnTo>
                  <a:lnTo>
                    <a:pt x="235" y="64"/>
                  </a:lnTo>
                  <a:lnTo>
                    <a:pt x="223" y="64"/>
                  </a:lnTo>
                  <a:lnTo>
                    <a:pt x="211" y="64"/>
                  </a:lnTo>
                  <a:lnTo>
                    <a:pt x="202" y="64"/>
                  </a:lnTo>
                  <a:lnTo>
                    <a:pt x="192" y="66"/>
                  </a:lnTo>
                  <a:lnTo>
                    <a:pt x="180" y="66"/>
                  </a:lnTo>
                  <a:lnTo>
                    <a:pt x="171" y="66"/>
                  </a:lnTo>
                  <a:lnTo>
                    <a:pt x="159" y="66"/>
                  </a:lnTo>
                  <a:lnTo>
                    <a:pt x="149" y="68"/>
                  </a:lnTo>
                  <a:lnTo>
                    <a:pt x="128" y="70"/>
                  </a:lnTo>
                  <a:lnTo>
                    <a:pt x="109" y="72"/>
                  </a:lnTo>
                  <a:lnTo>
                    <a:pt x="97" y="66"/>
                  </a:lnTo>
                  <a:lnTo>
                    <a:pt x="85" y="72"/>
                  </a:lnTo>
                  <a:lnTo>
                    <a:pt x="74" y="68"/>
                  </a:lnTo>
                  <a:lnTo>
                    <a:pt x="62" y="70"/>
                  </a:lnTo>
                  <a:lnTo>
                    <a:pt x="48" y="70"/>
                  </a:lnTo>
                  <a:lnTo>
                    <a:pt x="37" y="74"/>
                  </a:lnTo>
                  <a:lnTo>
                    <a:pt x="23" y="74"/>
                  </a:lnTo>
                  <a:lnTo>
                    <a:pt x="14" y="74"/>
                  </a:lnTo>
                  <a:lnTo>
                    <a:pt x="4" y="68"/>
                  </a:lnTo>
                  <a:lnTo>
                    <a:pt x="0" y="60"/>
                  </a:lnTo>
                  <a:lnTo>
                    <a:pt x="4" y="44"/>
                  </a:lnTo>
                  <a:lnTo>
                    <a:pt x="19" y="37"/>
                  </a:lnTo>
                  <a:lnTo>
                    <a:pt x="35" y="35"/>
                  </a:lnTo>
                  <a:lnTo>
                    <a:pt x="48" y="35"/>
                  </a:lnTo>
                  <a:lnTo>
                    <a:pt x="58" y="33"/>
                  </a:lnTo>
                  <a:lnTo>
                    <a:pt x="70" y="33"/>
                  </a:lnTo>
                  <a:lnTo>
                    <a:pt x="81" y="31"/>
                  </a:lnTo>
                  <a:lnTo>
                    <a:pt x="93" y="31"/>
                  </a:lnTo>
                  <a:lnTo>
                    <a:pt x="105" y="29"/>
                  </a:lnTo>
                  <a:lnTo>
                    <a:pt x="116" y="29"/>
                  </a:lnTo>
                  <a:lnTo>
                    <a:pt x="128" y="29"/>
                  </a:lnTo>
                  <a:lnTo>
                    <a:pt x="140" y="29"/>
                  </a:lnTo>
                  <a:lnTo>
                    <a:pt x="151" y="27"/>
                  </a:lnTo>
                  <a:lnTo>
                    <a:pt x="163" y="27"/>
                  </a:lnTo>
                  <a:lnTo>
                    <a:pt x="175" y="27"/>
                  </a:lnTo>
                  <a:lnTo>
                    <a:pt x="186" y="27"/>
                  </a:lnTo>
                  <a:lnTo>
                    <a:pt x="198" y="25"/>
                  </a:lnTo>
                  <a:lnTo>
                    <a:pt x="209" y="25"/>
                  </a:lnTo>
                  <a:lnTo>
                    <a:pt x="221" y="25"/>
                  </a:lnTo>
                  <a:lnTo>
                    <a:pt x="235" y="25"/>
                  </a:lnTo>
                  <a:lnTo>
                    <a:pt x="246" y="23"/>
                  </a:lnTo>
                  <a:lnTo>
                    <a:pt x="258" y="23"/>
                  </a:lnTo>
                  <a:lnTo>
                    <a:pt x="270" y="21"/>
                  </a:lnTo>
                  <a:lnTo>
                    <a:pt x="281" y="21"/>
                  </a:lnTo>
                  <a:lnTo>
                    <a:pt x="293" y="21"/>
                  </a:lnTo>
                  <a:lnTo>
                    <a:pt x="306" y="21"/>
                  </a:lnTo>
                  <a:lnTo>
                    <a:pt x="318" y="21"/>
                  </a:lnTo>
                  <a:lnTo>
                    <a:pt x="332" y="21"/>
                  </a:lnTo>
                  <a:lnTo>
                    <a:pt x="343" y="19"/>
                  </a:lnTo>
                  <a:lnTo>
                    <a:pt x="355" y="19"/>
                  </a:lnTo>
                  <a:lnTo>
                    <a:pt x="367" y="17"/>
                  </a:lnTo>
                  <a:lnTo>
                    <a:pt x="380" y="17"/>
                  </a:lnTo>
                  <a:lnTo>
                    <a:pt x="392" y="17"/>
                  </a:lnTo>
                  <a:lnTo>
                    <a:pt x="405" y="17"/>
                  </a:lnTo>
                  <a:lnTo>
                    <a:pt x="417" y="17"/>
                  </a:lnTo>
                  <a:lnTo>
                    <a:pt x="431" y="17"/>
                  </a:lnTo>
                  <a:lnTo>
                    <a:pt x="442" y="15"/>
                  </a:lnTo>
                  <a:lnTo>
                    <a:pt x="454" y="15"/>
                  </a:lnTo>
                  <a:lnTo>
                    <a:pt x="465" y="15"/>
                  </a:lnTo>
                  <a:lnTo>
                    <a:pt x="477" y="15"/>
                  </a:lnTo>
                  <a:lnTo>
                    <a:pt x="489" y="13"/>
                  </a:lnTo>
                  <a:lnTo>
                    <a:pt x="502" y="13"/>
                  </a:lnTo>
                  <a:lnTo>
                    <a:pt x="514" y="13"/>
                  </a:lnTo>
                  <a:lnTo>
                    <a:pt x="527" y="13"/>
                  </a:lnTo>
                  <a:lnTo>
                    <a:pt x="539" y="12"/>
                  </a:lnTo>
                  <a:lnTo>
                    <a:pt x="551" y="12"/>
                  </a:lnTo>
                  <a:lnTo>
                    <a:pt x="562" y="12"/>
                  </a:lnTo>
                  <a:lnTo>
                    <a:pt x="574" y="12"/>
                  </a:lnTo>
                  <a:lnTo>
                    <a:pt x="586" y="12"/>
                  </a:lnTo>
                  <a:lnTo>
                    <a:pt x="599" y="12"/>
                  </a:lnTo>
                  <a:lnTo>
                    <a:pt x="611" y="12"/>
                  </a:lnTo>
                  <a:lnTo>
                    <a:pt x="624" y="12"/>
                  </a:lnTo>
                  <a:lnTo>
                    <a:pt x="636" y="12"/>
                  </a:lnTo>
                  <a:lnTo>
                    <a:pt x="648" y="12"/>
                  </a:lnTo>
                  <a:lnTo>
                    <a:pt x="659" y="12"/>
                  </a:lnTo>
                  <a:lnTo>
                    <a:pt x="671" y="12"/>
                  </a:lnTo>
                  <a:lnTo>
                    <a:pt x="683" y="12"/>
                  </a:lnTo>
                  <a:lnTo>
                    <a:pt x="694" y="12"/>
                  </a:lnTo>
                  <a:lnTo>
                    <a:pt x="706" y="12"/>
                  </a:lnTo>
                  <a:lnTo>
                    <a:pt x="718" y="12"/>
                  </a:lnTo>
                  <a:lnTo>
                    <a:pt x="729" y="12"/>
                  </a:lnTo>
                  <a:lnTo>
                    <a:pt x="741" y="12"/>
                  </a:lnTo>
                  <a:lnTo>
                    <a:pt x="752" y="12"/>
                  </a:lnTo>
                  <a:lnTo>
                    <a:pt x="764" y="12"/>
                  </a:lnTo>
                  <a:lnTo>
                    <a:pt x="776" y="12"/>
                  </a:lnTo>
                  <a:lnTo>
                    <a:pt x="787" y="12"/>
                  </a:lnTo>
                  <a:lnTo>
                    <a:pt x="799" y="12"/>
                  </a:lnTo>
                  <a:lnTo>
                    <a:pt x="813" y="12"/>
                  </a:lnTo>
                  <a:lnTo>
                    <a:pt x="830" y="6"/>
                  </a:lnTo>
                  <a:lnTo>
                    <a:pt x="847" y="0"/>
                  </a:lnTo>
                  <a:lnTo>
                    <a:pt x="855" y="8"/>
                  </a:lnTo>
                  <a:lnTo>
                    <a:pt x="865" y="17"/>
                  </a:lnTo>
                  <a:lnTo>
                    <a:pt x="869" y="29"/>
                  </a:lnTo>
                  <a:lnTo>
                    <a:pt x="873" y="48"/>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6" name="Freeform 112"/>
            <p:cNvSpPr/>
            <p:nvPr/>
          </p:nvSpPr>
          <p:spPr>
            <a:xfrm>
              <a:off x="2642" y="2217"/>
              <a:ext cx="406" cy="33"/>
            </a:xfrm>
            <a:custGeom>
              <a:avLst/>
              <a:gdLst>
                <a:gd name="txL" fmla="*/ 0 w 810"/>
                <a:gd name="txT" fmla="*/ 0 h 66"/>
                <a:gd name="txR" fmla="*/ 810 w 810"/>
                <a:gd name="txB" fmla="*/ 66 h 66"/>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810" h="66">
                  <a:moveTo>
                    <a:pt x="787" y="4"/>
                  </a:moveTo>
                  <a:lnTo>
                    <a:pt x="810" y="29"/>
                  </a:lnTo>
                  <a:lnTo>
                    <a:pt x="793" y="45"/>
                  </a:lnTo>
                  <a:lnTo>
                    <a:pt x="776" y="53"/>
                  </a:lnTo>
                  <a:lnTo>
                    <a:pt x="756" y="47"/>
                  </a:lnTo>
                  <a:lnTo>
                    <a:pt x="741" y="47"/>
                  </a:lnTo>
                  <a:lnTo>
                    <a:pt x="727" y="47"/>
                  </a:lnTo>
                  <a:lnTo>
                    <a:pt x="714" y="47"/>
                  </a:lnTo>
                  <a:lnTo>
                    <a:pt x="698" y="47"/>
                  </a:lnTo>
                  <a:lnTo>
                    <a:pt x="684" y="49"/>
                  </a:lnTo>
                  <a:lnTo>
                    <a:pt x="669" y="51"/>
                  </a:lnTo>
                  <a:lnTo>
                    <a:pt x="653" y="53"/>
                  </a:lnTo>
                  <a:lnTo>
                    <a:pt x="636" y="43"/>
                  </a:lnTo>
                  <a:lnTo>
                    <a:pt x="630" y="53"/>
                  </a:lnTo>
                  <a:lnTo>
                    <a:pt x="617" y="47"/>
                  </a:lnTo>
                  <a:lnTo>
                    <a:pt x="617" y="41"/>
                  </a:lnTo>
                  <a:lnTo>
                    <a:pt x="599" y="49"/>
                  </a:lnTo>
                  <a:lnTo>
                    <a:pt x="593" y="41"/>
                  </a:lnTo>
                  <a:lnTo>
                    <a:pt x="574" y="47"/>
                  </a:lnTo>
                  <a:lnTo>
                    <a:pt x="556" y="49"/>
                  </a:lnTo>
                  <a:lnTo>
                    <a:pt x="543" y="47"/>
                  </a:lnTo>
                  <a:lnTo>
                    <a:pt x="533" y="41"/>
                  </a:lnTo>
                  <a:lnTo>
                    <a:pt x="518" y="41"/>
                  </a:lnTo>
                  <a:lnTo>
                    <a:pt x="504" y="41"/>
                  </a:lnTo>
                  <a:lnTo>
                    <a:pt x="490" y="41"/>
                  </a:lnTo>
                  <a:lnTo>
                    <a:pt x="477" y="43"/>
                  </a:lnTo>
                  <a:lnTo>
                    <a:pt x="463" y="43"/>
                  </a:lnTo>
                  <a:lnTo>
                    <a:pt x="450" y="45"/>
                  </a:lnTo>
                  <a:lnTo>
                    <a:pt x="436" y="45"/>
                  </a:lnTo>
                  <a:lnTo>
                    <a:pt x="425" y="47"/>
                  </a:lnTo>
                  <a:lnTo>
                    <a:pt x="411" y="47"/>
                  </a:lnTo>
                  <a:lnTo>
                    <a:pt x="397" y="47"/>
                  </a:lnTo>
                  <a:lnTo>
                    <a:pt x="384" y="47"/>
                  </a:lnTo>
                  <a:lnTo>
                    <a:pt x="372" y="49"/>
                  </a:lnTo>
                  <a:lnTo>
                    <a:pt x="359" y="49"/>
                  </a:lnTo>
                  <a:lnTo>
                    <a:pt x="345" y="51"/>
                  </a:lnTo>
                  <a:lnTo>
                    <a:pt x="331" y="51"/>
                  </a:lnTo>
                  <a:lnTo>
                    <a:pt x="320" y="53"/>
                  </a:lnTo>
                  <a:lnTo>
                    <a:pt x="306" y="53"/>
                  </a:lnTo>
                  <a:lnTo>
                    <a:pt x="293" y="53"/>
                  </a:lnTo>
                  <a:lnTo>
                    <a:pt x="279" y="53"/>
                  </a:lnTo>
                  <a:lnTo>
                    <a:pt x="266" y="53"/>
                  </a:lnTo>
                  <a:lnTo>
                    <a:pt x="252" y="53"/>
                  </a:lnTo>
                  <a:lnTo>
                    <a:pt x="238" y="55"/>
                  </a:lnTo>
                  <a:lnTo>
                    <a:pt x="225" y="55"/>
                  </a:lnTo>
                  <a:lnTo>
                    <a:pt x="213" y="57"/>
                  </a:lnTo>
                  <a:lnTo>
                    <a:pt x="200" y="57"/>
                  </a:lnTo>
                  <a:lnTo>
                    <a:pt x="186" y="57"/>
                  </a:lnTo>
                  <a:lnTo>
                    <a:pt x="172" y="59"/>
                  </a:lnTo>
                  <a:lnTo>
                    <a:pt x="161" y="61"/>
                  </a:lnTo>
                  <a:lnTo>
                    <a:pt x="147" y="61"/>
                  </a:lnTo>
                  <a:lnTo>
                    <a:pt x="134" y="62"/>
                  </a:lnTo>
                  <a:lnTo>
                    <a:pt x="120" y="64"/>
                  </a:lnTo>
                  <a:lnTo>
                    <a:pt x="108" y="66"/>
                  </a:lnTo>
                  <a:lnTo>
                    <a:pt x="11" y="66"/>
                  </a:lnTo>
                  <a:lnTo>
                    <a:pt x="0" y="57"/>
                  </a:lnTo>
                  <a:lnTo>
                    <a:pt x="0" y="41"/>
                  </a:lnTo>
                  <a:lnTo>
                    <a:pt x="10" y="35"/>
                  </a:lnTo>
                  <a:lnTo>
                    <a:pt x="21" y="33"/>
                  </a:lnTo>
                  <a:lnTo>
                    <a:pt x="31" y="29"/>
                  </a:lnTo>
                  <a:lnTo>
                    <a:pt x="42" y="28"/>
                  </a:lnTo>
                  <a:lnTo>
                    <a:pt x="52" y="26"/>
                  </a:lnTo>
                  <a:lnTo>
                    <a:pt x="64" y="24"/>
                  </a:lnTo>
                  <a:lnTo>
                    <a:pt x="75" y="24"/>
                  </a:lnTo>
                  <a:lnTo>
                    <a:pt x="87" y="24"/>
                  </a:lnTo>
                  <a:lnTo>
                    <a:pt x="106" y="22"/>
                  </a:lnTo>
                  <a:lnTo>
                    <a:pt x="128" y="22"/>
                  </a:lnTo>
                  <a:lnTo>
                    <a:pt x="147" y="20"/>
                  </a:lnTo>
                  <a:lnTo>
                    <a:pt x="169" y="18"/>
                  </a:lnTo>
                  <a:lnTo>
                    <a:pt x="178" y="18"/>
                  </a:lnTo>
                  <a:lnTo>
                    <a:pt x="190" y="18"/>
                  </a:lnTo>
                  <a:lnTo>
                    <a:pt x="200" y="18"/>
                  </a:lnTo>
                  <a:lnTo>
                    <a:pt x="211" y="18"/>
                  </a:lnTo>
                  <a:lnTo>
                    <a:pt x="221" y="18"/>
                  </a:lnTo>
                  <a:lnTo>
                    <a:pt x="233" y="18"/>
                  </a:lnTo>
                  <a:lnTo>
                    <a:pt x="244" y="18"/>
                  </a:lnTo>
                  <a:lnTo>
                    <a:pt x="256" y="20"/>
                  </a:lnTo>
                  <a:lnTo>
                    <a:pt x="266" y="18"/>
                  </a:lnTo>
                  <a:lnTo>
                    <a:pt x="277" y="18"/>
                  </a:lnTo>
                  <a:lnTo>
                    <a:pt x="287" y="18"/>
                  </a:lnTo>
                  <a:lnTo>
                    <a:pt x="298" y="18"/>
                  </a:lnTo>
                  <a:lnTo>
                    <a:pt x="308" y="16"/>
                  </a:lnTo>
                  <a:lnTo>
                    <a:pt x="320" y="16"/>
                  </a:lnTo>
                  <a:lnTo>
                    <a:pt x="331" y="16"/>
                  </a:lnTo>
                  <a:lnTo>
                    <a:pt x="343" y="16"/>
                  </a:lnTo>
                  <a:lnTo>
                    <a:pt x="353" y="14"/>
                  </a:lnTo>
                  <a:lnTo>
                    <a:pt x="364" y="14"/>
                  </a:lnTo>
                  <a:lnTo>
                    <a:pt x="374" y="12"/>
                  </a:lnTo>
                  <a:lnTo>
                    <a:pt x="386" y="12"/>
                  </a:lnTo>
                  <a:lnTo>
                    <a:pt x="395" y="12"/>
                  </a:lnTo>
                  <a:lnTo>
                    <a:pt x="407" y="12"/>
                  </a:lnTo>
                  <a:lnTo>
                    <a:pt x="419" y="12"/>
                  </a:lnTo>
                  <a:lnTo>
                    <a:pt x="430" y="12"/>
                  </a:lnTo>
                  <a:lnTo>
                    <a:pt x="440" y="12"/>
                  </a:lnTo>
                  <a:lnTo>
                    <a:pt x="452" y="12"/>
                  </a:lnTo>
                  <a:lnTo>
                    <a:pt x="461" y="12"/>
                  </a:lnTo>
                  <a:lnTo>
                    <a:pt x="473" y="12"/>
                  </a:lnTo>
                  <a:lnTo>
                    <a:pt x="485" y="12"/>
                  </a:lnTo>
                  <a:lnTo>
                    <a:pt x="496" y="14"/>
                  </a:lnTo>
                  <a:lnTo>
                    <a:pt x="508" y="16"/>
                  </a:lnTo>
                  <a:lnTo>
                    <a:pt x="520" y="18"/>
                  </a:lnTo>
                  <a:lnTo>
                    <a:pt x="537" y="12"/>
                  </a:lnTo>
                  <a:lnTo>
                    <a:pt x="554" y="10"/>
                  </a:lnTo>
                  <a:lnTo>
                    <a:pt x="572" y="10"/>
                  </a:lnTo>
                  <a:lnTo>
                    <a:pt x="591" y="10"/>
                  </a:lnTo>
                  <a:lnTo>
                    <a:pt x="609" y="8"/>
                  </a:lnTo>
                  <a:lnTo>
                    <a:pt x="628" y="8"/>
                  </a:lnTo>
                  <a:lnTo>
                    <a:pt x="646" y="6"/>
                  </a:lnTo>
                  <a:lnTo>
                    <a:pt x="665" y="4"/>
                  </a:lnTo>
                  <a:lnTo>
                    <a:pt x="673" y="6"/>
                  </a:lnTo>
                  <a:lnTo>
                    <a:pt x="682" y="4"/>
                  </a:lnTo>
                  <a:lnTo>
                    <a:pt x="692" y="0"/>
                  </a:lnTo>
                  <a:lnTo>
                    <a:pt x="702" y="4"/>
                  </a:lnTo>
                  <a:lnTo>
                    <a:pt x="787" y="4"/>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7" name="Freeform 113"/>
            <p:cNvSpPr/>
            <p:nvPr/>
          </p:nvSpPr>
          <p:spPr>
            <a:xfrm>
              <a:off x="2587" y="2304"/>
              <a:ext cx="542" cy="376"/>
            </a:xfrm>
            <a:custGeom>
              <a:avLst/>
              <a:gdLst>
                <a:gd name="txL" fmla="*/ 0 w 1084"/>
                <a:gd name="txT" fmla="*/ 0 h 750"/>
                <a:gd name="txR" fmla="*/ 1084 w 1084"/>
                <a:gd name="txB" fmla="*/ 750 h 750"/>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1"/>
                </a:cxn>
                <a:cxn ang="0">
                  <a:pos x="1" y="0"/>
                </a:cxn>
                <a:cxn ang="0">
                  <a:pos x="1" y="0"/>
                </a:cxn>
                <a:cxn ang="0">
                  <a:pos x="1" y="0"/>
                </a:cxn>
                <a:cxn ang="0">
                  <a:pos x="1" y="0"/>
                </a:cxn>
              </a:cxnLst>
              <a:rect l="txL" t="txT" r="txR" b="txB"/>
              <a:pathLst>
                <a:path w="1084" h="750">
                  <a:moveTo>
                    <a:pt x="1044" y="0"/>
                  </a:moveTo>
                  <a:lnTo>
                    <a:pt x="1046" y="12"/>
                  </a:lnTo>
                  <a:lnTo>
                    <a:pt x="1049" y="23"/>
                  </a:lnTo>
                  <a:lnTo>
                    <a:pt x="1051" y="35"/>
                  </a:lnTo>
                  <a:lnTo>
                    <a:pt x="1053" y="48"/>
                  </a:lnTo>
                  <a:lnTo>
                    <a:pt x="1053" y="58"/>
                  </a:lnTo>
                  <a:lnTo>
                    <a:pt x="1053" y="70"/>
                  </a:lnTo>
                  <a:lnTo>
                    <a:pt x="1053" y="81"/>
                  </a:lnTo>
                  <a:lnTo>
                    <a:pt x="1055" y="97"/>
                  </a:lnTo>
                  <a:lnTo>
                    <a:pt x="1055" y="110"/>
                  </a:lnTo>
                  <a:lnTo>
                    <a:pt x="1055" y="126"/>
                  </a:lnTo>
                  <a:lnTo>
                    <a:pt x="1057" y="140"/>
                  </a:lnTo>
                  <a:lnTo>
                    <a:pt x="1059" y="155"/>
                  </a:lnTo>
                  <a:lnTo>
                    <a:pt x="1059" y="169"/>
                  </a:lnTo>
                  <a:lnTo>
                    <a:pt x="1059" y="184"/>
                  </a:lnTo>
                  <a:lnTo>
                    <a:pt x="1061" y="198"/>
                  </a:lnTo>
                  <a:lnTo>
                    <a:pt x="1063" y="215"/>
                  </a:lnTo>
                  <a:lnTo>
                    <a:pt x="1063" y="229"/>
                  </a:lnTo>
                  <a:lnTo>
                    <a:pt x="1063" y="244"/>
                  </a:lnTo>
                  <a:lnTo>
                    <a:pt x="1065" y="260"/>
                  </a:lnTo>
                  <a:lnTo>
                    <a:pt x="1067" y="275"/>
                  </a:lnTo>
                  <a:lnTo>
                    <a:pt x="1067" y="291"/>
                  </a:lnTo>
                  <a:lnTo>
                    <a:pt x="1067" y="306"/>
                  </a:lnTo>
                  <a:lnTo>
                    <a:pt x="1069" y="322"/>
                  </a:lnTo>
                  <a:lnTo>
                    <a:pt x="1071" y="339"/>
                  </a:lnTo>
                  <a:lnTo>
                    <a:pt x="1071" y="353"/>
                  </a:lnTo>
                  <a:lnTo>
                    <a:pt x="1071" y="368"/>
                  </a:lnTo>
                  <a:lnTo>
                    <a:pt x="1071" y="384"/>
                  </a:lnTo>
                  <a:lnTo>
                    <a:pt x="1073" y="401"/>
                  </a:lnTo>
                  <a:lnTo>
                    <a:pt x="1073" y="417"/>
                  </a:lnTo>
                  <a:lnTo>
                    <a:pt x="1075" y="432"/>
                  </a:lnTo>
                  <a:lnTo>
                    <a:pt x="1075" y="448"/>
                  </a:lnTo>
                  <a:lnTo>
                    <a:pt x="1077" y="465"/>
                  </a:lnTo>
                  <a:lnTo>
                    <a:pt x="1077" y="481"/>
                  </a:lnTo>
                  <a:lnTo>
                    <a:pt x="1077" y="496"/>
                  </a:lnTo>
                  <a:lnTo>
                    <a:pt x="1077" y="512"/>
                  </a:lnTo>
                  <a:lnTo>
                    <a:pt x="1079" y="529"/>
                  </a:lnTo>
                  <a:lnTo>
                    <a:pt x="1079" y="545"/>
                  </a:lnTo>
                  <a:lnTo>
                    <a:pt x="1079" y="560"/>
                  </a:lnTo>
                  <a:lnTo>
                    <a:pt x="1079" y="576"/>
                  </a:lnTo>
                  <a:lnTo>
                    <a:pt x="1081" y="593"/>
                  </a:lnTo>
                  <a:lnTo>
                    <a:pt x="1082" y="607"/>
                  </a:lnTo>
                  <a:lnTo>
                    <a:pt x="1084" y="622"/>
                  </a:lnTo>
                  <a:lnTo>
                    <a:pt x="1084" y="640"/>
                  </a:lnTo>
                  <a:lnTo>
                    <a:pt x="1084" y="659"/>
                  </a:lnTo>
                  <a:lnTo>
                    <a:pt x="1082" y="677"/>
                  </a:lnTo>
                  <a:lnTo>
                    <a:pt x="1081" y="694"/>
                  </a:lnTo>
                  <a:lnTo>
                    <a:pt x="1081" y="710"/>
                  </a:lnTo>
                  <a:lnTo>
                    <a:pt x="1081" y="727"/>
                  </a:lnTo>
                  <a:lnTo>
                    <a:pt x="1061" y="733"/>
                  </a:lnTo>
                  <a:lnTo>
                    <a:pt x="1044" y="735"/>
                  </a:lnTo>
                  <a:lnTo>
                    <a:pt x="1024" y="733"/>
                  </a:lnTo>
                  <a:lnTo>
                    <a:pt x="1007" y="727"/>
                  </a:lnTo>
                  <a:lnTo>
                    <a:pt x="991" y="727"/>
                  </a:lnTo>
                  <a:lnTo>
                    <a:pt x="978" y="729"/>
                  </a:lnTo>
                  <a:lnTo>
                    <a:pt x="964" y="729"/>
                  </a:lnTo>
                  <a:lnTo>
                    <a:pt x="953" y="731"/>
                  </a:lnTo>
                  <a:lnTo>
                    <a:pt x="939" y="731"/>
                  </a:lnTo>
                  <a:lnTo>
                    <a:pt x="927" y="731"/>
                  </a:lnTo>
                  <a:lnTo>
                    <a:pt x="916" y="731"/>
                  </a:lnTo>
                  <a:lnTo>
                    <a:pt x="904" y="733"/>
                  </a:lnTo>
                  <a:lnTo>
                    <a:pt x="890" y="733"/>
                  </a:lnTo>
                  <a:lnTo>
                    <a:pt x="877" y="733"/>
                  </a:lnTo>
                  <a:lnTo>
                    <a:pt x="863" y="733"/>
                  </a:lnTo>
                  <a:lnTo>
                    <a:pt x="852" y="733"/>
                  </a:lnTo>
                  <a:lnTo>
                    <a:pt x="838" y="733"/>
                  </a:lnTo>
                  <a:lnTo>
                    <a:pt x="826" y="733"/>
                  </a:lnTo>
                  <a:lnTo>
                    <a:pt x="813" y="735"/>
                  </a:lnTo>
                  <a:lnTo>
                    <a:pt x="801" y="739"/>
                  </a:lnTo>
                  <a:lnTo>
                    <a:pt x="790" y="739"/>
                  </a:lnTo>
                  <a:lnTo>
                    <a:pt x="780" y="739"/>
                  </a:lnTo>
                  <a:lnTo>
                    <a:pt x="766" y="739"/>
                  </a:lnTo>
                  <a:lnTo>
                    <a:pt x="753" y="739"/>
                  </a:lnTo>
                  <a:lnTo>
                    <a:pt x="733" y="733"/>
                  </a:lnTo>
                  <a:lnTo>
                    <a:pt x="714" y="733"/>
                  </a:lnTo>
                  <a:lnTo>
                    <a:pt x="702" y="733"/>
                  </a:lnTo>
                  <a:lnTo>
                    <a:pt x="691" y="735"/>
                  </a:lnTo>
                  <a:lnTo>
                    <a:pt x="679" y="737"/>
                  </a:lnTo>
                  <a:lnTo>
                    <a:pt x="667" y="739"/>
                  </a:lnTo>
                  <a:lnTo>
                    <a:pt x="656" y="739"/>
                  </a:lnTo>
                  <a:lnTo>
                    <a:pt x="646" y="739"/>
                  </a:lnTo>
                  <a:lnTo>
                    <a:pt x="634" y="739"/>
                  </a:lnTo>
                  <a:lnTo>
                    <a:pt x="625" y="739"/>
                  </a:lnTo>
                  <a:lnTo>
                    <a:pt x="613" y="739"/>
                  </a:lnTo>
                  <a:lnTo>
                    <a:pt x="601" y="739"/>
                  </a:lnTo>
                  <a:lnTo>
                    <a:pt x="590" y="739"/>
                  </a:lnTo>
                  <a:lnTo>
                    <a:pt x="582" y="739"/>
                  </a:lnTo>
                  <a:lnTo>
                    <a:pt x="563" y="739"/>
                  </a:lnTo>
                  <a:lnTo>
                    <a:pt x="545" y="739"/>
                  </a:lnTo>
                  <a:lnTo>
                    <a:pt x="526" y="739"/>
                  </a:lnTo>
                  <a:lnTo>
                    <a:pt x="508" y="739"/>
                  </a:lnTo>
                  <a:lnTo>
                    <a:pt x="489" y="739"/>
                  </a:lnTo>
                  <a:lnTo>
                    <a:pt x="472" y="739"/>
                  </a:lnTo>
                  <a:lnTo>
                    <a:pt x="454" y="739"/>
                  </a:lnTo>
                  <a:lnTo>
                    <a:pt x="437" y="739"/>
                  </a:lnTo>
                  <a:lnTo>
                    <a:pt x="419" y="739"/>
                  </a:lnTo>
                  <a:lnTo>
                    <a:pt x="402" y="739"/>
                  </a:lnTo>
                  <a:lnTo>
                    <a:pt x="384" y="739"/>
                  </a:lnTo>
                  <a:lnTo>
                    <a:pt x="367" y="739"/>
                  </a:lnTo>
                  <a:lnTo>
                    <a:pt x="349" y="739"/>
                  </a:lnTo>
                  <a:lnTo>
                    <a:pt x="332" y="739"/>
                  </a:lnTo>
                  <a:lnTo>
                    <a:pt x="314" y="739"/>
                  </a:lnTo>
                  <a:lnTo>
                    <a:pt x="299" y="739"/>
                  </a:lnTo>
                  <a:lnTo>
                    <a:pt x="281" y="739"/>
                  </a:lnTo>
                  <a:lnTo>
                    <a:pt x="264" y="739"/>
                  </a:lnTo>
                  <a:lnTo>
                    <a:pt x="247" y="739"/>
                  </a:lnTo>
                  <a:lnTo>
                    <a:pt x="229" y="739"/>
                  </a:lnTo>
                  <a:lnTo>
                    <a:pt x="212" y="739"/>
                  </a:lnTo>
                  <a:lnTo>
                    <a:pt x="194" y="741"/>
                  </a:lnTo>
                  <a:lnTo>
                    <a:pt x="177" y="741"/>
                  </a:lnTo>
                  <a:lnTo>
                    <a:pt x="161" y="743"/>
                  </a:lnTo>
                  <a:lnTo>
                    <a:pt x="144" y="743"/>
                  </a:lnTo>
                  <a:lnTo>
                    <a:pt x="126" y="743"/>
                  </a:lnTo>
                  <a:lnTo>
                    <a:pt x="109" y="743"/>
                  </a:lnTo>
                  <a:lnTo>
                    <a:pt x="91" y="745"/>
                  </a:lnTo>
                  <a:lnTo>
                    <a:pt x="74" y="745"/>
                  </a:lnTo>
                  <a:lnTo>
                    <a:pt x="58" y="747"/>
                  </a:lnTo>
                  <a:lnTo>
                    <a:pt x="41" y="749"/>
                  </a:lnTo>
                  <a:lnTo>
                    <a:pt x="25" y="750"/>
                  </a:lnTo>
                  <a:lnTo>
                    <a:pt x="24" y="737"/>
                  </a:lnTo>
                  <a:lnTo>
                    <a:pt x="24" y="725"/>
                  </a:lnTo>
                  <a:lnTo>
                    <a:pt x="22" y="714"/>
                  </a:lnTo>
                  <a:lnTo>
                    <a:pt x="22" y="702"/>
                  </a:lnTo>
                  <a:lnTo>
                    <a:pt x="20" y="690"/>
                  </a:lnTo>
                  <a:lnTo>
                    <a:pt x="20" y="679"/>
                  </a:lnTo>
                  <a:lnTo>
                    <a:pt x="20" y="667"/>
                  </a:lnTo>
                  <a:lnTo>
                    <a:pt x="20" y="655"/>
                  </a:lnTo>
                  <a:lnTo>
                    <a:pt x="18" y="644"/>
                  </a:lnTo>
                  <a:lnTo>
                    <a:pt x="18" y="632"/>
                  </a:lnTo>
                  <a:lnTo>
                    <a:pt x="16" y="621"/>
                  </a:lnTo>
                  <a:lnTo>
                    <a:pt x="16" y="609"/>
                  </a:lnTo>
                  <a:lnTo>
                    <a:pt x="16" y="597"/>
                  </a:lnTo>
                  <a:lnTo>
                    <a:pt x="16" y="586"/>
                  </a:lnTo>
                  <a:lnTo>
                    <a:pt x="16" y="574"/>
                  </a:lnTo>
                  <a:lnTo>
                    <a:pt x="16" y="564"/>
                  </a:lnTo>
                  <a:lnTo>
                    <a:pt x="14" y="553"/>
                  </a:lnTo>
                  <a:lnTo>
                    <a:pt x="14" y="541"/>
                  </a:lnTo>
                  <a:lnTo>
                    <a:pt x="12" y="529"/>
                  </a:lnTo>
                  <a:lnTo>
                    <a:pt x="12" y="518"/>
                  </a:lnTo>
                  <a:lnTo>
                    <a:pt x="10" y="506"/>
                  </a:lnTo>
                  <a:lnTo>
                    <a:pt x="10" y="496"/>
                  </a:lnTo>
                  <a:lnTo>
                    <a:pt x="10" y="485"/>
                  </a:lnTo>
                  <a:lnTo>
                    <a:pt x="10" y="475"/>
                  </a:lnTo>
                  <a:lnTo>
                    <a:pt x="8" y="463"/>
                  </a:lnTo>
                  <a:lnTo>
                    <a:pt x="8" y="452"/>
                  </a:lnTo>
                  <a:lnTo>
                    <a:pt x="8" y="440"/>
                  </a:lnTo>
                  <a:lnTo>
                    <a:pt x="8" y="430"/>
                  </a:lnTo>
                  <a:lnTo>
                    <a:pt x="8" y="419"/>
                  </a:lnTo>
                  <a:lnTo>
                    <a:pt x="8" y="409"/>
                  </a:lnTo>
                  <a:lnTo>
                    <a:pt x="8" y="398"/>
                  </a:lnTo>
                  <a:lnTo>
                    <a:pt x="8" y="388"/>
                  </a:lnTo>
                  <a:lnTo>
                    <a:pt x="6" y="376"/>
                  </a:lnTo>
                  <a:lnTo>
                    <a:pt x="6" y="365"/>
                  </a:lnTo>
                  <a:lnTo>
                    <a:pt x="4" y="353"/>
                  </a:lnTo>
                  <a:lnTo>
                    <a:pt x="4" y="343"/>
                  </a:lnTo>
                  <a:lnTo>
                    <a:pt x="2" y="332"/>
                  </a:lnTo>
                  <a:lnTo>
                    <a:pt x="2" y="322"/>
                  </a:lnTo>
                  <a:lnTo>
                    <a:pt x="2" y="310"/>
                  </a:lnTo>
                  <a:lnTo>
                    <a:pt x="2" y="301"/>
                  </a:lnTo>
                  <a:lnTo>
                    <a:pt x="0" y="289"/>
                  </a:lnTo>
                  <a:lnTo>
                    <a:pt x="0" y="277"/>
                  </a:lnTo>
                  <a:lnTo>
                    <a:pt x="0" y="266"/>
                  </a:lnTo>
                  <a:lnTo>
                    <a:pt x="0" y="256"/>
                  </a:lnTo>
                  <a:lnTo>
                    <a:pt x="0" y="244"/>
                  </a:lnTo>
                  <a:lnTo>
                    <a:pt x="0" y="235"/>
                  </a:lnTo>
                  <a:lnTo>
                    <a:pt x="0" y="223"/>
                  </a:lnTo>
                  <a:lnTo>
                    <a:pt x="0" y="213"/>
                  </a:lnTo>
                  <a:lnTo>
                    <a:pt x="0" y="202"/>
                  </a:lnTo>
                  <a:lnTo>
                    <a:pt x="0" y="190"/>
                  </a:lnTo>
                  <a:lnTo>
                    <a:pt x="0" y="178"/>
                  </a:lnTo>
                  <a:lnTo>
                    <a:pt x="0" y="169"/>
                  </a:lnTo>
                  <a:lnTo>
                    <a:pt x="0" y="157"/>
                  </a:lnTo>
                  <a:lnTo>
                    <a:pt x="0" y="145"/>
                  </a:lnTo>
                  <a:lnTo>
                    <a:pt x="0" y="134"/>
                  </a:lnTo>
                  <a:lnTo>
                    <a:pt x="0" y="124"/>
                  </a:lnTo>
                  <a:lnTo>
                    <a:pt x="0" y="112"/>
                  </a:lnTo>
                  <a:lnTo>
                    <a:pt x="0" y="101"/>
                  </a:lnTo>
                  <a:lnTo>
                    <a:pt x="0" y="89"/>
                  </a:lnTo>
                  <a:lnTo>
                    <a:pt x="0" y="79"/>
                  </a:lnTo>
                  <a:lnTo>
                    <a:pt x="0" y="68"/>
                  </a:lnTo>
                  <a:lnTo>
                    <a:pt x="0" y="58"/>
                  </a:lnTo>
                  <a:lnTo>
                    <a:pt x="0" y="46"/>
                  </a:lnTo>
                  <a:lnTo>
                    <a:pt x="0" y="37"/>
                  </a:lnTo>
                  <a:lnTo>
                    <a:pt x="6" y="29"/>
                  </a:lnTo>
                  <a:lnTo>
                    <a:pt x="14" y="23"/>
                  </a:lnTo>
                  <a:lnTo>
                    <a:pt x="14" y="37"/>
                  </a:lnTo>
                  <a:lnTo>
                    <a:pt x="31" y="33"/>
                  </a:lnTo>
                  <a:lnTo>
                    <a:pt x="51" y="31"/>
                  </a:lnTo>
                  <a:lnTo>
                    <a:pt x="68" y="27"/>
                  </a:lnTo>
                  <a:lnTo>
                    <a:pt x="88" y="27"/>
                  </a:lnTo>
                  <a:lnTo>
                    <a:pt x="103" y="25"/>
                  </a:lnTo>
                  <a:lnTo>
                    <a:pt x="121" y="23"/>
                  </a:lnTo>
                  <a:lnTo>
                    <a:pt x="138" y="23"/>
                  </a:lnTo>
                  <a:lnTo>
                    <a:pt x="155" y="23"/>
                  </a:lnTo>
                  <a:lnTo>
                    <a:pt x="171" y="21"/>
                  </a:lnTo>
                  <a:lnTo>
                    <a:pt x="186" y="19"/>
                  </a:lnTo>
                  <a:lnTo>
                    <a:pt x="204" y="17"/>
                  </a:lnTo>
                  <a:lnTo>
                    <a:pt x="221" y="17"/>
                  </a:lnTo>
                  <a:lnTo>
                    <a:pt x="237" y="15"/>
                  </a:lnTo>
                  <a:lnTo>
                    <a:pt x="254" y="14"/>
                  </a:lnTo>
                  <a:lnTo>
                    <a:pt x="272" y="12"/>
                  </a:lnTo>
                  <a:lnTo>
                    <a:pt x="291" y="12"/>
                  </a:lnTo>
                  <a:lnTo>
                    <a:pt x="311" y="10"/>
                  </a:lnTo>
                  <a:lnTo>
                    <a:pt x="332" y="10"/>
                  </a:lnTo>
                  <a:lnTo>
                    <a:pt x="342" y="10"/>
                  </a:lnTo>
                  <a:lnTo>
                    <a:pt x="351" y="10"/>
                  </a:lnTo>
                  <a:lnTo>
                    <a:pt x="363" y="10"/>
                  </a:lnTo>
                  <a:lnTo>
                    <a:pt x="375" y="10"/>
                  </a:lnTo>
                  <a:lnTo>
                    <a:pt x="384" y="10"/>
                  </a:lnTo>
                  <a:lnTo>
                    <a:pt x="396" y="10"/>
                  </a:lnTo>
                  <a:lnTo>
                    <a:pt x="406" y="10"/>
                  </a:lnTo>
                  <a:lnTo>
                    <a:pt x="417" y="10"/>
                  </a:lnTo>
                  <a:lnTo>
                    <a:pt x="429" y="10"/>
                  </a:lnTo>
                  <a:lnTo>
                    <a:pt x="441" y="10"/>
                  </a:lnTo>
                  <a:lnTo>
                    <a:pt x="452" y="10"/>
                  </a:lnTo>
                  <a:lnTo>
                    <a:pt x="464" y="10"/>
                  </a:lnTo>
                  <a:lnTo>
                    <a:pt x="473" y="8"/>
                  </a:lnTo>
                  <a:lnTo>
                    <a:pt x="485" y="8"/>
                  </a:lnTo>
                  <a:lnTo>
                    <a:pt x="497" y="8"/>
                  </a:lnTo>
                  <a:lnTo>
                    <a:pt x="508" y="8"/>
                  </a:lnTo>
                  <a:lnTo>
                    <a:pt x="520" y="6"/>
                  </a:lnTo>
                  <a:lnTo>
                    <a:pt x="532" y="6"/>
                  </a:lnTo>
                  <a:lnTo>
                    <a:pt x="543" y="6"/>
                  </a:lnTo>
                  <a:lnTo>
                    <a:pt x="557" y="6"/>
                  </a:lnTo>
                  <a:lnTo>
                    <a:pt x="569" y="4"/>
                  </a:lnTo>
                  <a:lnTo>
                    <a:pt x="580" y="4"/>
                  </a:lnTo>
                  <a:lnTo>
                    <a:pt x="592" y="2"/>
                  </a:lnTo>
                  <a:lnTo>
                    <a:pt x="603" y="2"/>
                  </a:lnTo>
                  <a:lnTo>
                    <a:pt x="615" y="0"/>
                  </a:lnTo>
                  <a:lnTo>
                    <a:pt x="629" y="0"/>
                  </a:lnTo>
                  <a:lnTo>
                    <a:pt x="642" y="0"/>
                  </a:lnTo>
                  <a:lnTo>
                    <a:pt x="656" y="0"/>
                  </a:lnTo>
                  <a:lnTo>
                    <a:pt x="662" y="4"/>
                  </a:lnTo>
                  <a:lnTo>
                    <a:pt x="667" y="4"/>
                  </a:lnTo>
                  <a:lnTo>
                    <a:pt x="677" y="0"/>
                  </a:lnTo>
                  <a:lnTo>
                    <a:pt x="693" y="0"/>
                  </a:lnTo>
                  <a:lnTo>
                    <a:pt x="704" y="2"/>
                  </a:lnTo>
                  <a:lnTo>
                    <a:pt x="718" y="4"/>
                  </a:lnTo>
                  <a:lnTo>
                    <a:pt x="731" y="4"/>
                  </a:lnTo>
                  <a:lnTo>
                    <a:pt x="745" y="6"/>
                  </a:lnTo>
                  <a:lnTo>
                    <a:pt x="759" y="6"/>
                  </a:lnTo>
                  <a:lnTo>
                    <a:pt x="772" y="6"/>
                  </a:lnTo>
                  <a:lnTo>
                    <a:pt x="786" y="6"/>
                  </a:lnTo>
                  <a:lnTo>
                    <a:pt x="801" y="12"/>
                  </a:lnTo>
                  <a:lnTo>
                    <a:pt x="801" y="0"/>
                  </a:lnTo>
                  <a:lnTo>
                    <a:pt x="817" y="0"/>
                  </a:lnTo>
                  <a:lnTo>
                    <a:pt x="834" y="0"/>
                  </a:lnTo>
                  <a:lnTo>
                    <a:pt x="852" y="0"/>
                  </a:lnTo>
                  <a:lnTo>
                    <a:pt x="869" y="0"/>
                  </a:lnTo>
                  <a:lnTo>
                    <a:pt x="883" y="0"/>
                  </a:lnTo>
                  <a:lnTo>
                    <a:pt x="900" y="0"/>
                  </a:lnTo>
                  <a:lnTo>
                    <a:pt x="914" y="0"/>
                  </a:lnTo>
                  <a:lnTo>
                    <a:pt x="931" y="0"/>
                  </a:lnTo>
                  <a:lnTo>
                    <a:pt x="945" y="0"/>
                  </a:lnTo>
                  <a:lnTo>
                    <a:pt x="958" y="0"/>
                  </a:lnTo>
                  <a:lnTo>
                    <a:pt x="972" y="0"/>
                  </a:lnTo>
                  <a:lnTo>
                    <a:pt x="987" y="0"/>
                  </a:lnTo>
                  <a:lnTo>
                    <a:pt x="1001" y="0"/>
                  </a:lnTo>
                  <a:lnTo>
                    <a:pt x="1015" y="0"/>
                  </a:lnTo>
                  <a:lnTo>
                    <a:pt x="1028" y="0"/>
                  </a:lnTo>
                  <a:lnTo>
                    <a:pt x="1044" y="0"/>
                  </a:lnTo>
                  <a:close/>
                </a:path>
              </a:pathLst>
            </a:custGeom>
            <a:solidFill>
              <a:srgbClr val="9F9F4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8" name="Freeform 114"/>
            <p:cNvSpPr/>
            <p:nvPr/>
          </p:nvSpPr>
          <p:spPr>
            <a:xfrm>
              <a:off x="2615" y="2337"/>
              <a:ext cx="475" cy="313"/>
            </a:xfrm>
            <a:custGeom>
              <a:avLst/>
              <a:gdLst>
                <a:gd name="txL" fmla="*/ 0 w 950"/>
                <a:gd name="txT" fmla="*/ 0 h 624"/>
                <a:gd name="txR" fmla="*/ 950 w 950"/>
                <a:gd name="txB" fmla="*/ 624 h 62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 ang="0">
                  <a:pos x="1" y="0"/>
                </a:cxn>
                <a:cxn ang="0">
                  <a:pos x="1" y="1"/>
                </a:cxn>
              </a:cxnLst>
              <a:rect l="txL" t="txT" r="txR" b="txB"/>
              <a:pathLst>
                <a:path w="950" h="624">
                  <a:moveTo>
                    <a:pt x="927" y="19"/>
                  </a:moveTo>
                  <a:lnTo>
                    <a:pt x="927" y="35"/>
                  </a:lnTo>
                  <a:lnTo>
                    <a:pt x="927" y="52"/>
                  </a:lnTo>
                  <a:lnTo>
                    <a:pt x="927" y="68"/>
                  </a:lnTo>
                  <a:lnTo>
                    <a:pt x="927" y="85"/>
                  </a:lnTo>
                  <a:lnTo>
                    <a:pt x="927" y="101"/>
                  </a:lnTo>
                  <a:lnTo>
                    <a:pt x="927" y="118"/>
                  </a:lnTo>
                  <a:lnTo>
                    <a:pt x="927" y="136"/>
                  </a:lnTo>
                  <a:lnTo>
                    <a:pt x="927" y="153"/>
                  </a:lnTo>
                  <a:lnTo>
                    <a:pt x="927" y="169"/>
                  </a:lnTo>
                  <a:lnTo>
                    <a:pt x="927" y="186"/>
                  </a:lnTo>
                  <a:lnTo>
                    <a:pt x="927" y="204"/>
                  </a:lnTo>
                  <a:lnTo>
                    <a:pt x="928" y="221"/>
                  </a:lnTo>
                  <a:lnTo>
                    <a:pt x="928" y="238"/>
                  </a:lnTo>
                  <a:lnTo>
                    <a:pt x="930" y="256"/>
                  </a:lnTo>
                  <a:lnTo>
                    <a:pt x="930" y="273"/>
                  </a:lnTo>
                  <a:lnTo>
                    <a:pt x="932" y="291"/>
                  </a:lnTo>
                  <a:lnTo>
                    <a:pt x="932" y="308"/>
                  </a:lnTo>
                  <a:lnTo>
                    <a:pt x="932" y="326"/>
                  </a:lnTo>
                  <a:lnTo>
                    <a:pt x="934" y="343"/>
                  </a:lnTo>
                  <a:lnTo>
                    <a:pt x="936" y="361"/>
                  </a:lnTo>
                  <a:lnTo>
                    <a:pt x="936" y="378"/>
                  </a:lnTo>
                  <a:lnTo>
                    <a:pt x="936" y="396"/>
                  </a:lnTo>
                  <a:lnTo>
                    <a:pt x="938" y="413"/>
                  </a:lnTo>
                  <a:lnTo>
                    <a:pt x="940" y="430"/>
                  </a:lnTo>
                  <a:lnTo>
                    <a:pt x="940" y="448"/>
                  </a:lnTo>
                  <a:lnTo>
                    <a:pt x="942" y="465"/>
                  </a:lnTo>
                  <a:lnTo>
                    <a:pt x="942" y="483"/>
                  </a:lnTo>
                  <a:lnTo>
                    <a:pt x="944" y="502"/>
                  </a:lnTo>
                  <a:lnTo>
                    <a:pt x="944" y="520"/>
                  </a:lnTo>
                  <a:lnTo>
                    <a:pt x="946" y="539"/>
                  </a:lnTo>
                  <a:lnTo>
                    <a:pt x="948" y="556"/>
                  </a:lnTo>
                  <a:lnTo>
                    <a:pt x="950" y="576"/>
                  </a:lnTo>
                  <a:lnTo>
                    <a:pt x="928" y="591"/>
                  </a:lnTo>
                  <a:lnTo>
                    <a:pt x="909" y="603"/>
                  </a:lnTo>
                  <a:lnTo>
                    <a:pt x="890" y="609"/>
                  </a:lnTo>
                  <a:lnTo>
                    <a:pt x="870" y="611"/>
                  </a:lnTo>
                  <a:lnTo>
                    <a:pt x="849" y="609"/>
                  </a:lnTo>
                  <a:lnTo>
                    <a:pt x="830" y="609"/>
                  </a:lnTo>
                  <a:lnTo>
                    <a:pt x="810" y="609"/>
                  </a:lnTo>
                  <a:lnTo>
                    <a:pt x="793" y="613"/>
                  </a:lnTo>
                  <a:lnTo>
                    <a:pt x="773" y="613"/>
                  </a:lnTo>
                  <a:lnTo>
                    <a:pt x="756" y="613"/>
                  </a:lnTo>
                  <a:lnTo>
                    <a:pt x="736" y="613"/>
                  </a:lnTo>
                  <a:lnTo>
                    <a:pt x="719" y="613"/>
                  </a:lnTo>
                  <a:lnTo>
                    <a:pt x="707" y="607"/>
                  </a:lnTo>
                  <a:lnTo>
                    <a:pt x="694" y="607"/>
                  </a:lnTo>
                  <a:lnTo>
                    <a:pt x="678" y="607"/>
                  </a:lnTo>
                  <a:lnTo>
                    <a:pt x="663" y="607"/>
                  </a:lnTo>
                  <a:lnTo>
                    <a:pt x="645" y="607"/>
                  </a:lnTo>
                  <a:lnTo>
                    <a:pt x="628" y="609"/>
                  </a:lnTo>
                  <a:lnTo>
                    <a:pt x="612" y="611"/>
                  </a:lnTo>
                  <a:lnTo>
                    <a:pt x="599" y="613"/>
                  </a:lnTo>
                  <a:lnTo>
                    <a:pt x="585" y="617"/>
                  </a:lnTo>
                  <a:lnTo>
                    <a:pt x="574" y="613"/>
                  </a:lnTo>
                  <a:lnTo>
                    <a:pt x="556" y="613"/>
                  </a:lnTo>
                  <a:lnTo>
                    <a:pt x="541" y="613"/>
                  </a:lnTo>
                  <a:lnTo>
                    <a:pt x="525" y="613"/>
                  </a:lnTo>
                  <a:lnTo>
                    <a:pt x="510" y="613"/>
                  </a:lnTo>
                  <a:lnTo>
                    <a:pt x="492" y="613"/>
                  </a:lnTo>
                  <a:lnTo>
                    <a:pt x="477" y="613"/>
                  </a:lnTo>
                  <a:lnTo>
                    <a:pt x="461" y="613"/>
                  </a:lnTo>
                  <a:lnTo>
                    <a:pt x="446" y="613"/>
                  </a:lnTo>
                  <a:lnTo>
                    <a:pt x="428" y="613"/>
                  </a:lnTo>
                  <a:lnTo>
                    <a:pt x="413" y="613"/>
                  </a:lnTo>
                  <a:lnTo>
                    <a:pt x="397" y="615"/>
                  </a:lnTo>
                  <a:lnTo>
                    <a:pt x="382" y="617"/>
                  </a:lnTo>
                  <a:lnTo>
                    <a:pt x="366" y="617"/>
                  </a:lnTo>
                  <a:lnTo>
                    <a:pt x="351" y="619"/>
                  </a:lnTo>
                  <a:lnTo>
                    <a:pt x="335" y="620"/>
                  </a:lnTo>
                  <a:lnTo>
                    <a:pt x="320" y="624"/>
                  </a:lnTo>
                  <a:lnTo>
                    <a:pt x="300" y="624"/>
                  </a:lnTo>
                  <a:lnTo>
                    <a:pt x="283" y="624"/>
                  </a:lnTo>
                  <a:lnTo>
                    <a:pt x="263" y="624"/>
                  </a:lnTo>
                  <a:lnTo>
                    <a:pt x="246" y="624"/>
                  </a:lnTo>
                  <a:lnTo>
                    <a:pt x="226" y="624"/>
                  </a:lnTo>
                  <a:lnTo>
                    <a:pt x="209" y="624"/>
                  </a:lnTo>
                  <a:lnTo>
                    <a:pt x="192" y="624"/>
                  </a:lnTo>
                  <a:lnTo>
                    <a:pt x="174" y="624"/>
                  </a:lnTo>
                  <a:lnTo>
                    <a:pt x="155" y="624"/>
                  </a:lnTo>
                  <a:lnTo>
                    <a:pt x="137" y="624"/>
                  </a:lnTo>
                  <a:lnTo>
                    <a:pt x="118" y="624"/>
                  </a:lnTo>
                  <a:lnTo>
                    <a:pt x="100" y="624"/>
                  </a:lnTo>
                  <a:lnTo>
                    <a:pt x="81" y="624"/>
                  </a:lnTo>
                  <a:lnTo>
                    <a:pt x="64" y="624"/>
                  </a:lnTo>
                  <a:lnTo>
                    <a:pt x="46" y="624"/>
                  </a:lnTo>
                  <a:lnTo>
                    <a:pt x="29" y="624"/>
                  </a:lnTo>
                  <a:lnTo>
                    <a:pt x="17" y="624"/>
                  </a:lnTo>
                  <a:lnTo>
                    <a:pt x="17" y="609"/>
                  </a:lnTo>
                  <a:lnTo>
                    <a:pt x="17" y="595"/>
                  </a:lnTo>
                  <a:lnTo>
                    <a:pt x="17" y="582"/>
                  </a:lnTo>
                  <a:lnTo>
                    <a:pt x="17" y="568"/>
                  </a:lnTo>
                  <a:lnTo>
                    <a:pt x="17" y="555"/>
                  </a:lnTo>
                  <a:lnTo>
                    <a:pt x="17" y="541"/>
                  </a:lnTo>
                  <a:lnTo>
                    <a:pt x="17" y="527"/>
                  </a:lnTo>
                  <a:lnTo>
                    <a:pt x="17" y="516"/>
                  </a:lnTo>
                  <a:lnTo>
                    <a:pt x="17" y="502"/>
                  </a:lnTo>
                  <a:lnTo>
                    <a:pt x="17" y="489"/>
                  </a:lnTo>
                  <a:lnTo>
                    <a:pt x="17" y="475"/>
                  </a:lnTo>
                  <a:lnTo>
                    <a:pt x="17" y="463"/>
                  </a:lnTo>
                  <a:lnTo>
                    <a:pt x="17" y="450"/>
                  </a:lnTo>
                  <a:lnTo>
                    <a:pt x="17" y="436"/>
                  </a:lnTo>
                  <a:lnTo>
                    <a:pt x="17" y="425"/>
                  </a:lnTo>
                  <a:lnTo>
                    <a:pt x="19" y="413"/>
                  </a:lnTo>
                  <a:lnTo>
                    <a:pt x="17" y="399"/>
                  </a:lnTo>
                  <a:lnTo>
                    <a:pt x="17" y="386"/>
                  </a:lnTo>
                  <a:lnTo>
                    <a:pt x="17" y="372"/>
                  </a:lnTo>
                  <a:lnTo>
                    <a:pt x="17" y="361"/>
                  </a:lnTo>
                  <a:lnTo>
                    <a:pt x="15" y="347"/>
                  </a:lnTo>
                  <a:lnTo>
                    <a:pt x="15" y="335"/>
                  </a:lnTo>
                  <a:lnTo>
                    <a:pt x="15" y="324"/>
                  </a:lnTo>
                  <a:lnTo>
                    <a:pt x="15" y="312"/>
                  </a:lnTo>
                  <a:lnTo>
                    <a:pt x="13" y="299"/>
                  </a:lnTo>
                  <a:lnTo>
                    <a:pt x="13" y="287"/>
                  </a:lnTo>
                  <a:lnTo>
                    <a:pt x="11" y="273"/>
                  </a:lnTo>
                  <a:lnTo>
                    <a:pt x="11" y="262"/>
                  </a:lnTo>
                  <a:lnTo>
                    <a:pt x="9" y="248"/>
                  </a:lnTo>
                  <a:lnTo>
                    <a:pt x="7" y="236"/>
                  </a:lnTo>
                  <a:lnTo>
                    <a:pt x="5" y="225"/>
                  </a:lnTo>
                  <a:lnTo>
                    <a:pt x="5" y="213"/>
                  </a:lnTo>
                  <a:lnTo>
                    <a:pt x="5" y="192"/>
                  </a:lnTo>
                  <a:lnTo>
                    <a:pt x="7" y="172"/>
                  </a:lnTo>
                  <a:lnTo>
                    <a:pt x="5" y="151"/>
                  </a:lnTo>
                  <a:lnTo>
                    <a:pt x="3" y="132"/>
                  </a:lnTo>
                  <a:lnTo>
                    <a:pt x="1" y="120"/>
                  </a:lnTo>
                  <a:lnTo>
                    <a:pt x="0" y="108"/>
                  </a:lnTo>
                  <a:lnTo>
                    <a:pt x="0" y="97"/>
                  </a:lnTo>
                  <a:lnTo>
                    <a:pt x="0" y="87"/>
                  </a:lnTo>
                  <a:lnTo>
                    <a:pt x="0" y="76"/>
                  </a:lnTo>
                  <a:lnTo>
                    <a:pt x="0" y="64"/>
                  </a:lnTo>
                  <a:lnTo>
                    <a:pt x="1" y="52"/>
                  </a:lnTo>
                  <a:lnTo>
                    <a:pt x="5" y="43"/>
                  </a:lnTo>
                  <a:lnTo>
                    <a:pt x="17" y="31"/>
                  </a:lnTo>
                  <a:lnTo>
                    <a:pt x="32" y="29"/>
                  </a:lnTo>
                  <a:lnTo>
                    <a:pt x="50" y="27"/>
                  </a:lnTo>
                  <a:lnTo>
                    <a:pt x="65" y="25"/>
                  </a:lnTo>
                  <a:lnTo>
                    <a:pt x="83" y="25"/>
                  </a:lnTo>
                  <a:lnTo>
                    <a:pt x="98" y="25"/>
                  </a:lnTo>
                  <a:lnTo>
                    <a:pt x="116" y="25"/>
                  </a:lnTo>
                  <a:lnTo>
                    <a:pt x="133" y="25"/>
                  </a:lnTo>
                  <a:lnTo>
                    <a:pt x="151" y="25"/>
                  </a:lnTo>
                  <a:lnTo>
                    <a:pt x="166" y="23"/>
                  </a:lnTo>
                  <a:lnTo>
                    <a:pt x="184" y="23"/>
                  </a:lnTo>
                  <a:lnTo>
                    <a:pt x="201" y="23"/>
                  </a:lnTo>
                  <a:lnTo>
                    <a:pt x="219" y="23"/>
                  </a:lnTo>
                  <a:lnTo>
                    <a:pt x="234" y="23"/>
                  </a:lnTo>
                  <a:lnTo>
                    <a:pt x="252" y="23"/>
                  </a:lnTo>
                  <a:lnTo>
                    <a:pt x="269" y="23"/>
                  </a:lnTo>
                  <a:lnTo>
                    <a:pt x="287" y="23"/>
                  </a:lnTo>
                  <a:lnTo>
                    <a:pt x="302" y="21"/>
                  </a:lnTo>
                  <a:lnTo>
                    <a:pt x="320" y="21"/>
                  </a:lnTo>
                  <a:lnTo>
                    <a:pt x="335" y="19"/>
                  </a:lnTo>
                  <a:lnTo>
                    <a:pt x="352" y="19"/>
                  </a:lnTo>
                  <a:lnTo>
                    <a:pt x="368" y="17"/>
                  </a:lnTo>
                  <a:lnTo>
                    <a:pt x="385" y="17"/>
                  </a:lnTo>
                  <a:lnTo>
                    <a:pt x="401" y="17"/>
                  </a:lnTo>
                  <a:lnTo>
                    <a:pt x="418" y="17"/>
                  </a:lnTo>
                  <a:lnTo>
                    <a:pt x="434" y="15"/>
                  </a:lnTo>
                  <a:lnTo>
                    <a:pt x="451" y="13"/>
                  </a:lnTo>
                  <a:lnTo>
                    <a:pt x="467" y="12"/>
                  </a:lnTo>
                  <a:lnTo>
                    <a:pt x="484" y="12"/>
                  </a:lnTo>
                  <a:lnTo>
                    <a:pt x="500" y="10"/>
                  </a:lnTo>
                  <a:lnTo>
                    <a:pt x="517" y="8"/>
                  </a:lnTo>
                  <a:lnTo>
                    <a:pt x="533" y="6"/>
                  </a:lnTo>
                  <a:lnTo>
                    <a:pt x="550" y="6"/>
                  </a:lnTo>
                  <a:lnTo>
                    <a:pt x="566" y="12"/>
                  </a:lnTo>
                  <a:lnTo>
                    <a:pt x="583" y="15"/>
                  </a:lnTo>
                  <a:lnTo>
                    <a:pt x="599" y="12"/>
                  </a:lnTo>
                  <a:lnTo>
                    <a:pt x="610" y="6"/>
                  </a:lnTo>
                  <a:lnTo>
                    <a:pt x="628" y="4"/>
                  </a:lnTo>
                  <a:lnTo>
                    <a:pt x="645" y="4"/>
                  </a:lnTo>
                  <a:lnTo>
                    <a:pt x="665" y="2"/>
                  </a:lnTo>
                  <a:lnTo>
                    <a:pt x="684" y="2"/>
                  </a:lnTo>
                  <a:lnTo>
                    <a:pt x="702" y="0"/>
                  </a:lnTo>
                  <a:lnTo>
                    <a:pt x="721" y="0"/>
                  </a:lnTo>
                  <a:lnTo>
                    <a:pt x="740" y="0"/>
                  </a:lnTo>
                  <a:lnTo>
                    <a:pt x="762" y="0"/>
                  </a:lnTo>
                  <a:lnTo>
                    <a:pt x="779" y="0"/>
                  </a:lnTo>
                  <a:lnTo>
                    <a:pt x="799" y="0"/>
                  </a:lnTo>
                  <a:lnTo>
                    <a:pt x="818" y="0"/>
                  </a:lnTo>
                  <a:lnTo>
                    <a:pt x="837" y="0"/>
                  </a:lnTo>
                  <a:lnTo>
                    <a:pt x="855" y="0"/>
                  </a:lnTo>
                  <a:lnTo>
                    <a:pt x="874" y="0"/>
                  </a:lnTo>
                  <a:lnTo>
                    <a:pt x="894" y="2"/>
                  </a:lnTo>
                  <a:lnTo>
                    <a:pt x="913" y="6"/>
                  </a:lnTo>
                  <a:lnTo>
                    <a:pt x="927" y="19"/>
                  </a:lnTo>
                  <a:close/>
                </a:path>
              </a:pathLst>
            </a:custGeom>
            <a:solidFill>
              <a:srgbClr val="00000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99" name="Freeform 115"/>
            <p:cNvSpPr/>
            <p:nvPr/>
          </p:nvSpPr>
          <p:spPr>
            <a:xfrm>
              <a:off x="2636" y="2353"/>
              <a:ext cx="436" cy="280"/>
            </a:xfrm>
            <a:custGeom>
              <a:avLst/>
              <a:gdLst>
                <a:gd name="txL" fmla="*/ 0 w 873"/>
                <a:gd name="txT" fmla="*/ 0 h 560"/>
                <a:gd name="txR" fmla="*/ 873 w 873"/>
                <a:gd name="txB" fmla="*/ 560 h 56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873" h="560">
                  <a:moveTo>
                    <a:pt x="728" y="12"/>
                  </a:moveTo>
                  <a:lnTo>
                    <a:pt x="737" y="10"/>
                  </a:lnTo>
                  <a:lnTo>
                    <a:pt x="749" y="8"/>
                  </a:lnTo>
                  <a:lnTo>
                    <a:pt x="760" y="6"/>
                  </a:lnTo>
                  <a:lnTo>
                    <a:pt x="776" y="6"/>
                  </a:lnTo>
                  <a:lnTo>
                    <a:pt x="788" y="6"/>
                  </a:lnTo>
                  <a:lnTo>
                    <a:pt x="801" y="6"/>
                  </a:lnTo>
                  <a:lnTo>
                    <a:pt x="813" y="6"/>
                  </a:lnTo>
                  <a:lnTo>
                    <a:pt x="824" y="12"/>
                  </a:lnTo>
                  <a:lnTo>
                    <a:pt x="842" y="12"/>
                  </a:lnTo>
                  <a:lnTo>
                    <a:pt x="850" y="12"/>
                  </a:lnTo>
                  <a:lnTo>
                    <a:pt x="852" y="21"/>
                  </a:lnTo>
                  <a:lnTo>
                    <a:pt x="850" y="35"/>
                  </a:lnTo>
                  <a:lnTo>
                    <a:pt x="850" y="48"/>
                  </a:lnTo>
                  <a:lnTo>
                    <a:pt x="861" y="60"/>
                  </a:lnTo>
                  <a:lnTo>
                    <a:pt x="850" y="72"/>
                  </a:lnTo>
                  <a:lnTo>
                    <a:pt x="873" y="533"/>
                  </a:lnTo>
                  <a:lnTo>
                    <a:pt x="764" y="545"/>
                  </a:lnTo>
                  <a:lnTo>
                    <a:pt x="764" y="533"/>
                  </a:lnTo>
                  <a:lnTo>
                    <a:pt x="747" y="533"/>
                  </a:lnTo>
                  <a:lnTo>
                    <a:pt x="729" y="533"/>
                  </a:lnTo>
                  <a:lnTo>
                    <a:pt x="712" y="533"/>
                  </a:lnTo>
                  <a:lnTo>
                    <a:pt x="696" y="535"/>
                  </a:lnTo>
                  <a:lnTo>
                    <a:pt x="677" y="535"/>
                  </a:lnTo>
                  <a:lnTo>
                    <a:pt x="660" y="537"/>
                  </a:lnTo>
                  <a:lnTo>
                    <a:pt x="642" y="537"/>
                  </a:lnTo>
                  <a:lnTo>
                    <a:pt x="625" y="539"/>
                  </a:lnTo>
                  <a:lnTo>
                    <a:pt x="603" y="539"/>
                  </a:lnTo>
                  <a:lnTo>
                    <a:pt x="586" y="539"/>
                  </a:lnTo>
                  <a:lnTo>
                    <a:pt x="565" y="539"/>
                  </a:lnTo>
                  <a:lnTo>
                    <a:pt x="547" y="541"/>
                  </a:lnTo>
                  <a:lnTo>
                    <a:pt x="526" y="541"/>
                  </a:lnTo>
                  <a:lnTo>
                    <a:pt x="508" y="543"/>
                  </a:lnTo>
                  <a:lnTo>
                    <a:pt x="487" y="543"/>
                  </a:lnTo>
                  <a:lnTo>
                    <a:pt x="470" y="545"/>
                  </a:lnTo>
                  <a:lnTo>
                    <a:pt x="448" y="545"/>
                  </a:lnTo>
                  <a:lnTo>
                    <a:pt x="429" y="545"/>
                  </a:lnTo>
                  <a:lnTo>
                    <a:pt x="408" y="545"/>
                  </a:lnTo>
                  <a:lnTo>
                    <a:pt x="390" y="545"/>
                  </a:lnTo>
                  <a:lnTo>
                    <a:pt x="369" y="545"/>
                  </a:lnTo>
                  <a:lnTo>
                    <a:pt x="349" y="547"/>
                  </a:lnTo>
                  <a:lnTo>
                    <a:pt x="328" y="547"/>
                  </a:lnTo>
                  <a:lnTo>
                    <a:pt x="311" y="549"/>
                  </a:lnTo>
                  <a:lnTo>
                    <a:pt x="289" y="549"/>
                  </a:lnTo>
                  <a:lnTo>
                    <a:pt x="270" y="549"/>
                  </a:lnTo>
                  <a:lnTo>
                    <a:pt x="250" y="549"/>
                  </a:lnTo>
                  <a:lnTo>
                    <a:pt x="233" y="551"/>
                  </a:lnTo>
                  <a:lnTo>
                    <a:pt x="214" y="551"/>
                  </a:lnTo>
                  <a:lnTo>
                    <a:pt x="194" y="553"/>
                  </a:lnTo>
                  <a:lnTo>
                    <a:pt x="177" y="555"/>
                  </a:lnTo>
                  <a:lnTo>
                    <a:pt x="159" y="557"/>
                  </a:lnTo>
                  <a:lnTo>
                    <a:pt x="157" y="547"/>
                  </a:lnTo>
                  <a:lnTo>
                    <a:pt x="157" y="553"/>
                  </a:lnTo>
                  <a:lnTo>
                    <a:pt x="152" y="557"/>
                  </a:lnTo>
                  <a:lnTo>
                    <a:pt x="146" y="557"/>
                  </a:lnTo>
                  <a:lnTo>
                    <a:pt x="130" y="557"/>
                  </a:lnTo>
                  <a:lnTo>
                    <a:pt x="117" y="557"/>
                  </a:lnTo>
                  <a:lnTo>
                    <a:pt x="101" y="558"/>
                  </a:lnTo>
                  <a:lnTo>
                    <a:pt x="86" y="560"/>
                  </a:lnTo>
                  <a:lnTo>
                    <a:pt x="68" y="560"/>
                  </a:lnTo>
                  <a:lnTo>
                    <a:pt x="53" y="560"/>
                  </a:lnTo>
                  <a:lnTo>
                    <a:pt x="37" y="558"/>
                  </a:lnTo>
                  <a:lnTo>
                    <a:pt x="25" y="557"/>
                  </a:lnTo>
                  <a:lnTo>
                    <a:pt x="20" y="541"/>
                  </a:lnTo>
                  <a:lnTo>
                    <a:pt x="20" y="527"/>
                  </a:lnTo>
                  <a:lnTo>
                    <a:pt x="20" y="514"/>
                  </a:lnTo>
                  <a:lnTo>
                    <a:pt x="20" y="500"/>
                  </a:lnTo>
                  <a:lnTo>
                    <a:pt x="18" y="485"/>
                  </a:lnTo>
                  <a:lnTo>
                    <a:pt x="18" y="469"/>
                  </a:lnTo>
                  <a:lnTo>
                    <a:pt x="16" y="452"/>
                  </a:lnTo>
                  <a:lnTo>
                    <a:pt x="14" y="436"/>
                  </a:lnTo>
                  <a:lnTo>
                    <a:pt x="12" y="423"/>
                  </a:lnTo>
                  <a:lnTo>
                    <a:pt x="12" y="409"/>
                  </a:lnTo>
                  <a:lnTo>
                    <a:pt x="12" y="396"/>
                  </a:lnTo>
                  <a:lnTo>
                    <a:pt x="12" y="384"/>
                  </a:lnTo>
                  <a:lnTo>
                    <a:pt x="10" y="370"/>
                  </a:lnTo>
                  <a:lnTo>
                    <a:pt x="10" y="359"/>
                  </a:lnTo>
                  <a:lnTo>
                    <a:pt x="10" y="347"/>
                  </a:lnTo>
                  <a:lnTo>
                    <a:pt x="10" y="335"/>
                  </a:lnTo>
                  <a:lnTo>
                    <a:pt x="8" y="322"/>
                  </a:lnTo>
                  <a:lnTo>
                    <a:pt x="8" y="310"/>
                  </a:lnTo>
                  <a:lnTo>
                    <a:pt x="8" y="299"/>
                  </a:lnTo>
                  <a:lnTo>
                    <a:pt x="8" y="287"/>
                  </a:lnTo>
                  <a:lnTo>
                    <a:pt x="6" y="275"/>
                  </a:lnTo>
                  <a:lnTo>
                    <a:pt x="6" y="264"/>
                  </a:lnTo>
                  <a:lnTo>
                    <a:pt x="6" y="252"/>
                  </a:lnTo>
                  <a:lnTo>
                    <a:pt x="6" y="240"/>
                  </a:lnTo>
                  <a:lnTo>
                    <a:pt x="4" y="227"/>
                  </a:lnTo>
                  <a:lnTo>
                    <a:pt x="4" y="215"/>
                  </a:lnTo>
                  <a:lnTo>
                    <a:pt x="2" y="202"/>
                  </a:lnTo>
                  <a:lnTo>
                    <a:pt x="2" y="190"/>
                  </a:lnTo>
                  <a:lnTo>
                    <a:pt x="0" y="176"/>
                  </a:lnTo>
                  <a:lnTo>
                    <a:pt x="0" y="165"/>
                  </a:lnTo>
                  <a:lnTo>
                    <a:pt x="0" y="151"/>
                  </a:lnTo>
                  <a:lnTo>
                    <a:pt x="0" y="140"/>
                  </a:lnTo>
                  <a:lnTo>
                    <a:pt x="0" y="126"/>
                  </a:lnTo>
                  <a:lnTo>
                    <a:pt x="0" y="112"/>
                  </a:lnTo>
                  <a:lnTo>
                    <a:pt x="0" y="99"/>
                  </a:lnTo>
                  <a:lnTo>
                    <a:pt x="0" y="87"/>
                  </a:lnTo>
                  <a:lnTo>
                    <a:pt x="0" y="74"/>
                  </a:lnTo>
                  <a:lnTo>
                    <a:pt x="0" y="62"/>
                  </a:lnTo>
                  <a:lnTo>
                    <a:pt x="0" y="48"/>
                  </a:lnTo>
                  <a:lnTo>
                    <a:pt x="0" y="37"/>
                  </a:lnTo>
                  <a:lnTo>
                    <a:pt x="14" y="35"/>
                  </a:lnTo>
                  <a:lnTo>
                    <a:pt x="27" y="33"/>
                  </a:lnTo>
                  <a:lnTo>
                    <a:pt x="41" y="31"/>
                  </a:lnTo>
                  <a:lnTo>
                    <a:pt x="56" y="31"/>
                  </a:lnTo>
                  <a:lnTo>
                    <a:pt x="70" y="29"/>
                  </a:lnTo>
                  <a:lnTo>
                    <a:pt x="86" y="27"/>
                  </a:lnTo>
                  <a:lnTo>
                    <a:pt x="99" y="27"/>
                  </a:lnTo>
                  <a:lnTo>
                    <a:pt x="115" y="27"/>
                  </a:lnTo>
                  <a:lnTo>
                    <a:pt x="126" y="25"/>
                  </a:lnTo>
                  <a:lnTo>
                    <a:pt x="142" y="25"/>
                  </a:lnTo>
                  <a:lnTo>
                    <a:pt x="153" y="23"/>
                  </a:lnTo>
                  <a:lnTo>
                    <a:pt x="169" y="23"/>
                  </a:lnTo>
                  <a:lnTo>
                    <a:pt x="183" y="23"/>
                  </a:lnTo>
                  <a:lnTo>
                    <a:pt x="196" y="23"/>
                  </a:lnTo>
                  <a:lnTo>
                    <a:pt x="210" y="23"/>
                  </a:lnTo>
                  <a:lnTo>
                    <a:pt x="225" y="23"/>
                  </a:lnTo>
                  <a:lnTo>
                    <a:pt x="237" y="21"/>
                  </a:lnTo>
                  <a:lnTo>
                    <a:pt x="250" y="21"/>
                  </a:lnTo>
                  <a:lnTo>
                    <a:pt x="264" y="19"/>
                  </a:lnTo>
                  <a:lnTo>
                    <a:pt x="278" y="19"/>
                  </a:lnTo>
                  <a:lnTo>
                    <a:pt x="291" y="17"/>
                  </a:lnTo>
                  <a:lnTo>
                    <a:pt x="305" y="17"/>
                  </a:lnTo>
                  <a:lnTo>
                    <a:pt x="318" y="17"/>
                  </a:lnTo>
                  <a:lnTo>
                    <a:pt x="334" y="17"/>
                  </a:lnTo>
                  <a:lnTo>
                    <a:pt x="345" y="15"/>
                  </a:lnTo>
                  <a:lnTo>
                    <a:pt x="361" y="15"/>
                  </a:lnTo>
                  <a:lnTo>
                    <a:pt x="375" y="13"/>
                  </a:lnTo>
                  <a:lnTo>
                    <a:pt x="390" y="13"/>
                  </a:lnTo>
                  <a:lnTo>
                    <a:pt x="404" y="12"/>
                  </a:lnTo>
                  <a:lnTo>
                    <a:pt x="419" y="12"/>
                  </a:lnTo>
                  <a:lnTo>
                    <a:pt x="433" y="12"/>
                  </a:lnTo>
                  <a:lnTo>
                    <a:pt x="450" y="12"/>
                  </a:lnTo>
                  <a:lnTo>
                    <a:pt x="456" y="13"/>
                  </a:lnTo>
                  <a:lnTo>
                    <a:pt x="462" y="12"/>
                  </a:lnTo>
                  <a:lnTo>
                    <a:pt x="470" y="8"/>
                  </a:lnTo>
                  <a:lnTo>
                    <a:pt x="485" y="12"/>
                  </a:lnTo>
                  <a:lnTo>
                    <a:pt x="487" y="12"/>
                  </a:lnTo>
                  <a:lnTo>
                    <a:pt x="497" y="12"/>
                  </a:lnTo>
                  <a:lnTo>
                    <a:pt x="504" y="12"/>
                  </a:lnTo>
                  <a:lnTo>
                    <a:pt x="510" y="12"/>
                  </a:lnTo>
                  <a:lnTo>
                    <a:pt x="528" y="15"/>
                  </a:lnTo>
                  <a:lnTo>
                    <a:pt x="547" y="12"/>
                  </a:lnTo>
                  <a:lnTo>
                    <a:pt x="565" y="8"/>
                  </a:lnTo>
                  <a:lnTo>
                    <a:pt x="582" y="23"/>
                  </a:lnTo>
                  <a:lnTo>
                    <a:pt x="596" y="15"/>
                  </a:lnTo>
                  <a:lnTo>
                    <a:pt x="613" y="12"/>
                  </a:lnTo>
                  <a:lnTo>
                    <a:pt x="631" y="12"/>
                  </a:lnTo>
                  <a:lnTo>
                    <a:pt x="650" y="12"/>
                  </a:lnTo>
                  <a:lnTo>
                    <a:pt x="667" y="10"/>
                  </a:lnTo>
                  <a:lnTo>
                    <a:pt x="689" y="10"/>
                  </a:lnTo>
                  <a:lnTo>
                    <a:pt x="706" y="6"/>
                  </a:lnTo>
                  <a:lnTo>
                    <a:pt x="728" y="0"/>
                  </a:lnTo>
                  <a:lnTo>
                    <a:pt x="728" y="12"/>
                  </a:lnTo>
                  <a:close/>
                </a:path>
              </a:pathLst>
            </a:custGeom>
            <a:solidFill>
              <a:srgbClr val="DFDFB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0" name="Freeform 116"/>
            <p:cNvSpPr/>
            <p:nvPr/>
          </p:nvSpPr>
          <p:spPr>
            <a:xfrm>
              <a:off x="2315" y="2462"/>
              <a:ext cx="37" cy="42"/>
            </a:xfrm>
            <a:custGeom>
              <a:avLst/>
              <a:gdLst>
                <a:gd name="txL" fmla="*/ 0 w 76"/>
                <a:gd name="txT" fmla="*/ 0 h 85"/>
                <a:gd name="txR" fmla="*/ 76 w 76"/>
                <a:gd name="txB" fmla="*/ 85 h 85"/>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76" h="85">
                  <a:moveTo>
                    <a:pt x="74" y="85"/>
                  </a:moveTo>
                  <a:lnTo>
                    <a:pt x="58" y="82"/>
                  </a:lnTo>
                  <a:lnTo>
                    <a:pt x="41" y="80"/>
                  </a:lnTo>
                  <a:lnTo>
                    <a:pt x="29" y="76"/>
                  </a:lnTo>
                  <a:lnTo>
                    <a:pt x="20" y="74"/>
                  </a:lnTo>
                  <a:lnTo>
                    <a:pt x="8" y="74"/>
                  </a:lnTo>
                  <a:lnTo>
                    <a:pt x="0" y="74"/>
                  </a:lnTo>
                  <a:lnTo>
                    <a:pt x="6" y="66"/>
                  </a:lnTo>
                  <a:lnTo>
                    <a:pt x="12" y="49"/>
                  </a:lnTo>
                  <a:lnTo>
                    <a:pt x="60" y="0"/>
                  </a:lnTo>
                  <a:lnTo>
                    <a:pt x="66" y="8"/>
                  </a:lnTo>
                  <a:lnTo>
                    <a:pt x="72" y="20"/>
                  </a:lnTo>
                  <a:lnTo>
                    <a:pt x="74" y="31"/>
                  </a:lnTo>
                  <a:lnTo>
                    <a:pt x="76" y="43"/>
                  </a:lnTo>
                  <a:lnTo>
                    <a:pt x="74" y="52"/>
                  </a:lnTo>
                  <a:lnTo>
                    <a:pt x="74" y="64"/>
                  </a:lnTo>
                  <a:lnTo>
                    <a:pt x="74" y="74"/>
                  </a:lnTo>
                  <a:lnTo>
                    <a:pt x="74" y="85"/>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1" name="Freeform 117"/>
            <p:cNvSpPr/>
            <p:nvPr/>
          </p:nvSpPr>
          <p:spPr>
            <a:xfrm>
              <a:off x="1939" y="2510"/>
              <a:ext cx="1951" cy="621"/>
            </a:xfrm>
            <a:custGeom>
              <a:avLst/>
              <a:gdLst>
                <a:gd name="txL" fmla="*/ 0 w 3902"/>
                <a:gd name="txT" fmla="*/ 0 h 1241"/>
                <a:gd name="txR" fmla="*/ 3902 w 3902"/>
                <a:gd name="txB" fmla="*/ 1241 h 1241"/>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Lst>
              <a:rect l="txL" t="txT" r="txR" b="txB"/>
              <a:pathLst>
                <a:path w="3902" h="1241">
                  <a:moveTo>
                    <a:pt x="3685" y="14"/>
                  </a:moveTo>
                  <a:lnTo>
                    <a:pt x="3685" y="29"/>
                  </a:lnTo>
                  <a:lnTo>
                    <a:pt x="3688" y="47"/>
                  </a:lnTo>
                  <a:lnTo>
                    <a:pt x="3690" y="62"/>
                  </a:lnTo>
                  <a:lnTo>
                    <a:pt x="3694" y="80"/>
                  </a:lnTo>
                  <a:lnTo>
                    <a:pt x="3696" y="95"/>
                  </a:lnTo>
                  <a:lnTo>
                    <a:pt x="3700" y="113"/>
                  </a:lnTo>
                  <a:lnTo>
                    <a:pt x="3702" y="130"/>
                  </a:lnTo>
                  <a:lnTo>
                    <a:pt x="3706" y="147"/>
                  </a:lnTo>
                  <a:lnTo>
                    <a:pt x="3708" y="163"/>
                  </a:lnTo>
                  <a:lnTo>
                    <a:pt x="3712" y="180"/>
                  </a:lnTo>
                  <a:lnTo>
                    <a:pt x="3714" y="198"/>
                  </a:lnTo>
                  <a:lnTo>
                    <a:pt x="3718" y="215"/>
                  </a:lnTo>
                  <a:lnTo>
                    <a:pt x="3719" y="233"/>
                  </a:lnTo>
                  <a:lnTo>
                    <a:pt x="3723" y="250"/>
                  </a:lnTo>
                  <a:lnTo>
                    <a:pt x="3725" y="268"/>
                  </a:lnTo>
                  <a:lnTo>
                    <a:pt x="3729" y="285"/>
                  </a:lnTo>
                  <a:lnTo>
                    <a:pt x="3731" y="303"/>
                  </a:lnTo>
                  <a:lnTo>
                    <a:pt x="3735" y="320"/>
                  </a:lnTo>
                  <a:lnTo>
                    <a:pt x="3737" y="338"/>
                  </a:lnTo>
                  <a:lnTo>
                    <a:pt x="3741" y="355"/>
                  </a:lnTo>
                  <a:lnTo>
                    <a:pt x="3743" y="372"/>
                  </a:lnTo>
                  <a:lnTo>
                    <a:pt x="3747" y="390"/>
                  </a:lnTo>
                  <a:lnTo>
                    <a:pt x="3749" y="407"/>
                  </a:lnTo>
                  <a:lnTo>
                    <a:pt x="3754" y="425"/>
                  </a:lnTo>
                  <a:lnTo>
                    <a:pt x="3756" y="442"/>
                  </a:lnTo>
                  <a:lnTo>
                    <a:pt x="3760" y="460"/>
                  </a:lnTo>
                  <a:lnTo>
                    <a:pt x="3762" y="477"/>
                  </a:lnTo>
                  <a:lnTo>
                    <a:pt x="3766" y="495"/>
                  </a:lnTo>
                  <a:lnTo>
                    <a:pt x="3768" y="512"/>
                  </a:lnTo>
                  <a:lnTo>
                    <a:pt x="3772" y="530"/>
                  </a:lnTo>
                  <a:lnTo>
                    <a:pt x="3774" y="547"/>
                  </a:lnTo>
                  <a:lnTo>
                    <a:pt x="3780" y="564"/>
                  </a:lnTo>
                  <a:lnTo>
                    <a:pt x="3782" y="580"/>
                  </a:lnTo>
                  <a:lnTo>
                    <a:pt x="3785" y="597"/>
                  </a:lnTo>
                  <a:lnTo>
                    <a:pt x="3787" y="615"/>
                  </a:lnTo>
                  <a:lnTo>
                    <a:pt x="3791" y="632"/>
                  </a:lnTo>
                  <a:lnTo>
                    <a:pt x="3793" y="650"/>
                  </a:lnTo>
                  <a:lnTo>
                    <a:pt x="3797" y="667"/>
                  </a:lnTo>
                  <a:lnTo>
                    <a:pt x="3799" y="685"/>
                  </a:lnTo>
                  <a:lnTo>
                    <a:pt x="3803" y="702"/>
                  </a:lnTo>
                  <a:lnTo>
                    <a:pt x="3805" y="718"/>
                  </a:lnTo>
                  <a:lnTo>
                    <a:pt x="3809" y="735"/>
                  </a:lnTo>
                  <a:lnTo>
                    <a:pt x="3811" y="753"/>
                  </a:lnTo>
                  <a:lnTo>
                    <a:pt x="3815" y="770"/>
                  </a:lnTo>
                  <a:lnTo>
                    <a:pt x="3816" y="787"/>
                  </a:lnTo>
                  <a:lnTo>
                    <a:pt x="3820" y="805"/>
                  </a:lnTo>
                  <a:lnTo>
                    <a:pt x="3824" y="822"/>
                  </a:lnTo>
                  <a:lnTo>
                    <a:pt x="3828" y="840"/>
                  </a:lnTo>
                  <a:lnTo>
                    <a:pt x="3830" y="855"/>
                  </a:lnTo>
                  <a:lnTo>
                    <a:pt x="3834" y="873"/>
                  </a:lnTo>
                  <a:lnTo>
                    <a:pt x="3836" y="890"/>
                  </a:lnTo>
                  <a:lnTo>
                    <a:pt x="3840" y="908"/>
                  </a:lnTo>
                  <a:lnTo>
                    <a:pt x="3842" y="925"/>
                  </a:lnTo>
                  <a:lnTo>
                    <a:pt x="3846" y="943"/>
                  </a:lnTo>
                  <a:lnTo>
                    <a:pt x="3849" y="960"/>
                  </a:lnTo>
                  <a:lnTo>
                    <a:pt x="3853" y="978"/>
                  </a:lnTo>
                  <a:lnTo>
                    <a:pt x="3855" y="993"/>
                  </a:lnTo>
                  <a:lnTo>
                    <a:pt x="3859" y="1010"/>
                  </a:lnTo>
                  <a:lnTo>
                    <a:pt x="3861" y="1028"/>
                  </a:lnTo>
                  <a:lnTo>
                    <a:pt x="3865" y="1045"/>
                  </a:lnTo>
                  <a:lnTo>
                    <a:pt x="3867" y="1063"/>
                  </a:lnTo>
                  <a:lnTo>
                    <a:pt x="3871" y="1080"/>
                  </a:lnTo>
                  <a:lnTo>
                    <a:pt x="3875" y="1098"/>
                  </a:lnTo>
                  <a:lnTo>
                    <a:pt x="3879" y="1115"/>
                  </a:lnTo>
                  <a:lnTo>
                    <a:pt x="3902" y="1237"/>
                  </a:lnTo>
                  <a:lnTo>
                    <a:pt x="3890" y="1237"/>
                  </a:lnTo>
                  <a:lnTo>
                    <a:pt x="3879" y="1237"/>
                  </a:lnTo>
                  <a:lnTo>
                    <a:pt x="3867" y="1237"/>
                  </a:lnTo>
                  <a:lnTo>
                    <a:pt x="3857" y="1237"/>
                  </a:lnTo>
                  <a:lnTo>
                    <a:pt x="3846" y="1237"/>
                  </a:lnTo>
                  <a:lnTo>
                    <a:pt x="3834" y="1237"/>
                  </a:lnTo>
                  <a:lnTo>
                    <a:pt x="3822" y="1237"/>
                  </a:lnTo>
                  <a:lnTo>
                    <a:pt x="3813" y="1237"/>
                  </a:lnTo>
                  <a:lnTo>
                    <a:pt x="3801" y="1237"/>
                  </a:lnTo>
                  <a:lnTo>
                    <a:pt x="3789" y="1237"/>
                  </a:lnTo>
                  <a:lnTo>
                    <a:pt x="3778" y="1237"/>
                  </a:lnTo>
                  <a:lnTo>
                    <a:pt x="3768" y="1237"/>
                  </a:lnTo>
                  <a:lnTo>
                    <a:pt x="3756" y="1237"/>
                  </a:lnTo>
                  <a:lnTo>
                    <a:pt x="3745" y="1237"/>
                  </a:lnTo>
                  <a:lnTo>
                    <a:pt x="3733" y="1237"/>
                  </a:lnTo>
                  <a:lnTo>
                    <a:pt x="3723" y="1237"/>
                  </a:lnTo>
                  <a:lnTo>
                    <a:pt x="3712" y="1237"/>
                  </a:lnTo>
                  <a:lnTo>
                    <a:pt x="3700" y="1237"/>
                  </a:lnTo>
                  <a:lnTo>
                    <a:pt x="3688" y="1237"/>
                  </a:lnTo>
                  <a:lnTo>
                    <a:pt x="3679" y="1237"/>
                  </a:lnTo>
                  <a:lnTo>
                    <a:pt x="3667" y="1237"/>
                  </a:lnTo>
                  <a:lnTo>
                    <a:pt x="3655" y="1237"/>
                  </a:lnTo>
                  <a:lnTo>
                    <a:pt x="3644" y="1237"/>
                  </a:lnTo>
                  <a:lnTo>
                    <a:pt x="3634" y="1237"/>
                  </a:lnTo>
                  <a:lnTo>
                    <a:pt x="3623" y="1237"/>
                  </a:lnTo>
                  <a:lnTo>
                    <a:pt x="3611" y="1237"/>
                  </a:lnTo>
                  <a:lnTo>
                    <a:pt x="3599" y="1237"/>
                  </a:lnTo>
                  <a:lnTo>
                    <a:pt x="3590" y="1237"/>
                  </a:lnTo>
                  <a:lnTo>
                    <a:pt x="3578" y="1237"/>
                  </a:lnTo>
                  <a:lnTo>
                    <a:pt x="3566" y="1237"/>
                  </a:lnTo>
                  <a:lnTo>
                    <a:pt x="3555" y="1237"/>
                  </a:lnTo>
                  <a:lnTo>
                    <a:pt x="3545" y="1237"/>
                  </a:lnTo>
                  <a:lnTo>
                    <a:pt x="3533" y="1237"/>
                  </a:lnTo>
                  <a:lnTo>
                    <a:pt x="3522" y="1237"/>
                  </a:lnTo>
                  <a:lnTo>
                    <a:pt x="3510" y="1237"/>
                  </a:lnTo>
                  <a:lnTo>
                    <a:pt x="3498" y="1237"/>
                  </a:lnTo>
                  <a:lnTo>
                    <a:pt x="3487" y="1237"/>
                  </a:lnTo>
                  <a:lnTo>
                    <a:pt x="3475" y="1237"/>
                  </a:lnTo>
                  <a:lnTo>
                    <a:pt x="3463" y="1237"/>
                  </a:lnTo>
                  <a:lnTo>
                    <a:pt x="3454" y="1237"/>
                  </a:lnTo>
                  <a:lnTo>
                    <a:pt x="3442" y="1237"/>
                  </a:lnTo>
                  <a:lnTo>
                    <a:pt x="3431" y="1237"/>
                  </a:lnTo>
                  <a:lnTo>
                    <a:pt x="3419" y="1237"/>
                  </a:lnTo>
                  <a:lnTo>
                    <a:pt x="3409" y="1237"/>
                  </a:lnTo>
                  <a:lnTo>
                    <a:pt x="3398" y="1237"/>
                  </a:lnTo>
                  <a:lnTo>
                    <a:pt x="3388" y="1237"/>
                  </a:lnTo>
                  <a:lnTo>
                    <a:pt x="3376" y="1237"/>
                  </a:lnTo>
                  <a:lnTo>
                    <a:pt x="3367" y="1237"/>
                  </a:lnTo>
                  <a:lnTo>
                    <a:pt x="3355" y="1237"/>
                  </a:lnTo>
                  <a:lnTo>
                    <a:pt x="3343" y="1237"/>
                  </a:lnTo>
                  <a:lnTo>
                    <a:pt x="3334" y="1237"/>
                  </a:lnTo>
                  <a:lnTo>
                    <a:pt x="3324" y="1237"/>
                  </a:lnTo>
                  <a:lnTo>
                    <a:pt x="3312" y="1237"/>
                  </a:lnTo>
                  <a:lnTo>
                    <a:pt x="3301" y="1237"/>
                  </a:lnTo>
                  <a:lnTo>
                    <a:pt x="3291" y="1237"/>
                  </a:lnTo>
                  <a:lnTo>
                    <a:pt x="3281" y="1237"/>
                  </a:lnTo>
                  <a:lnTo>
                    <a:pt x="3260" y="1237"/>
                  </a:lnTo>
                  <a:lnTo>
                    <a:pt x="3240" y="1237"/>
                  </a:lnTo>
                  <a:lnTo>
                    <a:pt x="3219" y="1237"/>
                  </a:lnTo>
                  <a:lnTo>
                    <a:pt x="3200" y="1237"/>
                  </a:lnTo>
                  <a:lnTo>
                    <a:pt x="3186" y="1237"/>
                  </a:lnTo>
                  <a:lnTo>
                    <a:pt x="3173" y="1237"/>
                  </a:lnTo>
                  <a:lnTo>
                    <a:pt x="3155" y="1237"/>
                  </a:lnTo>
                  <a:lnTo>
                    <a:pt x="3138" y="1237"/>
                  </a:lnTo>
                  <a:lnTo>
                    <a:pt x="3114" y="1237"/>
                  </a:lnTo>
                  <a:lnTo>
                    <a:pt x="3095" y="1237"/>
                  </a:lnTo>
                  <a:lnTo>
                    <a:pt x="3074" y="1237"/>
                  </a:lnTo>
                  <a:lnTo>
                    <a:pt x="3054" y="1237"/>
                  </a:lnTo>
                  <a:lnTo>
                    <a:pt x="3031" y="1237"/>
                  </a:lnTo>
                  <a:lnTo>
                    <a:pt x="3012" y="1237"/>
                  </a:lnTo>
                  <a:lnTo>
                    <a:pt x="2990" y="1237"/>
                  </a:lnTo>
                  <a:lnTo>
                    <a:pt x="2971" y="1237"/>
                  </a:lnTo>
                  <a:lnTo>
                    <a:pt x="2950" y="1237"/>
                  </a:lnTo>
                  <a:lnTo>
                    <a:pt x="2930" y="1237"/>
                  </a:lnTo>
                  <a:lnTo>
                    <a:pt x="2909" y="1237"/>
                  </a:lnTo>
                  <a:lnTo>
                    <a:pt x="2889" y="1237"/>
                  </a:lnTo>
                  <a:lnTo>
                    <a:pt x="2868" y="1237"/>
                  </a:lnTo>
                  <a:lnTo>
                    <a:pt x="2849" y="1237"/>
                  </a:lnTo>
                  <a:lnTo>
                    <a:pt x="2827" y="1237"/>
                  </a:lnTo>
                  <a:lnTo>
                    <a:pt x="2808" y="1237"/>
                  </a:lnTo>
                  <a:lnTo>
                    <a:pt x="2785" y="1237"/>
                  </a:lnTo>
                  <a:lnTo>
                    <a:pt x="2765" y="1237"/>
                  </a:lnTo>
                  <a:lnTo>
                    <a:pt x="2744" y="1237"/>
                  </a:lnTo>
                  <a:lnTo>
                    <a:pt x="2725" y="1237"/>
                  </a:lnTo>
                  <a:lnTo>
                    <a:pt x="2701" y="1237"/>
                  </a:lnTo>
                  <a:lnTo>
                    <a:pt x="2682" y="1237"/>
                  </a:lnTo>
                  <a:lnTo>
                    <a:pt x="2661" y="1237"/>
                  </a:lnTo>
                  <a:lnTo>
                    <a:pt x="2641" y="1237"/>
                  </a:lnTo>
                  <a:lnTo>
                    <a:pt x="2620" y="1237"/>
                  </a:lnTo>
                  <a:lnTo>
                    <a:pt x="2600" y="1237"/>
                  </a:lnTo>
                  <a:lnTo>
                    <a:pt x="2579" y="1237"/>
                  </a:lnTo>
                  <a:lnTo>
                    <a:pt x="2560" y="1237"/>
                  </a:lnTo>
                  <a:lnTo>
                    <a:pt x="2538" y="1237"/>
                  </a:lnTo>
                  <a:lnTo>
                    <a:pt x="2519" y="1237"/>
                  </a:lnTo>
                  <a:lnTo>
                    <a:pt x="2498" y="1237"/>
                  </a:lnTo>
                  <a:lnTo>
                    <a:pt x="2478" y="1237"/>
                  </a:lnTo>
                  <a:lnTo>
                    <a:pt x="2455" y="1237"/>
                  </a:lnTo>
                  <a:lnTo>
                    <a:pt x="2436" y="1237"/>
                  </a:lnTo>
                  <a:lnTo>
                    <a:pt x="2414" y="1237"/>
                  </a:lnTo>
                  <a:lnTo>
                    <a:pt x="2395" y="1237"/>
                  </a:lnTo>
                  <a:lnTo>
                    <a:pt x="2374" y="1237"/>
                  </a:lnTo>
                  <a:lnTo>
                    <a:pt x="2354" y="1237"/>
                  </a:lnTo>
                  <a:lnTo>
                    <a:pt x="2333" y="1237"/>
                  </a:lnTo>
                  <a:lnTo>
                    <a:pt x="2313" y="1237"/>
                  </a:lnTo>
                  <a:lnTo>
                    <a:pt x="2292" y="1237"/>
                  </a:lnTo>
                  <a:lnTo>
                    <a:pt x="2273" y="1237"/>
                  </a:lnTo>
                  <a:lnTo>
                    <a:pt x="2251" y="1237"/>
                  </a:lnTo>
                  <a:lnTo>
                    <a:pt x="2232" y="1237"/>
                  </a:lnTo>
                  <a:lnTo>
                    <a:pt x="2211" y="1237"/>
                  </a:lnTo>
                  <a:lnTo>
                    <a:pt x="2191" y="1237"/>
                  </a:lnTo>
                  <a:lnTo>
                    <a:pt x="2170" y="1237"/>
                  </a:lnTo>
                  <a:lnTo>
                    <a:pt x="2151" y="1237"/>
                  </a:lnTo>
                  <a:lnTo>
                    <a:pt x="2129" y="1237"/>
                  </a:lnTo>
                  <a:lnTo>
                    <a:pt x="2110" y="1237"/>
                  </a:lnTo>
                  <a:lnTo>
                    <a:pt x="2088" y="1237"/>
                  </a:lnTo>
                  <a:lnTo>
                    <a:pt x="2069" y="1237"/>
                  </a:lnTo>
                  <a:lnTo>
                    <a:pt x="2048" y="1237"/>
                  </a:lnTo>
                  <a:lnTo>
                    <a:pt x="2028" y="1237"/>
                  </a:lnTo>
                  <a:lnTo>
                    <a:pt x="2007" y="1237"/>
                  </a:lnTo>
                  <a:lnTo>
                    <a:pt x="1988" y="1237"/>
                  </a:lnTo>
                  <a:lnTo>
                    <a:pt x="1966" y="1237"/>
                  </a:lnTo>
                  <a:lnTo>
                    <a:pt x="1947" y="1237"/>
                  </a:lnTo>
                  <a:lnTo>
                    <a:pt x="1926" y="1237"/>
                  </a:lnTo>
                  <a:lnTo>
                    <a:pt x="1906" y="1237"/>
                  </a:lnTo>
                  <a:lnTo>
                    <a:pt x="1885" y="1237"/>
                  </a:lnTo>
                  <a:lnTo>
                    <a:pt x="1867" y="1237"/>
                  </a:lnTo>
                  <a:lnTo>
                    <a:pt x="1846" y="1237"/>
                  </a:lnTo>
                  <a:lnTo>
                    <a:pt x="1829" y="1237"/>
                  </a:lnTo>
                  <a:lnTo>
                    <a:pt x="1817" y="1237"/>
                  </a:lnTo>
                  <a:lnTo>
                    <a:pt x="1803" y="1237"/>
                  </a:lnTo>
                  <a:lnTo>
                    <a:pt x="1790" y="1237"/>
                  </a:lnTo>
                  <a:lnTo>
                    <a:pt x="1780" y="1237"/>
                  </a:lnTo>
                  <a:lnTo>
                    <a:pt x="1212" y="1237"/>
                  </a:lnTo>
                  <a:lnTo>
                    <a:pt x="1194" y="1237"/>
                  </a:lnTo>
                  <a:lnTo>
                    <a:pt x="1179" y="1237"/>
                  </a:lnTo>
                  <a:lnTo>
                    <a:pt x="1163" y="1237"/>
                  </a:lnTo>
                  <a:lnTo>
                    <a:pt x="1148" y="1237"/>
                  </a:lnTo>
                  <a:lnTo>
                    <a:pt x="1130" y="1237"/>
                  </a:lnTo>
                  <a:lnTo>
                    <a:pt x="1117" y="1237"/>
                  </a:lnTo>
                  <a:lnTo>
                    <a:pt x="1099" y="1237"/>
                  </a:lnTo>
                  <a:lnTo>
                    <a:pt x="1086" y="1239"/>
                  </a:lnTo>
                  <a:lnTo>
                    <a:pt x="1068" y="1239"/>
                  </a:lnTo>
                  <a:lnTo>
                    <a:pt x="1053" y="1239"/>
                  </a:lnTo>
                  <a:lnTo>
                    <a:pt x="1037" y="1239"/>
                  </a:lnTo>
                  <a:lnTo>
                    <a:pt x="1024" y="1239"/>
                  </a:lnTo>
                  <a:lnTo>
                    <a:pt x="1006" y="1239"/>
                  </a:lnTo>
                  <a:lnTo>
                    <a:pt x="991" y="1239"/>
                  </a:lnTo>
                  <a:lnTo>
                    <a:pt x="975" y="1239"/>
                  </a:lnTo>
                  <a:lnTo>
                    <a:pt x="962" y="1241"/>
                  </a:lnTo>
                  <a:lnTo>
                    <a:pt x="944" y="1241"/>
                  </a:lnTo>
                  <a:lnTo>
                    <a:pt x="929" y="1241"/>
                  </a:lnTo>
                  <a:lnTo>
                    <a:pt x="913" y="1241"/>
                  </a:lnTo>
                  <a:lnTo>
                    <a:pt x="898" y="1241"/>
                  </a:lnTo>
                  <a:lnTo>
                    <a:pt x="880" y="1241"/>
                  </a:lnTo>
                  <a:lnTo>
                    <a:pt x="865" y="1241"/>
                  </a:lnTo>
                  <a:lnTo>
                    <a:pt x="849" y="1241"/>
                  </a:lnTo>
                  <a:lnTo>
                    <a:pt x="836" y="1241"/>
                  </a:lnTo>
                  <a:lnTo>
                    <a:pt x="818" y="1241"/>
                  </a:lnTo>
                  <a:lnTo>
                    <a:pt x="803" y="1241"/>
                  </a:lnTo>
                  <a:lnTo>
                    <a:pt x="787" y="1241"/>
                  </a:lnTo>
                  <a:lnTo>
                    <a:pt x="772" y="1241"/>
                  </a:lnTo>
                  <a:lnTo>
                    <a:pt x="754" y="1241"/>
                  </a:lnTo>
                  <a:lnTo>
                    <a:pt x="739" y="1241"/>
                  </a:lnTo>
                  <a:lnTo>
                    <a:pt x="723" y="1241"/>
                  </a:lnTo>
                  <a:lnTo>
                    <a:pt x="710" y="1241"/>
                  </a:lnTo>
                  <a:lnTo>
                    <a:pt x="692" y="1239"/>
                  </a:lnTo>
                  <a:lnTo>
                    <a:pt x="677" y="1239"/>
                  </a:lnTo>
                  <a:lnTo>
                    <a:pt x="661" y="1239"/>
                  </a:lnTo>
                  <a:lnTo>
                    <a:pt x="646" y="1239"/>
                  </a:lnTo>
                  <a:lnTo>
                    <a:pt x="628" y="1239"/>
                  </a:lnTo>
                  <a:lnTo>
                    <a:pt x="613" y="1239"/>
                  </a:lnTo>
                  <a:lnTo>
                    <a:pt x="597" y="1239"/>
                  </a:lnTo>
                  <a:lnTo>
                    <a:pt x="582" y="1239"/>
                  </a:lnTo>
                  <a:lnTo>
                    <a:pt x="564" y="1237"/>
                  </a:lnTo>
                  <a:lnTo>
                    <a:pt x="549" y="1237"/>
                  </a:lnTo>
                  <a:lnTo>
                    <a:pt x="533" y="1237"/>
                  </a:lnTo>
                  <a:lnTo>
                    <a:pt x="520" y="1237"/>
                  </a:lnTo>
                  <a:lnTo>
                    <a:pt x="502" y="1237"/>
                  </a:lnTo>
                  <a:lnTo>
                    <a:pt x="487" y="1237"/>
                  </a:lnTo>
                  <a:lnTo>
                    <a:pt x="471" y="1237"/>
                  </a:lnTo>
                  <a:lnTo>
                    <a:pt x="457" y="1237"/>
                  </a:lnTo>
                  <a:lnTo>
                    <a:pt x="440" y="1237"/>
                  </a:lnTo>
                  <a:lnTo>
                    <a:pt x="426" y="1237"/>
                  </a:lnTo>
                  <a:lnTo>
                    <a:pt x="409" y="1237"/>
                  </a:lnTo>
                  <a:lnTo>
                    <a:pt x="395" y="1237"/>
                  </a:lnTo>
                  <a:lnTo>
                    <a:pt x="380" y="1237"/>
                  </a:lnTo>
                  <a:lnTo>
                    <a:pt x="364" y="1237"/>
                  </a:lnTo>
                  <a:lnTo>
                    <a:pt x="349" y="1237"/>
                  </a:lnTo>
                  <a:lnTo>
                    <a:pt x="335" y="1237"/>
                  </a:lnTo>
                  <a:lnTo>
                    <a:pt x="318" y="1237"/>
                  </a:lnTo>
                  <a:lnTo>
                    <a:pt x="304" y="1237"/>
                  </a:lnTo>
                  <a:lnTo>
                    <a:pt x="289" y="1237"/>
                  </a:lnTo>
                  <a:lnTo>
                    <a:pt x="275" y="1237"/>
                  </a:lnTo>
                  <a:lnTo>
                    <a:pt x="260" y="1237"/>
                  </a:lnTo>
                  <a:lnTo>
                    <a:pt x="246" y="1237"/>
                  </a:lnTo>
                  <a:lnTo>
                    <a:pt x="231" y="1237"/>
                  </a:lnTo>
                  <a:lnTo>
                    <a:pt x="217" y="1237"/>
                  </a:lnTo>
                  <a:lnTo>
                    <a:pt x="213" y="1234"/>
                  </a:lnTo>
                  <a:lnTo>
                    <a:pt x="211" y="1237"/>
                  </a:lnTo>
                  <a:lnTo>
                    <a:pt x="205" y="1239"/>
                  </a:lnTo>
                  <a:lnTo>
                    <a:pt x="205" y="1237"/>
                  </a:lnTo>
                  <a:lnTo>
                    <a:pt x="190" y="1237"/>
                  </a:lnTo>
                  <a:lnTo>
                    <a:pt x="176" y="1237"/>
                  </a:lnTo>
                  <a:lnTo>
                    <a:pt x="163" y="1237"/>
                  </a:lnTo>
                  <a:lnTo>
                    <a:pt x="151" y="1237"/>
                  </a:lnTo>
                  <a:lnTo>
                    <a:pt x="137" y="1237"/>
                  </a:lnTo>
                  <a:lnTo>
                    <a:pt x="124" y="1237"/>
                  </a:lnTo>
                  <a:lnTo>
                    <a:pt x="112" y="1237"/>
                  </a:lnTo>
                  <a:lnTo>
                    <a:pt x="101" y="1237"/>
                  </a:lnTo>
                  <a:lnTo>
                    <a:pt x="87" y="1237"/>
                  </a:lnTo>
                  <a:lnTo>
                    <a:pt x="75" y="1237"/>
                  </a:lnTo>
                  <a:lnTo>
                    <a:pt x="62" y="1237"/>
                  </a:lnTo>
                  <a:lnTo>
                    <a:pt x="50" y="1237"/>
                  </a:lnTo>
                  <a:lnTo>
                    <a:pt x="37" y="1237"/>
                  </a:lnTo>
                  <a:lnTo>
                    <a:pt x="25" y="1237"/>
                  </a:lnTo>
                  <a:lnTo>
                    <a:pt x="11" y="1237"/>
                  </a:lnTo>
                  <a:lnTo>
                    <a:pt x="0" y="1237"/>
                  </a:lnTo>
                  <a:lnTo>
                    <a:pt x="2" y="1218"/>
                  </a:lnTo>
                  <a:lnTo>
                    <a:pt x="6" y="1199"/>
                  </a:lnTo>
                  <a:lnTo>
                    <a:pt x="9" y="1179"/>
                  </a:lnTo>
                  <a:lnTo>
                    <a:pt x="13" y="1162"/>
                  </a:lnTo>
                  <a:lnTo>
                    <a:pt x="17" y="1142"/>
                  </a:lnTo>
                  <a:lnTo>
                    <a:pt x="21" y="1123"/>
                  </a:lnTo>
                  <a:lnTo>
                    <a:pt x="25" y="1104"/>
                  </a:lnTo>
                  <a:lnTo>
                    <a:pt x="31" y="1086"/>
                  </a:lnTo>
                  <a:lnTo>
                    <a:pt x="35" y="1067"/>
                  </a:lnTo>
                  <a:lnTo>
                    <a:pt x="39" y="1047"/>
                  </a:lnTo>
                  <a:lnTo>
                    <a:pt x="42" y="1030"/>
                  </a:lnTo>
                  <a:lnTo>
                    <a:pt x="48" y="1012"/>
                  </a:lnTo>
                  <a:lnTo>
                    <a:pt x="52" y="993"/>
                  </a:lnTo>
                  <a:lnTo>
                    <a:pt x="56" y="974"/>
                  </a:lnTo>
                  <a:lnTo>
                    <a:pt x="60" y="956"/>
                  </a:lnTo>
                  <a:lnTo>
                    <a:pt x="66" y="939"/>
                  </a:lnTo>
                  <a:lnTo>
                    <a:pt x="70" y="919"/>
                  </a:lnTo>
                  <a:lnTo>
                    <a:pt x="73" y="900"/>
                  </a:lnTo>
                  <a:lnTo>
                    <a:pt x="77" y="881"/>
                  </a:lnTo>
                  <a:lnTo>
                    <a:pt x="83" y="863"/>
                  </a:lnTo>
                  <a:lnTo>
                    <a:pt x="87" y="844"/>
                  </a:lnTo>
                  <a:lnTo>
                    <a:pt x="91" y="826"/>
                  </a:lnTo>
                  <a:lnTo>
                    <a:pt x="95" y="807"/>
                  </a:lnTo>
                  <a:lnTo>
                    <a:pt x="101" y="789"/>
                  </a:lnTo>
                  <a:lnTo>
                    <a:pt x="105" y="770"/>
                  </a:lnTo>
                  <a:lnTo>
                    <a:pt x="110" y="753"/>
                  </a:lnTo>
                  <a:lnTo>
                    <a:pt x="114" y="733"/>
                  </a:lnTo>
                  <a:lnTo>
                    <a:pt x="120" y="716"/>
                  </a:lnTo>
                  <a:lnTo>
                    <a:pt x="124" y="696"/>
                  </a:lnTo>
                  <a:lnTo>
                    <a:pt x="130" y="679"/>
                  </a:lnTo>
                  <a:lnTo>
                    <a:pt x="136" y="661"/>
                  </a:lnTo>
                  <a:lnTo>
                    <a:pt x="141" y="644"/>
                  </a:lnTo>
                  <a:lnTo>
                    <a:pt x="145" y="625"/>
                  </a:lnTo>
                  <a:lnTo>
                    <a:pt x="149" y="607"/>
                  </a:lnTo>
                  <a:lnTo>
                    <a:pt x="153" y="588"/>
                  </a:lnTo>
                  <a:lnTo>
                    <a:pt x="159" y="570"/>
                  </a:lnTo>
                  <a:lnTo>
                    <a:pt x="163" y="551"/>
                  </a:lnTo>
                  <a:lnTo>
                    <a:pt x="169" y="533"/>
                  </a:lnTo>
                  <a:lnTo>
                    <a:pt x="172" y="516"/>
                  </a:lnTo>
                  <a:lnTo>
                    <a:pt x="178" y="499"/>
                  </a:lnTo>
                  <a:lnTo>
                    <a:pt x="182" y="479"/>
                  </a:lnTo>
                  <a:lnTo>
                    <a:pt x="188" y="462"/>
                  </a:lnTo>
                  <a:lnTo>
                    <a:pt x="192" y="442"/>
                  </a:lnTo>
                  <a:lnTo>
                    <a:pt x="198" y="425"/>
                  </a:lnTo>
                  <a:lnTo>
                    <a:pt x="201" y="405"/>
                  </a:lnTo>
                  <a:lnTo>
                    <a:pt x="207" y="388"/>
                  </a:lnTo>
                  <a:lnTo>
                    <a:pt x="213" y="371"/>
                  </a:lnTo>
                  <a:lnTo>
                    <a:pt x="219" y="353"/>
                  </a:lnTo>
                  <a:lnTo>
                    <a:pt x="223" y="334"/>
                  </a:lnTo>
                  <a:lnTo>
                    <a:pt x="229" y="316"/>
                  </a:lnTo>
                  <a:lnTo>
                    <a:pt x="233" y="297"/>
                  </a:lnTo>
                  <a:lnTo>
                    <a:pt x="238" y="279"/>
                  </a:lnTo>
                  <a:lnTo>
                    <a:pt x="242" y="260"/>
                  </a:lnTo>
                  <a:lnTo>
                    <a:pt x="248" y="243"/>
                  </a:lnTo>
                  <a:lnTo>
                    <a:pt x="254" y="225"/>
                  </a:lnTo>
                  <a:lnTo>
                    <a:pt x="260" y="208"/>
                  </a:lnTo>
                  <a:lnTo>
                    <a:pt x="264" y="188"/>
                  </a:lnTo>
                  <a:lnTo>
                    <a:pt x="269" y="171"/>
                  </a:lnTo>
                  <a:lnTo>
                    <a:pt x="275" y="151"/>
                  </a:lnTo>
                  <a:lnTo>
                    <a:pt x="281" y="134"/>
                  </a:lnTo>
                  <a:lnTo>
                    <a:pt x="285" y="115"/>
                  </a:lnTo>
                  <a:lnTo>
                    <a:pt x="291" y="97"/>
                  </a:lnTo>
                  <a:lnTo>
                    <a:pt x="297" y="80"/>
                  </a:lnTo>
                  <a:lnTo>
                    <a:pt x="302" y="62"/>
                  </a:lnTo>
                  <a:lnTo>
                    <a:pt x="320" y="62"/>
                  </a:lnTo>
                  <a:lnTo>
                    <a:pt x="337" y="62"/>
                  </a:lnTo>
                  <a:lnTo>
                    <a:pt x="357" y="62"/>
                  </a:lnTo>
                  <a:lnTo>
                    <a:pt x="376" y="62"/>
                  </a:lnTo>
                  <a:lnTo>
                    <a:pt x="393" y="62"/>
                  </a:lnTo>
                  <a:lnTo>
                    <a:pt x="415" y="62"/>
                  </a:lnTo>
                  <a:lnTo>
                    <a:pt x="424" y="62"/>
                  </a:lnTo>
                  <a:lnTo>
                    <a:pt x="436" y="62"/>
                  </a:lnTo>
                  <a:lnTo>
                    <a:pt x="448" y="62"/>
                  </a:lnTo>
                  <a:lnTo>
                    <a:pt x="459" y="62"/>
                  </a:lnTo>
                  <a:lnTo>
                    <a:pt x="467" y="64"/>
                  </a:lnTo>
                  <a:lnTo>
                    <a:pt x="477" y="60"/>
                  </a:lnTo>
                  <a:lnTo>
                    <a:pt x="487" y="56"/>
                  </a:lnTo>
                  <a:lnTo>
                    <a:pt x="496" y="62"/>
                  </a:lnTo>
                  <a:lnTo>
                    <a:pt x="512" y="62"/>
                  </a:lnTo>
                  <a:lnTo>
                    <a:pt x="520" y="62"/>
                  </a:lnTo>
                  <a:lnTo>
                    <a:pt x="531" y="56"/>
                  </a:lnTo>
                  <a:lnTo>
                    <a:pt x="547" y="54"/>
                  </a:lnTo>
                  <a:lnTo>
                    <a:pt x="558" y="54"/>
                  </a:lnTo>
                  <a:lnTo>
                    <a:pt x="574" y="56"/>
                  </a:lnTo>
                  <a:lnTo>
                    <a:pt x="587" y="56"/>
                  </a:lnTo>
                  <a:lnTo>
                    <a:pt x="601" y="58"/>
                  </a:lnTo>
                  <a:lnTo>
                    <a:pt x="615" y="60"/>
                  </a:lnTo>
                  <a:lnTo>
                    <a:pt x="630" y="62"/>
                  </a:lnTo>
                  <a:lnTo>
                    <a:pt x="611" y="74"/>
                  </a:lnTo>
                  <a:lnTo>
                    <a:pt x="605" y="85"/>
                  </a:lnTo>
                  <a:lnTo>
                    <a:pt x="593" y="91"/>
                  </a:lnTo>
                  <a:lnTo>
                    <a:pt x="580" y="93"/>
                  </a:lnTo>
                  <a:lnTo>
                    <a:pt x="566" y="91"/>
                  </a:lnTo>
                  <a:lnTo>
                    <a:pt x="556" y="85"/>
                  </a:lnTo>
                  <a:lnTo>
                    <a:pt x="545" y="93"/>
                  </a:lnTo>
                  <a:lnTo>
                    <a:pt x="545" y="85"/>
                  </a:lnTo>
                  <a:lnTo>
                    <a:pt x="448" y="97"/>
                  </a:lnTo>
                  <a:lnTo>
                    <a:pt x="440" y="109"/>
                  </a:lnTo>
                  <a:lnTo>
                    <a:pt x="434" y="122"/>
                  </a:lnTo>
                  <a:lnTo>
                    <a:pt x="428" y="136"/>
                  </a:lnTo>
                  <a:lnTo>
                    <a:pt x="423" y="149"/>
                  </a:lnTo>
                  <a:lnTo>
                    <a:pt x="417" y="161"/>
                  </a:lnTo>
                  <a:lnTo>
                    <a:pt x="413" y="175"/>
                  </a:lnTo>
                  <a:lnTo>
                    <a:pt x="409" y="186"/>
                  </a:lnTo>
                  <a:lnTo>
                    <a:pt x="405" y="200"/>
                  </a:lnTo>
                  <a:lnTo>
                    <a:pt x="399" y="211"/>
                  </a:lnTo>
                  <a:lnTo>
                    <a:pt x="397" y="223"/>
                  </a:lnTo>
                  <a:lnTo>
                    <a:pt x="392" y="237"/>
                  </a:lnTo>
                  <a:lnTo>
                    <a:pt x="390" y="250"/>
                  </a:lnTo>
                  <a:lnTo>
                    <a:pt x="384" y="262"/>
                  </a:lnTo>
                  <a:lnTo>
                    <a:pt x="382" y="275"/>
                  </a:lnTo>
                  <a:lnTo>
                    <a:pt x="376" y="289"/>
                  </a:lnTo>
                  <a:lnTo>
                    <a:pt x="374" y="305"/>
                  </a:lnTo>
                  <a:lnTo>
                    <a:pt x="265" y="656"/>
                  </a:lnTo>
                  <a:lnTo>
                    <a:pt x="258" y="658"/>
                  </a:lnTo>
                  <a:lnTo>
                    <a:pt x="254" y="667"/>
                  </a:lnTo>
                  <a:lnTo>
                    <a:pt x="254" y="679"/>
                  </a:lnTo>
                  <a:lnTo>
                    <a:pt x="254" y="692"/>
                  </a:lnTo>
                  <a:lnTo>
                    <a:pt x="248" y="694"/>
                  </a:lnTo>
                  <a:lnTo>
                    <a:pt x="248" y="704"/>
                  </a:lnTo>
                  <a:lnTo>
                    <a:pt x="250" y="716"/>
                  </a:lnTo>
                  <a:lnTo>
                    <a:pt x="254" y="727"/>
                  </a:lnTo>
                  <a:lnTo>
                    <a:pt x="265" y="729"/>
                  </a:lnTo>
                  <a:lnTo>
                    <a:pt x="279" y="733"/>
                  </a:lnTo>
                  <a:lnTo>
                    <a:pt x="293" y="735"/>
                  </a:lnTo>
                  <a:lnTo>
                    <a:pt x="308" y="737"/>
                  </a:lnTo>
                  <a:lnTo>
                    <a:pt x="322" y="735"/>
                  </a:lnTo>
                  <a:lnTo>
                    <a:pt x="337" y="735"/>
                  </a:lnTo>
                  <a:lnTo>
                    <a:pt x="351" y="735"/>
                  </a:lnTo>
                  <a:lnTo>
                    <a:pt x="368" y="735"/>
                  </a:lnTo>
                  <a:lnTo>
                    <a:pt x="384" y="733"/>
                  </a:lnTo>
                  <a:lnTo>
                    <a:pt x="399" y="731"/>
                  </a:lnTo>
                  <a:lnTo>
                    <a:pt x="415" y="729"/>
                  </a:lnTo>
                  <a:lnTo>
                    <a:pt x="432" y="729"/>
                  </a:lnTo>
                  <a:lnTo>
                    <a:pt x="448" y="727"/>
                  </a:lnTo>
                  <a:lnTo>
                    <a:pt x="463" y="727"/>
                  </a:lnTo>
                  <a:lnTo>
                    <a:pt x="479" y="727"/>
                  </a:lnTo>
                  <a:lnTo>
                    <a:pt x="496" y="727"/>
                  </a:lnTo>
                  <a:lnTo>
                    <a:pt x="510" y="727"/>
                  </a:lnTo>
                  <a:lnTo>
                    <a:pt x="527" y="727"/>
                  </a:lnTo>
                  <a:lnTo>
                    <a:pt x="541" y="727"/>
                  </a:lnTo>
                  <a:lnTo>
                    <a:pt x="558" y="727"/>
                  </a:lnTo>
                  <a:lnTo>
                    <a:pt x="574" y="727"/>
                  </a:lnTo>
                  <a:lnTo>
                    <a:pt x="589" y="727"/>
                  </a:lnTo>
                  <a:lnTo>
                    <a:pt x="605" y="727"/>
                  </a:lnTo>
                  <a:lnTo>
                    <a:pt x="622" y="727"/>
                  </a:lnTo>
                  <a:lnTo>
                    <a:pt x="638" y="727"/>
                  </a:lnTo>
                  <a:lnTo>
                    <a:pt x="653" y="727"/>
                  </a:lnTo>
                  <a:lnTo>
                    <a:pt x="669" y="727"/>
                  </a:lnTo>
                  <a:lnTo>
                    <a:pt x="686" y="727"/>
                  </a:lnTo>
                  <a:lnTo>
                    <a:pt x="702" y="727"/>
                  </a:lnTo>
                  <a:lnTo>
                    <a:pt x="717" y="727"/>
                  </a:lnTo>
                  <a:lnTo>
                    <a:pt x="733" y="727"/>
                  </a:lnTo>
                  <a:lnTo>
                    <a:pt x="750" y="727"/>
                  </a:lnTo>
                  <a:lnTo>
                    <a:pt x="758" y="723"/>
                  </a:lnTo>
                  <a:lnTo>
                    <a:pt x="770" y="727"/>
                  </a:lnTo>
                  <a:lnTo>
                    <a:pt x="781" y="729"/>
                  </a:lnTo>
                  <a:lnTo>
                    <a:pt x="799" y="727"/>
                  </a:lnTo>
                  <a:lnTo>
                    <a:pt x="808" y="727"/>
                  </a:lnTo>
                  <a:lnTo>
                    <a:pt x="820" y="729"/>
                  </a:lnTo>
                  <a:lnTo>
                    <a:pt x="832" y="729"/>
                  </a:lnTo>
                  <a:lnTo>
                    <a:pt x="843" y="731"/>
                  </a:lnTo>
                  <a:lnTo>
                    <a:pt x="855" y="731"/>
                  </a:lnTo>
                  <a:lnTo>
                    <a:pt x="869" y="731"/>
                  </a:lnTo>
                  <a:lnTo>
                    <a:pt x="882" y="731"/>
                  </a:lnTo>
                  <a:lnTo>
                    <a:pt x="896" y="731"/>
                  </a:lnTo>
                  <a:lnTo>
                    <a:pt x="907" y="729"/>
                  </a:lnTo>
                  <a:lnTo>
                    <a:pt x="921" y="729"/>
                  </a:lnTo>
                  <a:lnTo>
                    <a:pt x="935" y="727"/>
                  </a:lnTo>
                  <a:lnTo>
                    <a:pt x="948" y="727"/>
                  </a:lnTo>
                  <a:lnTo>
                    <a:pt x="962" y="727"/>
                  </a:lnTo>
                  <a:lnTo>
                    <a:pt x="975" y="727"/>
                  </a:lnTo>
                  <a:lnTo>
                    <a:pt x="989" y="727"/>
                  </a:lnTo>
                  <a:lnTo>
                    <a:pt x="1004" y="727"/>
                  </a:lnTo>
                  <a:lnTo>
                    <a:pt x="1004" y="737"/>
                  </a:lnTo>
                  <a:lnTo>
                    <a:pt x="1004" y="749"/>
                  </a:lnTo>
                  <a:lnTo>
                    <a:pt x="1004" y="760"/>
                  </a:lnTo>
                  <a:lnTo>
                    <a:pt x="1004" y="772"/>
                  </a:lnTo>
                  <a:lnTo>
                    <a:pt x="1004" y="782"/>
                  </a:lnTo>
                  <a:lnTo>
                    <a:pt x="1004" y="793"/>
                  </a:lnTo>
                  <a:lnTo>
                    <a:pt x="1006" y="803"/>
                  </a:lnTo>
                  <a:lnTo>
                    <a:pt x="1010" y="815"/>
                  </a:lnTo>
                  <a:lnTo>
                    <a:pt x="1014" y="834"/>
                  </a:lnTo>
                  <a:lnTo>
                    <a:pt x="1024" y="853"/>
                  </a:lnTo>
                  <a:lnTo>
                    <a:pt x="1035" y="869"/>
                  </a:lnTo>
                  <a:lnTo>
                    <a:pt x="1053" y="886"/>
                  </a:lnTo>
                  <a:lnTo>
                    <a:pt x="1064" y="896"/>
                  </a:lnTo>
                  <a:lnTo>
                    <a:pt x="1076" y="906"/>
                  </a:lnTo>
                  <a:lnTo>
                    <a:pt x="1088" y="914"/>
                  </a:lnTo>
                  <a:lnTo>
                    <a:pt x="1099" y="923"/>
                  </a:lnTo>
                  <a:lnTo>
                    <a:pt x="1111" y="931"/>
                  </a:lnTo>
                  <a:lnTo>
                    <a:pt x="1125" y="939"/>
                  </a:lnTo>
                  <a:lnTo>
                    <a:pt x="1136" y="946"/>
                  </a:lnTo>
                  <a:lnTo>
                    <a:pt x="1150" y="956"/>
                  </a:lnTo>
                  <a:lnTo>
                    <a:pt x="1161" y="962"/>
                  </a:lnTo>
                  <a:lnTo>
                    <a:pt x="1173" y="970"/>
                  </a:lnTo>
                  <a:lnTo>
                    <a:pt x="1185" y="976"/>
                  </a:lnTo>
                  <a:lnTo>
                    <a:pt x="1198" y="983"/>
                  </a:lnTo>
                  <a:lnTo>
                    <a:pt x="1210" y="991"/>
                  </a:lnTo>
                  <a:lnTo>
                    <a:pt x="1222" y="999"/>
                  </a:lnTo>
                  <a:lnTo>
                    <a:pt x="1233" y="1007"/>
                  </a:lnTo>
                  <a:lnTo>
                    <a:pt x="1247" y="1018"/>
                  </a:lnTo>
                  <a:lnTo>
                    <a:pt x="1256" y="1018"/>
                  </a:lnTo>
                  <a:lnTo>
                    <a:pt x="1268" y="1022"/>
                  </a:lnTo>
                  <a:lnTo>
                    <a:pt x="1280" y="1024"/>
                  </a:lnTo>
                  <a:lnTo>
                    <a:pt x="1291" y="1028"/>
                  </a:lnTo>
                  <a:lnTo>
                    <a:pt x="1303" y="1030"/>
                  </a:lnTo>
                  <a:lnTo>
                    <a:pt x="1315" y="1034"/>
                  </a:lnTo>
                  <a:lnTo>
                    <a:pt x="1326" y="1038"/>
                  </a:lnTo>
                  <a:lnTo>
                    <a:pt x="1338" y="1042"/>
                  </a:lnTo>
                  <a:lnTo>
                    <a:pt x="1348" y="1043"/>
                  </a:lnTo>
                  <a:lnTo>
                    <a:pt x="1359" y="1047"/>
                  </a:lnTo>
                  <a:lnTo>
                    <a:pt x="1371" y="1051"/>
                  </a:lnTo>
                  <a:lnTo>
                    <a:pt x="1383" y="1055"/>
                  </a:lnTo>
                  <a:lnTo>
                    <a:pt x="1394" y="1057"/>
                  </a:lnTo>
                  <a:lnTo>
                    <a:pt x="1406" y="1061"/>
                  </a:lnTo>
                  <a:lnTo>
                    <a:pt x="1417" y="1063"/>
                  </a:lnTo>
                  <a:lnTo>
                    <a:pt x="1429" y="1067"/>
                  </a:lnTo>
                  <a:lnTo>
                    <a:pt x="1441" y="1067"/>
                  </a:lnTo>
                  <a:lnTo>
                    <a:pt x="1452" y="1069"/>
                  </a:lnTo>
                  <a:lnTo>
                    <a:pt x="1464" y="1071"/>
                  </a:lnTo>
                  <a:lnTo>
                    <a:pt x="1478" y="1073"/>
                  </a:lnTo>
                  <a:lnTo>
                    <a:pt x="1489" y="1074"/>
                  </a:lnTo>
                  <a:lnTo>
                    <a:pt x="1503" y="1076"/>
                  </a:lnTo>
                  <a:lnTo>
                    <a:pt x="1514" y="1078"/>
                  </a:lnTo>
                  <a:lnTo>
                    <a:pt x="1528" y="1080"/>
                  </a:lnTo>
                  <a:lnTo>
                    <a:pt x="1540" y="1080"/>
                  </a:lnTo>
                  <a:lnTo>
                    <a:pt x="1551" y="1082"/>
                  </a:lnTo>
                  <a:lnTo>
                    <a:pt x="1565" y="1082"/>
                  </a:lnTo>
                  <a:lnTo>
                    <a:pt x="1578" y="1084"/>
                  </a:lnTo>
                  <a:lnTo>
                    <a:pt x="1590" y="1084"/>
                  </a:lnTo>
                  <a:lnTo>
                    <a:pt x="1602" y="1086"/>
                  </a:lnTo>
                  <a:lnTo>
                    <a:pt x="1615" y="1088"/>
                  </a:lnTo>
                  <a:lnTo>
                    <a:pt x="1629" y="1090"/>
                  </a:lnTo>
                  <a:lnTo>
                    <a:pt x="1640" y="1090"/>
                  </a:lnTo>
                  <a:lnTo>
                    <a:pt x="1652" y="1090"/>
                  </a:lnTo>
                  <a:lnTo>
                    <a:pt x="1666" y="1090"/>
                  </a:lnTo>
                  <a:lnTo>
                    <a:pt x="1679" y="1092"/>
                  </a:lnTo>
                  <a:lnTo>
                    <a:pt x="1691" y="1092"/>
                  </a:lnTo>
                  <a:lnTo>
                    <a:pt x="1703" y="1094"/>
                  </a:lnTo>
                  <a:lnTo>
                    <a:pt x="1716" y="1094"/>
                  </a:lnTo>
                  <a:lnTo>
                    <a:pt x="1730" y="1096"/>
                  </a:lnTo>
                  <a:lnTo>
                    <a:pt x="1741" y="1096"/>
                  </a:lnTo>
                  <a:lnTo>
                    <a:pt x="1753" y="1096"/>
                  </a:lnTo>
                  <a:lnTo>
                    <a:pt x="1767" y="1096"/>
                  </a:lnTo>
                  <a:lnTo>
                    <a:pt x="1780" y="1096"/>
                  </a:lnTo>
                  <a:lnTo>
                    <a:pt x="1792" y="1096"/>
                  </a:lnTo>
                  <a:lnTo>
                    <a:pt x="1803" y="1096"/>
                  </a:lnTo>
                  <a:lnTo>
                    <a:pt x="1817" y="1096"/>
                  </a:lnTo>
                  <a:lnTo>
                    <a:pt x="1831" y="1096"/>
                  </a:lnTo>
                  <a:lnTo>
                    <a:pt x="1842" y="1094"/>
                  </a:lnTo>
                  <a:lnTo>
                    <a:pt x="1854" y="1092"/>
                  </a:lnTo>
                  <a:lnTo>
                    <a:pt x="1865" y="1092"/>
                  </a:lnTo>
                  <a:lnTo>
                    <a:pt x="1879" y="1092"/>
                  </a:lnTo>
                  <a:lnTo>
                    <a:pt x="1891" y="1090"/>
                  </a:lnTo>
                  <a:lnTo>
                    <a:pt x="1902" y="1088"/>
                  </a:lnTo>
                  <a:lnTo>
                    <a:pt x="1914" y="1088"/>
                  </a:lnTo>
                  <a:lnTo>
                    <a:pt x="1928" y="1088"/>
                  </a:lnTo>
                  <a:lnTo>
                    <a:pt x="1939" y="1086"/>
                  </a:lnTo>
                  <a:lnTo>
                    <a:pt x="1951" y="1084"/>
                  </a:lnTo>
                  <a:lnTo>
                    <a:pt x="1962" y="1082"/>
                  </a:lnTo>
                  <a:lnTo>
                    <a:pt x="1976" y="1082"/>
                  </a:lnTo>
                  <a:lnTo>
                    <a:pt x="1988" y="1080"/>
                  </a:lnTo>
                  <a:lnTo>
                    <a:pt x="2001" y="1080"/>
                  </a:lnTo>
                  <a:lnTo>
                    <a:pt x="2013" y="1078"/>
                  </a:lnTo>
                  <a:lnTo>
                    <a:pt x="2026" y="1078"/>
                  </a:lnTo>
                  <a:lnTo>
                    <a:pt x="2038" y="1074"/>
                  </a:lnTo>
                  <a:lnTo>
                    <a:pt x="2050" y="1073"/>
                  </a:lnTo>
                  <a:lnTo>
                    <a:pt x="2061" y="1071"/>
                  </a:lnTo>
                  <a:lnTo>
                    <a:pt x="2073" y="1069"/>
                  </a:lnTo>
                  <a:lnTo>
                    <a:pt x="2085" y="1065"/>
                  </a:lnTo>
                  <a:lnTo>
                    <a:pt x="2096" y="1065"/>
                  </a:lnTo>
                  <a:lnTo>
                    <a:pt x="2108" y="1061"/>
                  </a:lnTo>
                  <a:lnTo>
                    <a:pt x="2121" y="1061"/>
                  </a:lnTo>
                  <a:lnTo>
                    <a:pt x="2133" y="1057"/>
                  </a:lnTo>
                  <a:lnTo>
                    <a:pt x="2145" y="1055"/>
                  </a:lnTo>
                  <a:lnTo>
                    <a:pt x="2156" y="1053"/>
                  </a:lnTo>
                  <a:lnTo>
                    <a:pt x="2168" y="1051"/>
                  </a:lnTo>
                  <a:lnTo>
                    <a:pt x="2180" y="1047"/>
                  </a:lnTo>
                  <a:lnTo>
                    <a:pt x="2191" y="1047"/>
                  </a:lnTo>
                  <a:lnTo>
                    <a:pt x="2203" y="1043"/>
                  </a:lnTo>
                  <a:lnTo>
                    <a:pt x="2216" y="1043"/>
                  </a:lnTo>
                  <a:lnTo>
                    <a:pt x="2228" y="1038"/>
                  </a:lnTo>
                  <a:lnTo>
                    <a:pt x="2240" y="1036"/>
                  </a:lnTo>
                  <a:lnTo>
                    <a:pt x="2251" y="1032"/>
                  </a:lnTo>
                  <a:lnTo>
                    <a:pt x="2265" y="1030"/>
                  </a:lnTo>
                  <a:lnTo>
                    <a:pt x="2277" y="1026"/>
                  </a:lnTo>
                  <a:lnTo>
                    <a:pt x="2288" y="1024"/>
                  </a:lnTo>
                  <a:lnTo>
                    <a:pt x="2300" y="1020"/>
                  </a:lnTo>
                  <a:lnTo>
                    <a:pt x="2313" y="1018"/>
                  </a:lnTo>
                  <a:lnTo>
                    <a:pt x="2323" y="1012"/>
                  </a:lnTo>
                  <a:lnTo>
                    <a:pt x="2335" y="1010"/>
                  </a:lnTo>
                  <a:lnTo>
                    <a:pt x="2344" y="1005"/>
                  </a:lnTo>
                  <a:lnTo>
                    <a:pt x="2356" y="1003"/>
                  </a:lnTo>
                  <a:lnTo>
                    <a:pt x="2366" y="997"/>
                  </a:lnTo>
                  <a:lnTo>
                    <a:pt x="2377" y="993"/>
                  </a:lnTo>
                  <a:lnTo>
                    <a:pt x="2387" y="989"/>
                  </a:lnTo>
                  <a:lnTo>
                    <a:pt x="2399" y="985"/>
                  </a:lnTo>
                  <a:lnTo>
                    <a:pt x="2418" y="976"/>
                  </a:lnTo>
                  <a:lnTo>
                    <a:pt x="2438" y="966"/>
                  </a:lnTo>
                  <a:lnTo>
                    <a:pt x="2457" y="954"/>
                  </a:lnTo>
                  <a:lnTo>
                    <a:pt x="2476" y="945"/>
                  </a:lnTo>
                  <a:lnTo>
                    <a:pt x="2492" y="931"/>
                  </a:lnTo>
                  <a:lnTo>
                    <a:pt x="2509" y="917"/>
                  </a:lnTo>
                  <a:lnTo>
                    <a:pt x="2527" y="904"/>
                  </a:lnTo>
                  <a:lnTo>
                    <a:pt x="2544" y="890"/>
                  </a:lnTo>
                  <a:lnTo>
                    <a:pt x="2558" y="873"/>
                  </a:lnTo>
                  <a:lnTo>
                    <a:pt x="2573" y="857"/>
                  </a:lnTo>
                  <a:lnTo>
                    <a:pt x="2589" y="840"/>
                  </a:lnTo>
                  <a:lnTo>
                    <a:pt x="2604" y="824"/>
                  </a:lnTo>
                  <a:lnTo>
                    <a:pt x="2618" y="803"/>
                  </a:lnTo>
                  <a:lnTo>
                    <a:pt x="2628" y="784"/>
                  </a:lnTo>
                  <a:lnTo>
                    <a:pt x="2632" y="762"/>
                  </a:lnTo>
                  <a:lnTo>
                    <a:pt x="2635" y="743"/>
                  </a:lnTo>
                  <a:lnTo>
                    <a:pt x="2635" y="731"/>
                  </a:lnTo>
                  <a:lnTo>
                    <a:pt x="2635" y="720"/>
                  </a:lnTo>
                  <a:lnTo>
                    <a:pt x="2635" y="708"/>
                  </a:lnTo>
                  <a:lnTo>
                    <a:pt x="2635" y="698"/>
                  </a:lnTo>
                  <a:lnTo>
                    <a:pt x="2635" y="687"/>
                  </a:lnTo>
                  <a:lnTo>
                    <a:pt x="2637" y="677"/>
                  </a:lnTo>
                  <a:lnTo>
                    <a:pt x="2637" y="665"/>
                  </a:lnTo>
                  <a:lnTo>
                    <a:pt x="2641" y="656"/>
                  </a:lnTo>
                  <a:lnTo>
                    <a:pt x="2637" y="644"/>
                  </a:lnTo>
                  <a:lnTo>
                    <a:pt x="2635" y="632"/>
                  </a:lnTo>
                  <a:lnTo>
                    <a:pt x="2632" y="621"/>
                  </a:lnTo>
                  <a:lnTo>
                    <a:pt x="2630" y="611"/>
                  </a:lnTo>
                  <a:lnTo>
                    <a:pt x="2620" y="592"/>
                  </a:lnTo>
                  <a:lnTo>
                    <a:pt x="2612" y="574"/>
                  </a:lnTo>
                  <a:lnTo>
                    <a:pt x="2599" y="555"/>
                  </a:lnTo>
                  <a:lnTo>
                    <a:pt x="2587" y="539"/>
                  </a:lnTo>
                  <a:lnTo>
                    <a:pt x="2571" y="522"/>
                  </a:lnTo>
                  <a:lnTo>
                    <a:pt x="2556" y="510"/>
                  </a:lnTo>
                  <a:lnTo>
                    <a:pt x="2550" y="499"/>
                  </a:lnTo>
                  <a:lnTo>
                    <a:pt x="2544" y="499"/>
                  </a:lnTo>
                  <a:lnTo>
                    <a:pt x="2529" y="487"/>
                  </a:lnTo>
                  <a:lnTo>
                    <a:pt x="2513" y="475"/>
                  </a:lnTo>
                  <a:lnTo>
                    <a:pt x="2496" y="464"/>
                  </a:lnTo>
                  <a:lnTo>
                    <a:pt x="2480" y="454"/>
                  </a:lnTo>
                  <a:lnTo>
                    <a:pt x="2463" y="442"/>
                  </a:lnTo>
                  <a:lnTo>
                    <a:pt x="2445" y="431"/>
                  </a:lnTo>
                  <a:lnTo>
                    <a:pt x="2428" y="421"/>
                  </a:lnTo>
                  <a:lnTo>
                    <a:pt x="2410" y="413"/>
                  </a:lnTo>
                  <a:lnTo>
                    <a:pt x="2420" y="415"/>
                  </a:lnTo>
                  <a:lnTo>
                    <a:pt x="2432" y="419"/>
                  </a:lnTo>
                  <a:lnTo>
                    <a:pt x="2441" y="419"/>
                  </a:lnTo>
                  <a:lnTo>
                    <a:pt x="2451" y="421"/>
                  </a:lnTo>
                  <a:lnTo>
                    <a:pt x="2471" y="419"/>
                  </a:lnTo>
                  <a:lnTo>
                    <a:pt x="2490" y="417"/>
                  </a:lnTo>
                  <a:lnTo>
                    <a:pt x="2507" y="413"/>
                  </a:lnTo>
                  <a:lnTo>
                    <a:pt x="2527" y="411"/>
                  </a:lnTo>
                  <a:lnTo>
                    <a:pt x="2535" y="409"/>
                  </a:lnTo>
                  <a:lnTo>
                    <a:pt x="2546" y="409"/>
                  </a:lnTo>
                  <a:lnTo>
                    <a:pt x="2558" y="409"/>
                  </a:lnTo>
                  <a:lnTo>
                    <a:pt x="2569" y="413"/>
                  </a:lnTo>
                  <a:lnTo>
                    <a:pt x="2579" y="413"/>
                  </a:lnTo>
                  <a:lnTo>
                    <a:pt x="2593" y="413"/>
                  </a:lnTo>
                  <a:lnTo>
                    <a:pt x="2604" y="413"/>
                  </a:lnTo>
                  <a:lnTo>
                    <a:pt x="2618" y="413"/>
                  </a:lnTo>
                  <a:lnTo>
                    <a:pt x="2630" y="413"/>
                  </a:lnTo>
                  <a:lnTo>
                    <a:pt x="2647" y="413"/>
                  </a:lnTo>
                  <a:lnTo>
                    <a:pt x="2664" y="413"/>
                  </a:lnTo>
                  <a:lnTo>
                    <a:pt x="2678" y="413"/>
                  </a:lnTo>
                  <a:lnTo>
                    <a:pt x="2680" y="413"/>
                  </a:lnTo>
                  <a:lnTo>
                    <a:pt x="2690" y="413"/>
                  </a:lnTo>
                  <a:lnTo>
                    <a:pt x="2697" y="417"/>
                  </a:lnTo>
                  <a:lnTo>
                    <a:pt x="2701" y="425"/>
                  </a:lnTo>
                  <a:lnTo>
                    <a:pt x="2713" y="413"/>
                  </a:lnTo>
                  <a:lnTo>
                    <a:pt x="2727" y="413"/>
                  </a:lnTo>
                  <a:lnTo>
                    <a:pt x="2732" y="417"/>
                  </a:lnTo>
                  <a:lnTo>
                    <a:pt x="2738" y="413"/>
                  </a:lnTo>
                  <a:lnTo>
                    <a:pt x="2756" y="415"/>
                  </a:lnTo>
                  <a:lnTo>
                    <a:pt x="2773" y="417"/>
                  </a:lnTo>
                  <a:lnTo>
                    <a:pt x="2791" y="417"/>
                  </a:lnTo>
                  <a:lnTo>
                    <a:pt x="2808" y="419"/>
                  </a:lnTo>
                  <a:lnTo>
                    <a:pt x="2824" y="419"/>
                  </a:lnTo>
                  <a:lnTo>
                    <a:pt x="2841" y="419"/>
                  </a:lnTo>
                  <a:lnTo>
                    <a:pt x="2856" y="419"/>
                  </a:lnTo>
                  <a:lnTo>
                    <a:pt x="2872" y="425"/>
                  </a:lnTo>
                  <a:lnTo>
                    <a:pt x="2884" y="411"/>
                  </a:lnTo>
                  <a:lnTo>
                    <a:pt x="2891" y="392"/>
                  </a:lnTo>
                  <a:lnTo>
                    <a:pt x="2893" y="371"/>
                  </a:lnTo>
                  <a:lnTo>
                    <a:pt x="2895" y="353"/>
                  </a:lnTo>
                  <a:lnTo>
                    <a:pt x="2893" y="334"/>
                  </a:lnTo>
                  <a:lnTo>
                    <a:pt x="2893" y="314"/>
                  </a:lnTo>
                  <a:lnTo>
                    <a:pt x="2893" y="295"/>
                  </a:lnTo>
                  <a:lnTo>
                    <a:pt x="2893" y="275"/>
                  </a:lnTo>
                  <a:lnTo>
                    <a:pt x="2893" y="264"/>
                  </a:lnTo>
                  <a:lnTo>
                    <a:pt x="2893" y="254"/>
                  </a:lnTo>
                  <a:lnTo>
                    <a:pt x="2893" y="243"/>
                  </a:lnTo>
                  <a:lnTo>
                    <a:pt x="2893" y="233"/>
                  </a:lnTo>
                  <a:lnTo>
                    <a:pt x="2893" y="211"/>
                  </a:lnTo>
                  <a:lnTo>
                    <a:pt x="2893" y="192"/>
                  </a:lnTo>
                  <a:lnTo>
                    <a:pt x="2891" y="180"/>
                  </a:lnTo>
                  <a:lnTo>
                    <a:pt x="2891" y="169"/>
                  </a:lnTo>
                  <a:lnTo>
                    <a:pt x="2891" y="159"/>
                  </a:lnTo>
                  <a:lnTo>
                    <a:pt x="2891" y="149"/>
                  </a:lnTo>
                  <a:lnTo>
                    <a:pt x="2889" y="138"/>
                  </a:lnTo>
                  <a:lnTo>
                    <a:pt x="2889" y="126"/>
                  </a:lnTo>
                  <a:lnTo>
                    <a:pt x="2889" y="116"/>
                  </a:lnTo>
                  <a:lnTo>
                    <a:pt x="2889" y="107"/>
                  </a:lnTo>
                  <a:lnTo>
                    <a:pt x="2888" y="85"/>
                  </a:lnTo>
                  <a:lnTo>
                    <a:pt x="2886" y="66"/>
                  </a:lnTo>
                  <a:lnTo>
                    <a:pt x="2884" y="45"/>
                  </a:lnTo>
                  <a:lnTo>
                    <a:pt x="2884" y="25"/>
                  </a:lnTo>
                  <a:lnTo>
                    <a:pt x="2901" y="23"/>
                  </a:lnTo>
                  <a:lnTo>
                    <a:pt x="2919" y="21"/>
                  </a:lnTo>
                  <a:lnTo>
                    <a:pt x="2936" y="19"/>
                  </a:lnTo>
                  <a:lnTo>
                    <a:pt x="2953" y="19"/>
                  </a:lnTo>
                  <a:lnTo>
                    <a:pt x="2971" y="18"/>
                  </a:lnTo>
                  <a:lnTo>
                    <a:pt x="2988" y="18"/>
                  </a:lnTo>
                  <a:lnTo>
                    <a:pt x="3006" y="18"/>
                  </a:lnTo>
                  <a:lnTo>
                    <a:pt x="3025" y="18"/>
                  </a:lnTo>
                  <a:lnTo>
                    <a:pt x="3043" y="16"/>
                  </a:lnTo>
                  <a:lnTo>
                    <a:pt x="3060" y="16"/>
                  </a:lnTo>
                  <a:lnTo>
                    <a:pt x="3078" y="14"/>
                  </a:lnTo>
                  <a:lnTo>
                    <a:pt x="3097" y="14"/>
                  </a:lnTo>
                  <a:lnTo>
                    <a:pt x="3114" y="12"/>
                  </a:lnTo>
                  <a:lnTo>
                    <a:pt x="3132" y="12"/>
                  </a:lnTo>
                  <a:lnTo>
                    <a:pt x="3149" y="12"/>
                  </a:lnTo>
                  <a:lnTo>
                    <a:pt x="3169" y="12"/>
                  </a:lnTo>
                  <a:lnTo>
                    <a:pt x="3186" y="10"/>
                  </a:lnTo>
                  <a:lnTo>
                    <a:pt x="3204" y="10"/>
                  </a:lnTo>
                  <a:lnTo>
                    <a:pt x="3221" y="8"/>
                  </a:lnTo>
                  <a:lnTo>
                    <a:pt x="3239" y="8"/>
                  </a:lnTo>
                  <a:lnTo>
                    <a:pt x="3256" y="6"/>
                  </a:lnTo>
                  <a:lnTo>
                    <a:pt x="3273" y="6"/>
                  </a:lnTo>
                  <a:lnTo>
                    <a:pt x="3291" y="6"/>
                  </a:lnTo>
                  <a:lnTo>
                    <a:pt x="3308" y="6"/>
                  </a:lnTo>
                  <a:lnTo>
                    <a:pt x="3326" y="4"/>
                  </a:lnTo>
                  <a:lnTo>
                    <a:pt x="3343" y="4"/>
                  </a:lnTo>
                  <a:lnTo>
                    <a:pt x="3361" y="2"/>
                  </a:lnTo>
                  <a:lnTo>
                    <a:pt x="3380" y="2"/>
                  </a:lnTo>
                  <a:lnTo>
                    <a:pt x="3398" y="0"/>
                  </a:lnTo>
                  <a:lnTo>
                    <a:pt x="3417" y="0"/>
                  </a:lnTo>
                  <a:lnTo>
                    <a:pt x="3434" y="0"/>
                  </a:lnTo>
                  <a:lnTo>
                    <a:pt x="3454" y="0"/>
                  </a:lnTo>
                  <a:lnTo>
                    <a:pt x="3463" y="0"/>
                  </a:lnTo>
                  <a:lnTo>
                    <a:pt x="3475" y="2"/>
                  </a:lnTo>
                  <a:lnTo>
                    <a:pt x="3489" y="2"/>
                  </a:lnTo>
                  <a:lnTo>
                    <a:pt x="3502" y="4"/>
                  </a:lnTo>
                  <a:lnTo>
                    <a:pt x="3516" y="4"/>
                  </a:lnTo>
                  <a:lnTo>
                    <a:pt x="3531" y="4"/>
                  </a:lnTo>
                  <a:lnTo>
                    <a:pt x="3545" y="4"/>
                  </a:lnTo>
                  <a:lnTo>
                    <a:pt x="3562" y="6"/>
                  </a:lnTo>
                  <a:lnTo>
                    <a:pt x="3578" y="6"/>
                  </a:lnTo>
                  <a:lnTo>
                    <a:pt x="3593" y="6"/>
                  </a:lnTo>
                  <a:lnTo>
                    <a:pt x="3609" y="6"/>
                  </a:lnTo>
                  <a:lnTo>
                    <a:pt x="3624" y="6"/>
                  </a:lnTo>
                  <a:lnTo>
                    <a:pt x="3638" y="6"/>
                  </a:lnTo>
                  <a:lnTo>
                    <a:pt x="3654" y="8"/>
                  </a:lnTo>
                  <a:lnTo>
                    <a:pt x="3669" y="10"/>
                  </a:lnTo>
                  <a:lnTo>
                    <a:pt x="3685" y="14"/>
                  </a:lnTo>
                  <a:close/>
                </a:path>
              </a:pathLst>
            </a:custGeom>
            <a:solidFill>
              <a:srgbClr val="C9996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2" name="Freeform 118"/>
            <p:cNvSpPr/>
            <p:nvPr/>
          </p:nvSpPr>
          <p:spPr>
            <a:xfrm>
              <a:off x="2253" y="2521"/>
              <a:ext cx="110" cy="159"/>
            </a:xfrm>
            <a:custGeom>
              <a:avLst/>
              <a:gdLst>
                <a:gd name="txL" fmla="*/ 0 w 221"/>
                <a:gd name="txT" fmla="*/ 0 h 318"/>
                <a:gd name="txR" fmla="*/ 221 w 221"/>
                <a:gd name="txB" fmla="*/ 318 h 318"/>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221" h="318">
                  <a:moveTo>
                    <a:pt x="210" y="28"/>
                  </a:moveTo>
                  <a:lnTo>
                    <a:pt x="221" y="173"/>
                  </a:lnTo>
                  <a:lnTo>
                    <a:pt x="204" y="159"/>
                  </a:lnTo>
                  <a:lnTo>
                    <a:pt x="188" y="144"/>
                  </a:lnTo>
                  <a:lnTo>
                    <a:pt x="179" y="134"/>
                  </a:lnTo>
                  <a:lnTo>
                    <a:pt x="171" y="128"/>
                  </a:lnTo>
                  <a:lnTo>
                    <a:pt x="159" y="125"/>
                  </a:lnTo>
                  <a:lnTo>
                    <a:pt x="150" y="125"/>
                  </a:lnTo>
                  <a:lnTo>
                    <a:pt x="130" y="123"/>
                  </a:lnTo>
                  <a:lnTo>
                    <a:pt x="113" y="123"/>
                  </a:lnTo>
                  <a:lnTo>
                    <a:pt x="105" y="123"/>
                  </a:lnTo>
                  <a:lnTo>
                    <a:pt x="97" y="128"/>
                  </a:lnTo>
                  <a:lnTo>
                    <a:pt x="91" y="136"/>
                  </a:lnTo>
                  <a:lnTo>
                    <a:pt x="87" y="150"/>
                  </a:lnTo>
                  <a:lnTo>
                    <a:pt x="82" y="167"/>
                  </a:lnTo>
                  <a:lnTo>
                    <a:pt x="82" y="189"/>
                  </a:lnTo>
                  <a:lnTo>
                    <a:pt x="80" y="198"/>
                  </a:lnTo>
                  <a:lnTo>
                    <a:pt x="80" y="210"/>
                  </a:lnTo>
                  <a:lnTo>
                    <a:pt x="80" y="222"/>
                  </a:lnTo>
                  <a:lnTo>
                    <a:pt x="80" y="233"/>
                  </a:lnTo>
                  <a:lnTo>
                    <a:pt x="78" y="243"/>
                  </a:lnTo>
                  <a:lnTo>
                    <a:pt x="76" y="254"/>
                  </a:lnTo>
                  <a:lnTo>
                    <a:pt x="74" y="266"/>
                  </a:lnTo>
                  <a:lnTo>
                    <a:pt x="74" y="278"/>
                  </a:lnTo>
                  <a:lnTo>
                    <a:pt x="70" y="297"/>
                  </a:lnTo>
                  <a:lnTo>
                    <a:pt x="64" y="318"/>
                  </a:lnTo>
                  <a:lnTo>
                    <a:pt x="53" y="318"/>
                  </a:lnTo>
                  <a:lnTo>
                    <a:pt x="43" y="318"/>
                  </a:lnTo>
                  <a:lnTo>
                    <a:pt x="35" y="317"/>
                  </a:lnTo>
                  <a:lnTo>
                    <a:pt x="29" y="315"/>
                  </a:lnTo>
                  <a:lnTo>
                    <a:pt x="20" y="305"/>
                  </a:lnTo>
                  <a:lnTo>
                    <a:pt x="16" y="295"/>
                  </a:lnTo>
                  <a:lnTo>
                    <a:pt x="10" y="282"/>
                  </a:lnTo>
                  <a:lnTo>
                    <a:pt x="10" y="268"/>
                  </a:lnTo>
                  <a:lnTo>
                    <a:pt x="6" y="256"/>
                  </a:lnTo>
                  <a:lnTo>
                    <a:pt x="4" y="247"/>
                  </a:lnTo>
                  <a:lnTo>
                    <a:pt x="2" y="235"/>
                  </a:lnTo>
                  <a:lnTo>
                    <a:pt x="2" y="223"/>
                  </a:lnTo>
                  <a:lnTo>
                    <a:pt x="2" y="212"/>
                  </a:lnTo>
                  <a:lnTo>
                    <a:pt x="2" y="200"/>
                  </a:lnTo>
                  <a:lnTo>
                    <a:pt x="0" y="189"/>
                  </a:lnTo>
                  <a:lnTo>
                    <a:pt x="0" y="177"/>
                  </a:lnTo>
                  <a:lnTo>
                    <a:pt x="0" y="165"/>
                  </a:lnTo>
                  <a:lnTo>
                    <a:pt x="0" y="156"/>
                  </a:lnTo>
                  <a:lnTo>
                    <a:pt x="0" y="144"/>
                  </a:lnTo>
                  <a:lnTo>
                    <a:pt x="0" y="132"/>
                  </a:lnTo>
                  <a:lnTo>
                    <a:pt x="2" y="123"/>
                  </a:lnTo>
                  <a:lnTo>
                    <a:pt x="6" y="113"/>
                  </a:lnTo>
                  <a:lnTo>
                    <a:pt x="14" y="94"/>
                  </a:lnTo>
                  <a:lnTo>
                    <a:pt x="27" y="76"/>
                  </a:lnTo>
                  <a:lnTo>
                    <a:pt x="37" y="68"/>
                  </a:lnTo>
                  <a:lnTo>
                    <a:pt x="49" y="66"/>
                  </a:lnTo>
                  <a:lnTo>
                    <a:pt x="60" y="64"/>
                  </a:lnTo>
                  <a:lnTo>
                    <a:pt x="72" y="66"/>
                  </a:lnTo>
                  <a:lnTo>
                    <a:pt x="82" y="64"/>
                  </a:lnTo>
                  <a:lnTo>
                    <a:pt x="91" y="62"/>
                  </a:lnTo>
                  <a:lnTo>
                    <a:pt x="97" y="55"/>
                  </a:lnTo>
                  <a:lnTo>
                    <a:pt x="101" y="41"/>
                  </a:lnTo>
                  <a:lnTo>
                    <a:pt x="93" y="41"/>
                  </a:lnTo>
                  <a:lnTo>
                    <a:pt x="87" y="41"/>
                  </a:lnTo>
                  <a:lnTo>
                    <a:pt x="97" y="26"/>
                  </a:lnTo>
                  <a:lnTo>
                    <a:pt x="115" y="12"/>
                  </a:lnTo>
                  <a:lnTo>
                    <a:pt x="122" y="6"/>
                  </a:lnTo>
                  <a:lnTo>
                    <a:pt x="134" y="2"/>
                  </a:lnTo>
                  <a:lnTo>
                    <a:pt x="146" y="0"/>
                  </a:lnTo>
                  <a:lnTo>
                    <a:pt x="161" y="4"/>
                  </a:lnTo>
                  <a:lnTo>
                    <a:pt x="175" y="6"/>
                  </a:lnTo>
                  <a:lnTo>
                    <a:pt x="184" y="16"/>
                  </a:lnTo>
                  <a:lnTo>
                    <a:pt x="194" y="24"/>
                  </a:lnTo>
                  <a:lnTo>
                    <a:pt x="210" y="28"/>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3" name="Freeform 119"/>
            <p:cNvSpPr/>
            <p:nvPr/>
          </p:nvSpPr>
          <p:spPr>
            <a:xfrm>
              <a:off x="2085" y="2575"/>
              <a:ext cx="375" cy="287"/>
            </a:xfrm>
            <a:custGeom>
              <a:avLst/>
              <a:gdLst>
                <a:gd name="txL" fmla="*/ 0 w 750"/>
                <a:gd name="txT" fmla="*/ 0 h 574"/>
                <a:gd name="txR" fmla="*/ 750 w 750"/>
                <a:gd name="txB" fmla="*/ 574 h 57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1"/>
                </a:cxn>
                <a:cxn ang="0">
                  <a:pos x="1" y="1"/>
                </a:cxn>
              </a:cxnLst>
              <a:rect l="txL" t="txT" r="txR" b="txB"/>
              <a:pathLst>
                <a:path w="750" h="574">
                  <a:moveTo>
                    <a:pt x="265" y="4"/>
                  </a:moveTo>
                  <a:lnTo>
                    <a:pt x="250" y="16"/>
                  </a:lnTo>
                  <a:lnTo>
                    <a:pt x="234" y="27"/>
                  </a:lnTo>
                  <a:lnTo>
                    <a:pt x="219" y="39"/>
                  </a:lnTo>
                  <a:lnTo>
                    <a:pt x="207" y="52"/>
                  </a:lnTo>
                  <a:lnTo>
                    <a:pt x="196" y="64"/>
                  </a:lnTo>
                  <a:lnTo>
                    <a:pt x="188" y="80"/>
                  </a:lnTo>
                  <a:lnTo>
                    <a:pt x="180" y="93"/>
                  </a:lnTo>
                  <a:lnTo>
                    <a:pt x="180" y="113"/>
                  </a:lnTo>
                  <a:lnTo>
                    <a:pt x="163" y="124"/>
                  </a:lnTo>
                  <a:lnTo>
                    <a:pt x="151" y="140"/>
                  </a:lnTo>
                  <a:lnTo>
                    <a:pt x="141" y="157"/>
                  </a:lnTo>
                  <a:lnTo>
                    <a:pt x="135" y="175"/>
                  </a:lnTo>
                  <a:lnTo>
                    <a:pt x="130" y="192"/>
                  </a:lnTo>
                  <a:lnTo>
                    <a:pt x="126" y="209"/>
                  </a:lnTo>
                  <a:lnTo>
                    <a:pt x="122" y="227"/>
                  </a:lnTo>
                  <a:lnTo>
                    <a:pt x="120" y="246"/>
                  </a:lnTo>
                  <a:lnTo>
                    <a:pt x="124" y="258"/>
                  </a:lnTo>
                  <a:lnTo>
                    <a:pt x="128" y="272"/>
                  </a:lnTo>
                  <a:lnTo>
                    <a:pt x="133" y="283"/>
                  </a:lnTo>
                  <a:lnTo>
                    <a:pt x="141" y="297"/>
                  </a:lnTo>
                  <a:lnTo>
                    <a:pt x="147" y="306"/>
                  </a:lnTo>
                  <a:lnTo>
                    <a:pt x="157" y="316"/>
                  </a:lnTo>
                  <a:lnTo>
                    <a:pt x="166" y="324"/>
                  </a:lnTo>
                  <a:lnTo>
                    <a:pt x="180" y="332"/>
                  </a:lnTo>
                  <a:lnTo>
                    <a:pt x="190" y="336"/>
                  </a:lnTo>
                  <a:lnTo>
                    <a:pt x="197" y="345"/>
                  </a:lnTo>
                  <a:lnTo>
                    <a:pt x="199" y="355"/>
                  </a:lnTo>
                  <a:lnTo>
                    <a:pt x="203" y="367"/>
                  </a:lnTo>
                  <a:lnTo>
                    <a:pt x="205" y="376"/>
                  </a:lnTo>
                  <a:lnTo>
                    <a:pt x="209" y="388"/>
                  </a:lnTo>
                  <a:lnTo>
                    <a:pt x="215" y="396"/>
                  </a:lnTo>
                  <a:lnTo>
                    <a:pt x="229" y="403"/>
                  </a:lnTo>
                  <a:lnTo>
                    <a:pt x="240" y="415"/>
                  </a:lnTo>
                  <a:lnTo>
                    <a:pt x="256" y="427"/>
                  </a:lnTo>
                  <a:lnTo>
                    <a:pt x="273" y="436"/>
                  </a:lnTo>
                  <a:lnTo>
                    <a:pt x="291" y="446"/>
                  </a:lnTo>
                  <a:lnTo>
                    <a:pt x="308" y="452"/>
                  </a:lnTo>
                  <a:lnTo>
                    <a:pt x="325" y="460"/>
                  </a:lnTo>
                  <a:lnTo>
                    <a:pt x="345" y="464"/>
                  </a:lnTo>
                  <a:lnTo>
                    <a:pt x="364" y="467"/>
                  </a:lnTo>
                  <a:lnTo>
                    <a:pt x="382" y="467"/>
                  </a:lnTo>
                  <a:lnTo>
                    <a:pt x="403" y="469"/>
                  </a:lnTo>
                  <a:lnTo>
                    <a:pt x="421" y="467"/>
                  </a:lnTo>
                  <a:lnTo>
                    <a:pt x="442" y="467"/>
                  </a:lnTo>
                  <a:lnTo>
                    <a:pt x="461" y="464"/>
                  </a:lnTo>
                  <a:lnTo>
                    <a:pt x="481" y="462"/>
                  </a:lnTo>
                  <a:lnTo>
                    <a:pt x="500" y="456"/>
                  </a:lnTo>
                  <a:lnTo>
                    <a:pt x="519" y="452"/>
                  </a:lnTo>
                  <a:lnTo>
                    <a:pt x="537" y="436"/>
                  </a:lnTo>
                  <a:lnTo>
                    <a:pt x="554" y="427"/>
                  </a:lnTo>
                  <a:lnTo>
                    <a:pt x="568" y="417"/>
                  </a:lnTo>
                  <a:lnTo>
                    <a:pt x="581" y="403"/>
                  </a:lnTo>
                  <a:lnTo>
                    <a:pt x="605" y="320"/>
                  </a:lnTo>
                  <a:lnTo>
                    <a:pt x="630" y="320"/>
                  </a:lnTo>
                  <a:lnTo>
                    <a:pt x="642" y="314"/>
                  </a:lnTo>
                  <a:lnTo>
                    <a:pt x="657" y="312"/>
                  </a:lnTo>
                  <a:lnTo>
                    <a:pt x="671" y="312"/>
                  </a:lnTo>
                  <a:lnTo>
                    <a:pt x="688" y="312"/>
                  </a:lnTo>
                  <a:lnTo>
                    <a:pt x="704" y="310"/>
                  </a:lnTo>
                  <a:lnTo>
                    <a:pt x="719" y="310"/>
                  </a:lnTo>
                  <a:lnTo>
                    <a:pt x="735" y="308"/>
                  </a:lnTo>
                  <a:lnTo>
                    <a:pt x="750" y="306"/>
                  </a:lnTo>
                  <a:lnTo>
                    <a:pt x="748" y="320"/>
                  </a:lnTo>
                  <a:lnTo>
                    <a:pt x="746" y="336"/>
                  </a:lnTo>
                  <a:lnTo>
                    <a:pt x="742" y="353"/>
                  </a:lnTo>
                  <a:lnTo>
                    <a:pt x="741" y="372"/>
                  </a:lnTo>
                  <a:lnTo>
                    <a:pt x="735" y="390"/>
                  </a:lnTo>
                  <a:lnTo>
                    <a:pt x="729" y="407"/>
                  </a:lnTo>
                  <a:lnTo>
                    <a:pt x="721" y="423"/>
                  </a:lnTo>
                  <a:lnTo>
                    <a:pt x="713" y="440"/>
                  </a:lnTo>
                  <a:lnTo>
                    <a:pt x="717" y="456"/>
                  </a:lnTo>
                  <a:lnTo>
                    <a:pt x="717" y="469"/>
                  </a:lnTo>
                  <a:lnTo>
                    <a:pt x="713" y="483"/>
                  </a:lnTo>
                  <a:lnTo>
                    <a:pt x="713" y="500"/>
                  </a:lnTo>
                  <a:lnTo>
                    <a:pt x="690" y="562"/>
                  </a:lnTo>
                  <a:lnTo>
                    <a:pt x="673" y="562"/>
                  </a:lnTo>
                  <a:lnTo>
                    <a:pt x="657" y="562"/>
                  </a:lnTo>
                  <a:lnTo>
                    <a:pt x="642" y="562"/>
                  </a:lnTo>
                  <a:lnTo>
                    <a:pt x="626" y="562"/>
                  </a:lnTo>
                  <a:lnTo>
                    <a:pt x="611" y="562"/>
                  </a:lnTo>
                  <a:lnTo>
                    <a:pt x="595" y="562"/>
                  </a:lnTo>
                  <a:lnTo>
                    <a:pt x="580" y="562"/>
                  </a:lnTo>
                  <a:lnTo>
                    <a:pt x="566" y="562"/>
                  </a:lnTo>
                  <a:lnTo>
                    <a:pt x="549" y="562"/>
                  </a:lnTo>
                  <a:lnTo>
                    <a:pt x="535" y="562"/>
                  </a:lnTo>
                  <a:lnTo>
                    <a:pt x="517" y="562"/>
                  </a:lnTo>
                  <a:lnTo>
                    <a:pt x="504" y="562"/>
                  </a:lnTo>
                  <a:lnTo>
                    <a:pt x="486" y="562"/>
                  </a:lnTo>
                  <a:lnTo>
                    <a:pt x="469" y="562"/>
                  </a:lnTo>
                  <a:lnTo>
                    <a:pt x="452" y="562"/>
                  </a:lnTo>
                  <a:lnTo>
                    <a:pt x="436" y="562"/>
                  </a:lnTo>
                  <a:lnTo>
                    <a:pt x="97" y="562"/>
                  </a:lnTo>
                  <a:lnTo>
                    <a:pt x="93" y="557"/>
                  </a:lnTo>
                  <a:lnTo>
                    <a:pt x="89" y="561"/>
                  </a:lnTo>
                  <a:lnTo>
                    <a:pt x="83" y="564"/>
                  </a:lnTo>
                  <a:lnTo>
                    <a:pt x="83" y="562"/>
                  </a:lnTo>
                  <a:lnTo>
                    <a:pt x="0" y="574"/>
                  </a:lnTo>
                  <a:lnTo>
                    <a:pt x="4" y="555"/>
                  </a:lnTo>
                  <a:lnTo>
                    <a:pt x="9" y="537"/>
                  </a:lnTo>
                  <a:lnTo>
                    <a:pt x="15" y="518"/>
                  </a:lnTo>
                  <a:lnTo>
                    <a:pt x="21" y="500"/>
                  </a:lnTo>
                  <a:lnTo>
                    <a:pt x="25" y="481"/>
                  </a:lnTo>
                  <a:lnTo>
                    <a:pt x="31" y="464"/>
                  </a:lnTo>
                  <a:lnTo>
                    <a:pt x="37" y="446"/>
                  </a:lnTo>
                  <a:lnTo>
                    <a:pt x="42" y="429"/>
                  </a:lnTo>
                  <a:lnTo>
                    <a:pt x="46" y="411"/>
                  </a:lnTo>
                  <a:lnTo>
                    <a:pt x="52" y="394"/>
                  </a:lnTo>
                  <a:lnTo>
                    <a:pt x="58" y="376"/>
                  </a:lnTo>
                  <a:lnTo>
                    <a:pt x="64" y="359"/>
                  </a:lnTo>
                  <a:lnTo>
                    <a:pt x="70" y="341"/>
                  </a:lnTo>
                  <a:lnTo>
                    <a:pt x="75" y="324"/>
                  </a:lnTo>
                  <a:lnTo>
                    <a:pt x="81" y="306"/>
                  </a:lnTo>
                  <a:lnTo>
                    <a:pt x="87" y="289"/>
                  </a:lnTo>
                  <a:lnTo>
                    <a:pt x="91" y="270"/>
                  </a:lnTo>
                  <a:lnTo>
                    <a:pt x="97" y="252"/>
                  </a:lnTo>
                  <a:lnTo>
                    <a:pt x="101" y="235"/>
                  </a:lnTo>
                  <a:lnTo>
                    <a:pt x="106" y="217"/>
                  </a:lnTo>
                  <a:lnTo>
                    <a:pt x="110" y="198"/>
                  </a:lnTo>
                  <a:lnTo>
                    <a:pt x="116" y="180"/>
                  </a:lnTo>
                  <a:lnTo>
                    <a:pt x="122" y="163"/>
                  </a:lnTo>
                  <a:lnTo>
                    <a:pt x="128" y="145"/>
                  </a:lnTo>
                  <a:lnTo>
                    <a:pt x="132" y="126"/>
                  </a:lnTo>
                  <a:lnTo>
                    <a:pt x="137" y="109"/>
                  </a:lnTo>
                  <a:lnTo>
                    <a:pt x="141" y="91"/>
                  </a:lnTo>
                  <a:lnTo>
                    <a:pt x="147" y="74"/>
                  </a:lnTo>
                  <a:lnTo>
                    <a:pt x="151" y="56"/>
                  </a:lnTo>
                  <a:lnTo>
                    <a:pt x="157" y="39"/>
                  </a:lnTo>
                  <a:lnTo>
                    <a:pt x="163" y="21"/>
                  </a:lnTo>
                  <a:lnTo>
                    <a:pt x="168" y="4"/>
                  </a:lnTo>
                  <a:lnTo>
                    <a:pt x="176" y="0"/>
                  </a:lnTo>
                  <a:lnTo>
                    <a:pt x="188" y="0"/>
                  </a:lnTo>
                  <a:lnTo>
                    <a:pt x="199" y="0"/>
                  </a:lnTo>
                  <a:lnTo>
                    <a:pt x="211" y="4"/>
                  </a:lnTo>
                  <a:lnTo>
                    <a:pt x="223" y="4"/>
                  </a:lnTo>
                  <a:lnTo>
                    <a:pt x="236" y="6"/>
                  </a:lnTo>
                  <a:lnTo>
                    <a:pt x="250" y="4"/>
                  </a:lnTo>
                  <a:lnTo>
                    <a:pt x="265" y="4"/>
                  </a:lnTo>
                  <a:close/>
                </a:path>
              </a:pathLst>
            </a:custGeom>
            <a:solidFill>
              <a:srgbClr val="40409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4" name="Freeform 120"/>
            <p:cNvSpPr/>
            <p:nvPr/>
          </p:nvSpPr>
          <p:spPr>
            <a:xfrm>
              <a:off x="2194" y="2590"/>
              <a:ext cx="42" cy="97"/>
            </a:xfrm>
            <a:custGeom>
              <a:avLst/>
              <a:gdLst>
                <a:gd name="txL" fmla="*/ 0 w 83"/>
                <a:gd name="txT" fmla="*/ 0 h 194"/>
                <a:gd name="txR" fmla="*/ 83 w 83"/>
                <a:gd name="txB" fmla="*/ 194 h 194"/>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0" y="1"/>
                </a:cxn>
                <a:cxn ang="0">
                  <a:pos x="0" y="1"/>
                </a:cxn>
                <a:cxn ang="0">
                  <a:pos x="1" y="1"/>
                </a:cxn>
                <a:cxn ang="0">
                  <a:pos x="1" y="1"/>
                </a:cxn>
                <a:cxn ang="0">
                  <a:pos x="1" y="1"/>
                </a:cxn>
                <a:cxn ang="0">
                  <a:pos x="1" y="0"/>
                </a:cxn>
                <a:cxn ang="0">
                  <a:pos x="1" y="1"/>
                </a:cxn>
                <a:cxn ang="0">
                  <a:pos x="1" y="1"/>
                </a:cxn>
                <a:cxn ang="0">
                  <a:pos x="1" y="1"/>
                </a:cxn>
                <a:cxn ang="0">
                  <a:pos x="1" y="1"/>
                </a:cxn>
              </a:cxnLst>
              <a:rect l="txL" t="txT" r="txR" b="txB"/>
              <a:pathLst>
                <a:path w="83" h="194">
                  <a:moveTo>
                    <a:pt x="72" y="72"/>
                  </a:moveTo>
                  <a:lnTo>
                    <a:pt x="75" y="87"/>
                  </a:lnTo>
                  <a:lnTo>
                    <a:pt x="74" y="103"/>
                  </a:lnTo>
                  <a:lnTo>
                    <a:pt x="68" y="116"/>
                  </a:lnTo>
                  <a:lnTo>
                    <a:pt x="60" y="132"/>
                  </a:lnTo>
                  <a:lnTo>
                    <a:pt x="48" y="146"/>
                  </a:lnTo>
                  <a:lnTo>
                    <a:pt x="39" y="159"/>
                  </a:lnTo>
                  <a:lnTo>
                    <a:pt x="27" y="175"/>
                  </a:lnTo>
                  <a:lnTo>
                    <a:pt x="23" y="194"/>
                  </a:lnTo>
                  <a:lnTo>
                    <a:pt x="17" y="190"/>
                  </a:lnTo>
                  <a:lnTo>
                    <a:pt x="11" y="184"/>
                  </a:lnTo>
                  <a:lnTo>
                    <a:pt x="6" y="177"/>
                  </a:lnTo>
                  <a:lnTo>
                    <a:pt x="10" y="169"/>
                  </a:lnTo>
                  <a:lnTo>
                    <a:pt x="4" y="153"/>
                  </a:lnTo>
                  <a:lnTo>
                    <a:pt x="2" y="142"/>
                  </a:lnTo>
                  <a:lnTo>
                    <a:pt x="0" y="130"/>
                  </a:lnTo>
                  <a:lnTo>
                    <a:pt x="0" y="120"/>
                  </a:lnTo>
                  <a:lnTo>
                    <a:pt x="0" y="107"/>
                  </a:lnTo>
                  <a:lnTo>
                    <a:pt x="2" y="95"/>
                  </a:lnTo>
                  <a:lnTo>
                    <a:pt x="4" y="84"/>
                  </a:lnTo>
                  <a:lnTo>
                    <a:pt x="10" y="72"/>
                  </a:lnTo>
                  <a:lnTo>
                    <a:pt x="83" y="0"/>
                  </a:lnTo>
                  <a:lnTo>
                    <a:pt x="77" y="18"/>
                  </a:lnTo>
                  <a:lnTo>
                    <a:pt x="77" y="35"/>
                  </a:lnTo>
                  <a:lnTo>
                    <a:pt x="75" y="52"/>
                  </a:lnTo>
                  <a:lnTo>
                    <a:pt x="72" y="72"/>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5" name="Freeform 121"/>
            <p:cNvSpPr/>
            <p:nvPr/>
          </p:nvSpPr>
          <p:spPr>
            <a:xfrm>
              <a:off x="2315" y="2601"/>
              <a:ext cx="54" cy="91"/>
            </a:xfrm>
            <a:custGeom>
              <a:avLst/>
              <a:gdLst>
                <a:gd name="txL" fmla="*/ 0 w 109"/>
                <a:gd name="txT" fmla="*/ 0 h 183"/>
                <a:gd name="txR" fmla="*/ 109 w 109"/>
                <a:gd name="txB" fmla="*/ 183 h 183"/>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txL" t="txT" r="txR" b="txB"/>
              <a:pathLst>
                <a:path w="109" h="183">
                  <a:moveTo>
                    <a:pt x="97" y="109"/>
                  </a:moveTo>
                  <a:lnTo>
                    <a:pt x="97" y="126"/>
                  </a:lnTo>
                  <a:lnTo>
                    <a:pt x="97" y="146"/>
                  </a:lnTo>
                  <a:lnTo>
                    <a:pt x="101" y="163"/>
                  </a:lnTo>
                  <a:lnTo>
                    <a:pt x="109" y="183"/>
                  </a:lnTo>
                  <a:lnTo>
                    <a:pt x="93" y="171"/>
                  </a:lnTo>
                  <a:lnTo>
                    <a:pt x="82" y="163"/>
                  </a:lnTo>
                  <a:lnTo>
                    <a:pt x="66" y="157"/>
                  </a:lnTo>
                  <a:lnTo>
                    <a:pt x="55" y="152"/>
                  </a:lnTo>
                  <a:lnTo>
                    <a:pt x="39" y="146"/>
                  </a:lnTo>
                  <a:lnTo>
                    <a:pt x="27" y="142"/>
                  </a:lnTo>
                  <a:lnTo>
                    <a:pt x="12" y="138"/>
                  </a:lnTo>
                  <a:lnTo>
                    <a:pt x="0" y="134"/>
                  </a:lnTo>
                  <a:lnTo>
                    <a:pt x="0" y="119"/>
                  </a:lnTo>
                  <a:lnTo>
                    <a:pt x="0" y="103"/>
                  </a:lnTo>
                  <a:lnTo>
                    <a:pt x="2" y="86"/>
                  </a:lnTo>
                  <a:lnTo>
                    <a:pt x="6" y="70"/>
                  </a:lnTo>
                  <a:lnTo>
                    <a:pt x="6" y="53"/>
                  </a:lnTo>
                  <a:lnTo>
                    <a:pt x="8" y="35"/>
                  </a:lnTo>
                  <a:lnTo>
                    <a:pt x="10" y="18"/>
                  </a:lnTo>
                  <a:lnTo>
                    <a:pt x="12" y="0"/>
                  </a:lnTo>
                  <a:lnTo>
                    <a:pt x="27" y="10"/>
                  </a:lnTo>
                  <a:lnTo>
                    <a:pt x="41" y="22"/>
                  </a:lnTo>
                  <a:lnTo>
                    <a:pt x="51" y="35"/>
                  </a:lnTo>
                  <a:lnTo>
                    <a:pt x="62" y="51"/>
                  </a:lnTo>
                  <a:lnTo>
                    <a:pt x="70" y="64"/>
                  </a:lnTo>
                  <a:lnTo>
                    <a:pt x="80" y="80"/>
                  </a:lnTo>
                  <a:lnTo>
                    <a:pt x="88" y="93"/>
                  </a:lnTo>
                  <a:lnTo>
                    <a:pt x="97" y="109"/>
                  </a:lnTo>
                  <a:close/>
                </a:path>
              </a:pathLst>
            </a:custGeom>
            <a:solidFill>
              <a:srgbClr val="40409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6" name="Freeform 122"/>
            <p:cNvSpPr/>
            <p:nvPr/>
          </p:nvSpPr>
          <p:spPr>
            <a:xfrm>
              <a:off x="2170" y="2674"/>
              <a:ext cx="20" cy="48"/>
            </a:xfrm>
            <a:custGeom>
              <a:avLst/>
              <a:gdLst>
                <a:gd name="txL" fmla="*/ 0 w 39"/>
                <a:gd name="txT" fmla="*/ 0 h 97"/>
                <a:gd name="txR" fmla="*/ 39 w 39"/>
                <a:gd name="txB" fmla="*/ 97 h 97"/>
              </a:gdLst>
              <a:ahLst/>
              <a:cxnLst>
                <a:cxn ang="0">
                  <a:pos x="1" y="0"/>
                </a:cxn>
                <a:cxn ang="0">
                  <a:pos x="1" y="0"/>
                </a:cxn>
                <a:cxn ang="0">
                  <a:pos x="1" y="0"/>
                </a:cxn>
                <a:cxn ang="0">
                  <a:pos x="1" y="0"/>
                </a:cxn>
                <a:cxn ang="0">
                  <a:pos x="1" y="0"/>
                </a:cxn>
                <a:cxn ang="0">
                  <a:pos x="0"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39" h="97">
                  <a:moveTo>
                    <a:pt x="24" y="97"/>
                  </a:moveTo>
                  <a:lnTo>
                    <a:pt x="14" y="85"/>
                  </a:lnTo>
                  <a:lnTo>
                    <a:pt x="8" y="74"/>
                  </a:lnTo>
                  <a:lnTo>
                    <a:pt x="2" y="60"/>
                  </a:lnTo>
                  <a:lnTo>
                    <a:pt x="2" y="48"/>
                  </a:lnTo>
                  <a:lnTo>
                    <a:pt x="0" y="33"/>
                  </a:lnTo>
                  <a:lnTo>
                    <a:pt x="2" y="21"/>
                  </a:lnTo>
                  <a:lnTo>
                    <a:pt x="4" y="10"/>
                  </a:lnTo>
                  <a:lnTo>
                    <a:pt x="10" y="0"/>
                  </a:lnTo>
                  <a:lnTo>
                    <a:pt x="8" y="11"/>
                  </a:lnTo>
                  <a:lnTo>
                    <a:pt x="14" y="23"/>
                  </a:lnTo>
                  <a:lnTo>
                    <a:pt x="20" y="35"/>
                  </a:lnTo>
                  <a:lnTo>
                    <a:pt x="29" y="48"/>
                  </a:lnTo>
                  <a:lnTo>
                    <a:pt x="35" y="58"/>
                  </a:lnTo>
                  <a:lnTo>
                    <a:pt x="39" y="70"/>
                  </a:lnTo>
                  <a:lnTo>
                    <a:pt x="35" y="81"/>
                  </a:lnTo>
                  <a:lnTo>
                    <a:pt x="24" y="97"/>
                  </a:lnTo>
                  <a:close/>
                </a:path>
              </a:pathLst>
            </a:custGeom>
            <a:solidFill>
              <a:srgbClr val="E6BFA6">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7" name="Freeform 123"/>
            <p:cNvSpPr/>
            <p:nvPr/>
          </p:nvSpPr>
          <p:spPr>
            <a:xfrm>
              <a:off x="2218" y="2687"/>
              <a:ext cx="151" cy="65"/>
            </a:xfrm>
            <a:custGeom>
              <a:avLst/>
              <a:gdLst>
                <a:gd name="txL" fmla="*/ 0 w 303"/>
                <a:gd name="txT" fmla="*/ 0 h 130"/>
                <a:gd name="txR" fmla="*/ 303 w 303"/>
                <a:gd name="txB" fmla="*/ 130 h 130"/>
              </a:gdLst>
              <a:ahLst/>
              <a:cxnLst>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Lst>
              <a:rect l="txL" t="txT" r="txR" b="txB"/>
              <a:pathLst>
                <a:path w="303" h="130">
                  <a:moveTo>
                    <a:pt x="303" y="70"/>
                  </a:moveTo>
                  <a:lnTo>
                    <a:pt x="295" y="80"/>
                  </a:lnTo>
                  <a:lnTo>
                    <a:pt x="289" y="91"/>
                  </a:lnTo>
                  <a:lnTo>
                    <a:pt x="280" y="99"/>
                  </a:lnTo>
                  <a:lnTo>
                    <a:pt x="270" y="109"/>
                  </a:lnTo>
                  <a:lnTo>
                    <a:pt x="249" y="120"/>
                  </a:lnTo>
                  <a:lnTo>
                    <a:pt x="231" y="130"/>
                  </a:lnTo>
                  <a:lnTo>
                    <a:pt x="216" y="128"/>
                  </a:lnTo>
                  <a:lnTo>
                    <a:pt x="200" y="128"/>
                  </a:lnTo>
                  <a:lnTo>
                    <a:pt x="185" y="128"/>
                  </a:lnTo>
                  <a:lnTo>
                    <a:pt x="171" y="128"/>
                  </a:lnTo>
                  <a:lnTo>
                    <a:pt x="156" y="126"/>
                  </a:lnTo>
                  <a:lnTo>
                    <a:pt x="140" y="126"/>
                  </a:lnTo>
                  <a:lnTo>
                    <a:pt x="124" y="124"/>
                  </a:lnTo>
                  <a:lnTo>
                    <a:pt x="109" y="122"/>
                  </a:lnTo>
                  <a:lnTo>
                    <a:pt x="92" y="118"/>
                  </a:lnTo>
                  <a:lnTo>
                    <a:pt x="78" y="114"/>
                  </a:lnTo>
                  <a:lnTo>
                    <a:pt x="62" y="109"/>
                  </a:lnTo>
                  <a:lnTo>
                    <a:pt x="49" y="103"/>
                  </a:lnTo>
                  <a:lnTo>
                    <a:pt x="35" y="95"/>
                  </a:lnTo>
                  <a:lnTo>
                    <a:pt x="22" y="87"/>
                  </a:lnTo>
                  <a:lnTo>
                    <a:pt x="10" y="78"/>
                  </a:lnTo>
                  <a:lnTo>
                    <a:pt x="0" y="70"/>
                  </a:lnTo>
                  <a:lnTo>
                    <a:pt x="0" y="52"/>
                  </a:lnTo>
                  <a:lnTo>
                    <a:pt x="12" y="47"/>
                  </a:lnTo>
                  <a:lnTo>
                    <a:pt x="24" y="39"/>
                  </a:lnTo>
                  <a:lnTo>
                    <a:pt x="43" y="25"/>
                  </a:lnTo>
                  <a:lnTo>
                    <a:pt x="53" y="17"/>
                  </a:lnTo>
                  <a:lnTo>
                    <a:pt x="64" y="14"/>
                  </a:lnTo>
                  <a:lnTo>
                    <a:pt x="74" y="14"/>
                  </a:lnTo>
                  <a:lnTo>
                    <a:pt x="86" y="21"/>
                  </a:lnTo>
                  <a:lnTo>
                    <a:pt x="103" y="21"/>
                  </a:lnTo>
                  <a:lnTo>
                    <a:pt x="121" y="25"/>
                  </a:lnTo>
                  <a:lnTo>
                    <a:pt x="138" y="25"/>
                  </a:lnTo>
                  <a:lnTo>
                    <a:pt x="157" y="21"/>
                  </a:lnTo>
                  <a:lnTo>
                    <a:pt x="161" y="8"/>
                  </a:lnTo>
                  <a:lnTo>
                    <a:pt x="169" y="2"/>
                  </a:lnTo>
                  <a:lnTo>
                    <a:pt x="177" y="0"/>
                  </a:lnTo>
                  <a:lnTo>
                    <a:pt x="188" y="0"/>
                  </a:lnTo>
                  <a:lnTo>
                    <a:pt x="204" y="4"/>
                  </a:lnTo>
                  <a:lnTo>
                    <a:pt x="220" y="10"/>
                  </a:lnTo>
                  <a:lnTo>
                    <a:pt x="235" y="19"/>
                  </a:lnTo>
                  <a:lnTo>
                    <a:pt x="252" y="33"/>
                  </a:lnTo>
                  <a:lnTo>
                    <a:pt x="268" y="47"/>
                  </a:lnTo>
                  <a:lnTo>
                    <a:pt x="280" y="58"/>
                  </a:lnTo>
                  <a:lnTo>
                    <a:pt x="291" y="64"/>
                  </a:lnTo>
                  <a:lnTo>
                    <a:pt x="303" y="70"/>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8" name="Freeform 124"/>
            <p:cNvSpPr/>
            <p:nvPr/>
          </p:nvSpPr>
          <p:spPr>
            <a:xfrm>
              <a:off x="2594" y="2689"/>
              <a:ext cx="551" cy="231"/>
            </a:xfrm>
            <a:custGeom>
              <a:avLst/>
              <a:gdLst>
                <a:gd name="txL" fmla="*/ 0 w 1101"/>
                <a:gd name="txT" fmla="*/ 0 h 461"/>
                <a:gd name="txR" fmla="*/ 1101 w 1101"/>
                <a:gd name="txB" fmla="*/ 461 h 461"/>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 ang="0">
                  <a:pos x="1" y="0"/>
                </a:cxn>
                <a:cxn ang="0">
                  <a:pos x="1" y="0"/>
                </a:cxn>
                <a:cxn ang="0">
                  <a:pos x="1" y="1"/>
                </a:cxn>
              </a:cxnLst>
              <a:rect l="txL" t="txT" r="txR" b="txB"/>
              <a:pathLst>
                <a:path w="1101" h="461">
                  <a:moveTo>
                    <a:pt x="970" y="6"/>
                  </a:moveTo>
                  <a:lnTo>
                    <a:pt x="979" y="2"/>
                  </a:lnTo>
                  <a:lnTo>
                    <a:pt x="993" y="0"/>
                  </a:lnTo>
                  <a:lnTo>
                    <a:pt x="1010" y="0"/>
                  </a:lnTo>
                  <a:lnTo>
                    <a:pt x="1030" y="6"/>
                  </a:lnTo>
                  <a:lnTo>
                    <a:pt x="1039" y="17"/>
                  </a:lnTo>
                  <a:lnTo>
                    <a:pt x="1041" y="35"/>
                  </a:lnTo>
                  <a:lnTo>
                    <a:pt x="1041" y="52"/>
                  </a:lnTo>
                  <a:lnTo>
                    <a:pt x="1053" y="66"/>
                  </a:lnTo>
                  <a:lnTo>
                    <a:pt x="1057" y="83"/>
                  </a:lnTo>
                  <a:lnTo>
                    <a:pt x="1063" y="101"/>
                  </a:lnTo>
                  <a:lnTo>
                    <a:pt x="1068" y="118"/>
                  </a:lnTo>
                  <a:lnTo>
                    <a:pt x="1076" y="138"/>
                  </a:lnTo>
                  <a:lnTo>
                    <a:pt x="1080" y="155"/>
                  </a:lnTo>
                  <a:lnTo>
                    <a:pt x="1086" y="174"/>
                  </a:lnTo>
                  <a:lnTo>
                    <a:pt x="1088" y="192"/>
                  </a:lnTo>
                  <a:lnTo>
                    <a:pt x="1090" y="211"/>
                  </a:lnTo>
                  <a:lnTo>
                    <a:pt x="1096" y="229"/>
                  </a:lnTo>
                  <a:lnTo>
                    <a:pt x="1101" y="248"/>
                  </a:lnTo>
                  <a:lnTo>
                    <a:pt x="1088" y="248"/>
                  </a:lnTo>
                  <a:lnTo>
                    <a:pt x="1082" y="252"/>
                  </a:lnTo>
                  <a:lnTo>
                    <a:pt x="1076" y="258"/>
                  </a:lnTo>
                  <a:lnTo>
                    <a:pt x="1074" y="268"/>
                  </a:lnTo>
                  <a:lnTo>
                    <a:pt x="1070" y="283"/>
                  </a:lnTo>
                  <a:lnTo>
                    <a:pt x="1067" y="297"/>
                  </a:lnTo>
                  <a:lnTo>
                    <a:pt x="1047" y="310"/>
                  </a:lnTo>
                  <a:lnTo>
                    <a:pt x="1030" y="324"/>
                  </a:lnTo>
                  <a:lnTo>
                    <a:pt x="1010" y="337"/>
                  </a:lnTo>
                  <a:lnTo>
                    <a:pt x="991" y="351"/>
                  </a:lnTo>
                  <a:lnTo>
                    <a:pt x="970" y="363"/>
                  </a:lnTo>
                  <a:lnTo>
                    <a:pt x="950" y="374"/>
                  </a:lnTo>
                  <a:lnTo>
                    <a:pt x="931" y="384"/>
                  </a:lnTo>
                  <a:lnTo>
                    <a:pt x="911" y="396"/>
                  </a:lnTo>
                  <a:lnTo>
                    <a:pt x="900" y="397"/>
                  </a:lnTo>
                  <a:lnTo>
                    <a:pt x="888" y="403"/>
                  </a:lnTo>
                  <a:lnTo>
                    <a:pt x="876" y="405"/>
                  </a:lnTo>
                  <a:lnTo>
                    <a:pt x="867" y="411"/>
                  </a:lnTo>
                  <a:lnTo>
                    <a:pt x="855" y="413"/>
                  </a:lnTo>
                  <a:lnTo>
                    <a:pt x="843" y="417"/>
                  </a:lnTo>
                  <a:lnTo>
                    <a:pt x="832" y="421"/>
                  </a:lnTo>
                  <a:lnTo>
                    <a:pt x="822" y="425"/>
                  </a:lnTo>
                  <a:lnTo>
                    <a:pt x="811" y="427"/>
                  </a:lnTo>
                  <a:lnTo>
                    <a:pt x="799" y="430"/>
                  </a:lnTo>
                  <a:lnTo>
                    <a:pt x="787" y="432"/>
                  </a:lnTo>
                  <a:lnTo>
                    <a:pt x="776" y="436"/>
                  </a:lnTo>
                  <a:lnTo>
                    <a:pt x="764" y="438"/>
                  </a:lnTo>
                  <a:lnTo>
                    <a:pt x="752" y="442"/>
                  </a:lnTo>
                  <a:lnTo>
                    <a:pt x="741" y="444"/>
                  </a:lnTo>
                  <a:lnTo>
                    <a:pt x="731" y="448"/>
                  </a:lnTo>
                  <a:lnTo>
                    <a:pt x="717" y="448"/>
                  </a:lnTo>
                  <a:lnTo>
                    <a:pt x="706" y="450"/>
                  </a:lnTo>
                  <a:lnTo>
                    <a:pt x="694" y="450"/>
                  </a:lnTo>
                  <a:lnTo>
                    <a:pt x="683" y="452"/>
                  </a:lnTo>
                  <a:lnTo>
                    <a:pt x="669" y="452"/>
                  </a:lnTo>
                  <a:lnTo>
                    <a:pt x="657" y="454"/>
                  </a:lnTo>
                  <a:lnTo>
                    <a:pt x="646" y="456"/>
                  </a:lnTo>
                  <a:lnTo>
                    <a:pt x="634" y="458"/>
                  </a:lnTo>
                  <a:lnTo>
                    <a:pt x="620" y="458"/>
                  </a:lnTo>
                  <a:lnTo>
                    <a:pt x="609" y="458"/>
                  </a:lnTo>
                  <a:lnTo>
                    <a:pt x="597" y="458"/>
                  </a:lnTo>
                  <a:lnTo>
                    <a:pt x="586" y="459"/>
                  </a:lnTo>
                  <a:lnTo>
                    <a:pt x="572" y="459"/>
                  </a:lnTo>
                  <a:lnTo>
                    <a:pt x="560" y="459"/>
                  </a:lnTo>
                  <a:lnTo>
                    <a:pt x="549" y="459"/>
                  </a:lnTo>
                  <a:lnTo>
                    <a:pt x="537" y="461"/>
                  </a:lnTo>
                  <a:lnTo>
                    <a:pt x="523" y="459"/>
                  </a:lnTo>
                  <a:lnTo>
                    <a:pt x="512" y="459"/>
                  </a:lnTo>
                  <a:lnTo>
                    <a:pt x="500" y="459"/>
                  </a:lnTo>
                  <a:lnTo>
                    <a:pt x="489" y="459"/>
                  </a:lnTo>
                  <a:lnTo>
                    <a:pt x="477" y="459"/>
                  </a:lnTo>
                  <a:lnTo>
                    <a:pt x="465" y="459"/>
                  </a:lnTo>
                  <a:lnTo>
                    <a:pt x="454" y="459"/>
                  </a:lnTo>
                  <a:lnTo>
                    <a:pt x="442" y="459"/>
                  </a:lnTo>
                  <a:lnTo>
                    <a:pt x="430" y="458"/>
                  </a:lnTo>
                  <a:lnTo>
                    <a:pt x="419" y="458"/>
                  </a:lnTo>
                  <a:lnTo>
                    <a:pt x="407" y="456"/>
                  </a:lnTo>
                  <a:lnTo>
                    <a:pt x="395" y="456"/>
                  </a:lnTo>
                  <a:lnTo>
                    <a:pt x="384" y="454"/>
                  </a:lnTo>
                  <a:lnTo>
                    <a:pt x="372" y="454"/>
                  </a:lnTo>
                  <a:lnTo>
                    <a:pt x="361" y="454"/>
                  </a:lnTo>
                  <a:lnTo>
                    <a:pt x="351" y="454"/>
                  </a:lnTo>
                  <a:lnTo>
                    <a:pt x="339" y="450"/>
                  </a:lnTo>
                  <a:lnTo>
                    <a:pt x="328" y="448"/>
                  </a:lnTo>
                  <a:lnTo>
                    <a:pt x="316" y="446"/>
                  </a:lnTo>
                  <a:lnTo>
                    <a:pt x="304" y="444"/>
                  </a:lnTo>
                  <a:lnTo>
                    <a:pt x="293" y="440"/>
                  </a:lnTo>
                  <a:lnTo>
                    <a:pt x="281" y="440"/>
                  </a:lnTo>
                  <a:lnTo>
                    <a:pt x="269" y="436"/>
                  </a:lnTo>
                  <a:lnTo>
                    <a:pt x="260" y="436"/>
                  </a:lnTo>
                  <a:lnTo>
                    <a:pt x="248" y="432"/>
                  </a:lnTo>
                  <a:lnTo>
                    <a:pt x="236" y="430"/>
                  </a:lnTo>
                  <a:lnTo>
                    <a:pt x="227" y="427"/>
                  </a:lnTo>
                  <a:lnTo>
                    <a:pt x="217" y="425"/>
                  </a:lnTo>
                  <a:lnTo>
                    <a:pt x="196" y="419"/>
                  </a:lnTo>
                  <a:lnTo>
                    <a:pt x="176" y="415"/>
                  </a:lnTo>
                  <a:lnTo>
                    <a:pt x="155" y="407"/>
                  </a:lnTo>
                  <a:lnTo>
                    <a:pt x="136" y="399"/>
                  </a:lnTo>
                  <a:lnTo>
                    <a:pt x="114" y="390"/>
                  </a:lnTo>
                  <a:lnTo>
                    <a:pt x="97" y="382"/>
                  </a:lnTo>
                  <a:lnTo>
                    <a:pt x="77" y="370"/>
                  </a:lnTo>
                  <a:lnTo>
                    <a:pt x="58" y="361"/>
                  </a:lnTo>
                  <a:lnTo>
                    <a:pt x="41" y="347"/>
                  </a:lnTo>
                  <a:lnTo>
                    <a:pt x="23" y="333"/>
                  </a:lnTo>
                  <a:lnTo>
                    <a:pt x="11" y="318"/>
                  </a:lnTo>
                  <a:lnTo>
                    <a:pt x="11" y="302"/>
                  </a:lnTo>
                  <a:lnTo>
                    <a:pt x="10" y="283"/>
                  </a:lnTo>
                  <a:lnTo>
                    <a:pt x="0" y="271"/>
                  </a:lnTo>
                  <a:lnTo>
                    <a:pt x="0" y="254"/>
                  </a:lnTo>
                  <a:lnTo>
                    <a:pt x="0" y="238"/>
                  </a:lnTo>
                  <a:lnTo>
                    <a:pt x="2" y="223"/>
                  </a:lnTo>
                  <a:lnTo>
                    <a:pt x="4" y="207"/>
                  </a:lnTo>
                  <a:lnTo>
                    <a:pt x="6" y="190"/>
                  </a:lnTo>
                  <a:lnTo>
                    <a:pt x="10" y="174"/>
                  </a:lnTo>
                  <a:lnTo>
                    <a:pt x="15" y="159"/>
                  </a:lnTo>
                  <a:lnTo>
                    <a:pt x="21" y="143"/>
                  </a:lnTo>
                  <a:lnTo>
                    <a:pt x="25" y="126"/>
                  </a:lnTo>
                  <a:lnTo>
                    <a:pt x="31" y="110"/>
                  </a:lnTo>
                  <a:lnTo>
                    <a:pt x="37" y="95"/>
                  </a:lnTo>
                  <a:lnTo>
                    <a:pt x="43" y="79"/>
                  </a:lnTo>
                  <a:lnTo>
                    <a:pt x="48" y="64"/>
                  </a:lnTo>
                  <a:lnTo>
                    <a:pt x="56" y="48"/>
                  </a:lnTo>
                  <a:lnTo>
                    <a:pt x="64" y="33"/>
                  </a:lnTo>
                  <a:lnTo>
                    <a:pt x="72" y="17"/>
                  </a:lnTo>
                  <a:lnTo>
                    <a:pt x="87" y="15"/>
                  </a:lnTo>
                  <a:lnTo>
                    <a:pt x="105" y="13"/>
                  </a:lnTo>
                  <a:lnTo>
                    <a:pt x="122" y="12"/>
                  </a:lnTo>
                  <a:lnTo>
                    <a:pt x="139" y="12"/>
                  </a:lnTo>
                  <a:lnTo>
                    <a:pt x="155" y="12"/>
                  </a:lnTo>
                  <a:lnTo>
                    <a:pt x="172" y="12"/>
                  </a:lnTo>
                  <a:lnTo>
                    <a:pt x="190" y="12"/>
                  </a:lnTo>
                  <a:lnTo>
                    <a:pt x="207" y="12"/>
                  </a:lnTo>
                  <a:lnTo>
                    <a:pt x="223" y="12"/>
                  </a:lnTo>
                  <a:lnTo>
                    <a:pt x="240" y="12"/>
                  </a:lnTo>
                  <a:lnTo>
                    <a:pt x="258" y="12"/>
                  </a:lnTo>
                  <a:lnTo>
                    <a:pt x="275" y="12"/>
                  </a:lnTo>
                  <a:lnTo>
                    <a:pt x="293" y="12"/>
                  </a:lnTo>
                  <a:lnTo>
                    <a:pt x="310" y="12"/>
                  </a:lnTo>
                  <a:lnTo>
                    <a:pt x="328" y="12"/>
                  </a:lnTo>
                  <a:lnTo>
                    <a:pt x="345" y="12"/>
                  </a:lnTo>
                  <a:lnTo>
                    <a:pt x="363" y="10"/>
                  </a:lnTo>
                  <a:lnTo>
                    <a:pt x="380" y="10"/>
                  </a:lnTo>
                  <a:lnTo>
                    <a:pt x="397" y="10"/>
                  </a:lnTo>
                  <a:lnTo>
                    <a:pt x="415" y="10"/>
                  </a:lnTo>
                  <a:lnTo>
                    <a:pt x="432" y="10"/>
                  </a:lnTo>
                  <a:lnTo>
                    <a:pt x="450" y="10"/>
                  </a:lnTo>
                  <a:lnTo>
                    <a:pt x="467" y="10"/>
                  </a:lnTo>
                  <a:lnTo>
                    <a:pt x="485" y="10"/>
                  </a:lnTo>
                  <a:lnTo>
                    <a:pt x="502" y="8"/>
                  </a:lnTo>
                  <a:lnTo>
                    <a:pt x="520" y="8"/>
                  </a:lnTo>
                  <a:lnTo>
                    <a:pt x="537" y="8"/>
                  </a:lnTo>
                  <a:lnTo>
                    <a:pt x="556" y="8"/>
                  </a:lnTo>
                  <a:lnTo>
                    <a:pt x="574" y="6"/>
                  </a:lnTo>
                  <a:lnTo>
                    <a:pt x="593" y="6"/>
                  </a:lnTo>
                  <a:lnTo>
                    <a:pt x="611" y="6"/>
                  </a:lnTo>
                  <a:lnTo>
                    <a:pt x="630" y="6"/>
                  </a:lnTo>
                  <a:lnTo>
                    <a:pt x="642" y="10"/>
                  </a:lnTo>
                  <a:lnTo>
                    <a:pt x="653" y="6"/>
                  </a:lnTo>
                  <a:lnTo>
                    <a:pt x="673" y="4"/>
                  </a:lnTo>
                  <a:lnTo>
                    <a:pt x="692" y="4"/>
                  </a:lnTo>
                  <a:lnTo>
                    <a:pt x="712" y="2"/>
                  </a:lnTo>
                  <a:lnTo>
                    <a:pt x="731" y="2"/>
                  </a:lnTo>
                  <a:lnTo>
                    <a:pt x="750" y="0"/>
                  </a:lnTo>
                  <a:lnTo>
                    <a:pt x="770" y="0"/>
                  </a:lnTo>
                  <a:lnTo>
                    <a:pt x="789" y="0"/>
                  </a:lnTo>
                  <a:lnTo>
                    <a:pt x="811" y="0"/>
                  </a:lnTo>
                  <a:lnTo>
                    <a:pt x="828" y="0"/>
                  </a:lnTo>
                  <a:lnTo>
                    <a:pt x="847" y="0"/>
                  </a:lnTo>
                  <a:lnTo>
                    <a:pt x="867" y="0"/>
                  </a:lnTo>
                  <a:lnTo>
                    <a:pt x="886" y="0"/>
                  </a:lnTo>
                  <a:lnTo>
                    <a:pt x="906" y="0"/>
                  </a:lnTo>
                  <a:lnTo>
                    <a:pt x="927" y="0"/>
                  </a:lnTo>
                  <a:lnTo>
                    <a:pt x="937" y="0"/>
                  </a:lnTo>
                  <a:lnTo>
                    <a:pt x="946" y="2"/>
                  </a:lnTo>
                  <a:lnTo>
                    <a:pt x="958" y="4"/>
                  </a:lnTo>
                  <a:lnTo>
                    <a:pt x="970" y="6"/>
                  </a:lnTo>
                  <a:close/>
                </a:path>
              </a:pathLst>
            </a:custGeom>
            <a:solidFill>
              <a:srgbClr val="9F9F4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09" name="Freeform 125"/>
            <p:cNvSpPr/>
            <p:nvPr/>
          </p:nvSpPr>
          <p:spPr>
            <a:xfrm>
              <a:off x="2594" y="2698"/>
              <a:ext cx="6" cy="6"/>
            </a:xfrm>
            <a:custGeom>
              <a:avLst/>
              <a:gdLst>
                <a:gd name="txL" fmla="*/ 0 w 11"/>
                <a:gd name="txT" fmla="*/ 0 h 12"/>
                <a:gd name="txR" fmla="*/ 11 w 11"/>
                <a:gd name="txB" fmla="*/ 12 h 12"/>
              </a:gdLst>
              <a:ahLst/>
              <a:cxnLst>
                <a:cxn ang="0">
                  <a:pos x="1" y="0"/>
                </a:cxn>
                <a:cxn ang="0">
                  <a:pos x="0" y="1"/>
                </a:cxn>
                <a:cxn ang="0">
                  <a:pos x="0" y="1"/>
                </a:cxn>
                <a:cxn ang="0">
                  <a:pos x="0" y="0"/>
                </a:cxn>
                <a:cxn ang="0">
                  <a:pos x="1" y="0"/>
                </a:cxn>
              </a:cxnLst>
              <a:rect l="txL" t="txT" r="txR" b="txB"/>
              <a:pathLst>
                <a:path w="11" h="12">
                  <a:moveTo>
                    <a:pt x="11" y="0"/>
                  </a:moveTo>
                  <a:lnTo>
                    <a:pt x="0" y="6"/>
                  </a:lnTo>
                  <a:lnTo>
                    <a:pt x="0" y="12"/>
                  </a:lnTo>
                  <a:lnTo>
                    <a:pt x="0" y="0"/>
                  </a:lnTo>
                  <a:lnTo>
                    <a:pt x="11" y="0"/>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0" name="Freeform 126"/>
            <p:cNvSpPr/>
            <p:nvPr/>
          </p:nvSpPr>
          <p:spPr>
            <a:xfrm>
              <a:off x="2600" y="2698"/>
              <a:ext cx="6" cy="6"/>
            </a:xfrm>
            <a:custGeom>
              <a:avLst/>
              <a:gdLst>
                <a:gd name="txL" fmla="*/ 0 w 12"/>
                <a:gd name="txT" fmla="*/ 0 h 12"/>
                <a:gd name="txR" fmla="*/ 12 w 12"/>
                <a:gd name="txB" fmla="*/ 12 h 12"/>
              </a:gdLst>
              <a:ahLst/>
              <a:cxnLst>
                <a:cxn ang="0">
                  <a:pos x="0" y="1"/>
                </a:cxn>
                <a:cxn ang="0">
                  <a:pos x="1" y="0"/>
                </a:cxn>
                <a:cxn ang="0">
                  <a:pos x="1" y="1"/>
                </a:cxn>
                <a:cxn ang="0">
                  <a:pos x="0" y="1"/>
                </a:cxn>
              </a:cxnLst>
              <a:rect l="txL" t="txT" r="txR" b="txB"/>
              <a:pathLst>
                <a:path w="12" h="12">
                  <a:moveTo>
                    <a:pt x="0" y="12"/>
                  </a:moveTo>
                  <a:lnTo>
                    <a:pt x="12" y="0"/>
                  </a:lnTo>
                  <a:lnTo>
                    <a:pt x="12" y="12"/>
                  </a:lnTo>
                  <a:lnTo>
                    <a:pt x="0" y="12"/>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1" name="Freeform 127"/>
            <p:cNvSpPr/>
            <p:nvPr/>
          </p:nvSpPr>
          <p:spPr>
            <a:xfrm>
              <a:off x="2466" y="2722"/>
              <a:ext cx="110" cy="73"/>
            </a:xfrm>
            <a:custGeom>
              <a:avLst/>
              <a:gdLst>
                <a:gd name="txL" fmla="*/ 0 w 219"/>
                <a:gd name="txT" fmla="*/ 0 h 145"/>
                <a:gd name="txR" fmla="*/ 219 w 219"/>
                <a:gd name="txB" fmla="*/ 145 h 145"/>
              </a:gdLst>
              <a:ahLst/>
              <a:cxnLst>
                <a:cxn ang="0">
                  <a:pos x="1" y="0"/>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0"/>
                </a:cxn>
                <a:cxn ang="0">
                  <a:pos x="1" y="0"/>
                </a:cxn>
              </a:cxnLst>
              <a:rect l="txL" t="txT" r="txR" b="txB"/>
              <a:pathLst>
                <a:path w="219" h="145">
                  <a:moveTo>
                    <a:pt x="219" y="0"/>
                  </a:moveTo>
                  <a:lnTo>
                    <a:pt x="203" y="6"/>
                  </a:lnTo>
                  <a:lnTo>
                    <a:pt x="188" y="11"/>
                  </a:lnTo>
                  <a:lnTo>
                    <a:pt x="172" y="19"/>
                  </a:lnTo>
                  <a:lnTo>
                    <a:pt x="159" y="29"/>
                  </a:lnTo>
                  <a:lnTo>
                    <a:pt x="143" y="35"/>
                  </a:lnTo>
                  <a:lnTo>
                    <a:pt x="128" y="44"/>
                  </a:lnTo>
                  <a:lnTo>
                    <a:pt x="112" y="52"/>
                  </a:lnTo>
                  <a:lnTo>
                    <a:pt x="99" y="64"/>
                  </a:lnTo>
                  <a:lnTo>
                    <a:pt x="83" y="72"/>
                  </a:lnTo>
                  <a:lnTo>
                    <a:pt x="70" y="81"/>
                  </a:lnTo>
                  <a:lnTo>
                    <a:pt x="54" y="89"/>
                  </a:lnTo>
                  <a:lnTo>
                    <a:pt x="43" y="101"/>
                  </a:lnTo>
                  <a:lnTo>
                    <a:pt x="29" y="110"/>
                  </a:lnTo>
                  <a:lnTo>
                    <a:pt x="17" y="122"/>
                  </a:lnTo>
                  <a:lnTo>
                    <a:pt x="8" y="134"/>
                  </a:lnTo>
                  <a:lnTo>
                    <a:pt x="0" y="145"/>
                  </a:lnTo>
                  <a:lnTo>
                    <a:pt x="37" y="11"/>
                  </a:lnTo>
                  <a:lnTo>
                    <a:pt x="48" y="11"/>
                  </a:lnTo>
                  <a:lnTo>
                    <a:pt x="66" y="6"/>
                  </a:lnTo>
                  <a:lnTo>
                    <a:pt x="85" y="6"/>
                  </a:lnTo>
                  <a:lnTo>
                    <a:pt x="95" y="6"/>
                  </a:lnTo>
                  <a:lnTo>
                    <a:pt x="105" y="6"/>
                  </a:lnTo>
                  <a:lnTo>
                    <a:pt x="116" y="6"/>
                  </a:lnTo>
                  <a:lnTo>
                    <a:pt x="128" y="6"/>
                  </a:lnTo>
                  <a:lnTo>
                    <a:pt x="138" y="4"/>
                  </a:lnTo>
                  <a:lnTo>
                    <a:pt x="149" y="4"/>
                  </a:lnTo>
                  <a:lnTo>
                    <a:pt x="161" y="4"/>
                  </a:lnTo>
                  <a:lnTo>
                    <a:pt x="172" y="4"/>
                  </a:lnTo>
                  <a:lnTo>
                    <a:pt x="184" y="2"/>
                  </a:lnTo>
                  <a:lnTo>
                    <a:pt x="196" y="2"/>
                  </a:lnTo>
                  <a:lnTo>
                    <a:pt x="207" y="0"/>
                  </a:lnTo>
                  <a:lnTo>
                    <a:pt x="219" y="0"/>
                  </a:lnTo>
                  <a:close/>
                </a:path>
              </a:pathLst>
            </a:custGeom>
            <a:solidFill>
              <a:srgbClr val="C9996E">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2" name="Freeform 128"/>
            <p:cNvSpPr/>
            <p:nvPr/>
          </p:nvSpPr>
          <p:spPr>
            <a:xfrm>
              <a:off x="2463" y="2735"/>
              <a:ext cx="779" cy="267"/>
            </a:xfrm>
            <a:custGeom>
              <a:avLst/>
              <a:gdLst>
                <a:gd name="txL" fmla="*/ 0 w 1557"/>
                <a:gd name="txT" fmla="*/ 0 h 533"/>
                <a:gd name="txR" fmla="*/ 1557 w 1557"/>
                <a:gd name="txB" fmla="*/ 533 h 533"/>
              </a:gdLst>
              <a:ahLst/>
              <a:cxnLst>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1" y="1"/>
                </a:cxn>
                <a:cxn ang="0">
                  <a:pos x="0" y="1"/>
                </a:cxn>
                <a:cxn ang="0">
                  <a:pos x="1" y="1"/>
                </a:cxn>
                <a:cxn ang="0">
                  <a:pos x="1" y="1"/>
                </a:cxn>
                <a:cxn ang="0">
                  <a:pos x="1" y="1"/>
                </a:cxn>
                <a:cxn ang="0">
                  <a:pos x="1" y="1"/>
                </a:cxn>
                <a:cxn ang="0">
                  <a:pos x="1" y="1"/>
                </a:cxn>
                <a:cxn ang="0">
                  <a:pos x="1" y="1"/>
                </a:cxn>
                <a:cxn ang="0">
                  <a:pos x="1" y="1"/>
                </a:cxn>
              </a:cxnLst>
              <a:rect l="txL" t="txT" r="txR" b="txB"/>
              <a:pathLst>
                <a:path w="1557" h="533">
                  <a:moveTo>
                    <a:pt x="225" y="169"/>
                  </a:moveTo>
                  <a:lnTo>
                    <a:pt x="229" y="180"/>
                  </a:lnTo>
                  <a:lnTo>
                    <a:pt x="229" y="200"/>
                  </a:lnTo>
                  <a:lnTo>
                    <a:pt x="227" y="209"/>
                  </a:lnTo>
                  <a:lnTo>
                    <a:pt x="225" y="221"/>
                  </a:lnTo>
                  <a:lnTo>
                    <a:pt x="225" y="231"/>
                  </a:lnTo>
                  <a:lnTo>
                    <a:pt x="225" y="242"/>
                  </a:lnTo>
                  <a:lnTo>
                    <a:pt x="244" y="258"/>
                  </a:lnTo>
                  <a:lnTo>
                    <a:pt x="266" y="275"/>
                  </a:lnTo>
                  <a:lnTo>
                    <a:pt x="285" y="289"/>
                  </a:lnTo>
                  <a:lnTo>
                    <a:pt x="306" y="303"/>
                  </a:lnTo>
                  <a:lnTo>
                    <a:pt x="326" y="314"/>
                  </a:lnTo>
                  <a:lnTo>
                    <a:pt x="347" y="326"/>
                  </a:lnTo>
                  <a:lnTo>
                    <a:pt x="357" y="330"/>
                  </a:lnTo>
                  <a:lnTo>
                    <a:pt x="369" y="336"/>
                  </a:lnTo>
                  <a:lnTo>
                    <a:pt x="380" y="341"/>
                  </a:lnTo>
                  <a:lnTo>
                    <a:pt x="392" y="347"/>
                  </a:lnTo>
                  <a:lnTo>
                    <a:pt x="401" y="349"/>
                  </a:lnTo>
                  <a:lnTo>
                    <a:pt x="413" y="355"/>
                  </a:lnTo>
                  <a:lnTo>
                    <a:pt x="423" y="357"/>
                  </a:lnTo>
                  <a:lnTo>
                    <a:pt x="434" y="363"/>
                  </a:lnTo>
                  <a:lnTo>
                    <a:pt x="446" y="365"/>
                  </a:lnTo>
                  <a:lnTo>
                    <a:pt x="458" y="368"/>
                  </a:lnTo>
                  <a:lnTo>
                    <a:pt x="469" y="372"/>
                  </a:lnTo>
                  <a:lnTo>
                    <a:pt x="483" y="376"/>
                  </a:lnTo>
                  <a:lnTo>
                    <a:pt x="495" y="378"/>
                  </a:lnTo>
                  <a:lnTo>
                    <a:pt x="506" y="382"/>
                  </a:lnTo>
                  <a:lnTo>
                    <a:pt x="520" y="384"/>
                  </a:lnTo>
                  <a:lnTo>
                    <a:pt x="533" y="388"/>
                  </a:lnTo>
                  <a:lnTo>
                    <a:pt x="545" y="390"/>
                  </a:lnTo>
                  <a:lnTo>
                    <a:pt x="559" y="394"/>
                  </a:lnTo>
                  <a:lnTo>
                    <a:pt x="572" y="396"/>
                  </a:lnTo>
                  <a:lnTo>
                    <a:pt x="588" y="400"/>
                  </a:lnTo>
                  <a:lnTo>
                    <a:pt x="607" y="400"/>
                  </a:lnTo>
                  <a:lnTo>
                    <a:pt x="626" y="401"/>
                  </a:lnTo>
                  <a:lnTo>
                    <a:pt x="646" y="403"/>
                  </a:lnTo>
                  <a:lnTo>
                    <a:pt x="667" y="405"/>
                  </a:lnTo>
                  <a:lnTo>
                    <a:pt x="687" y="405"/>
                  </a:lnTo>
                  <a:lnTo>
                    <a:pt x="706" y="405"/>
                  </a:lnTo>
                  <a:lnTo>
                    <a:pt x="725" y="405"/>
                  </a:lnTo>
                  <a:lnTo>
                    <a:pt x="747" y="407"/>
                  </a:lnTo>
                  <a:lnTo>
                    <a:pt x="764" y="405"/>
                  </a:lnTo>
                  <a:lnTo>
                    <a:pt x="784" y="405"/>
                  </a:lnTo>
                  <a:lnTo>
                    <a:pt x="803" y="403"/>
                  </a:lnTo>
                  <a:lnTo>
                    <a:pt x="824" y="403"/>
                  </a:lnTo>
                  <a:lnTo>
                    <a:pt x="842" y="401"/>
                  </a:lnTo>
                  <a:lnTo>
                    <a:pt x="861" y="400"/>
                  </a:lnTo>
                  <a:lnTo>
                    <a:pt x="881" y="398"/>
                  </a:lnTo>
                  <a:lnTo>
                    <a:pt x="902" y="398"/>
                  </a:lnTo>
                  <a:lnTo>
                    <a:pt x="919" y="394"/>
                  </a:lnTo>
                  <a:lnTo>
                    <a:pt x="939" y="392"/>
                  </a:lnTo>
                  <a:lnTo>
                    <a:pt x="958" y="388"/>
                  </a:lnTo>
                  <a:lnTo>
                    <a:pt x="979" y="386"/>
                  </a:lnTo>
                  <a:lnTo>
                    <a:pt x="997" y="380"/>
                  </a:lnTo>
                  <a:lnTo>
                    <a:pt x="1016" y="378"/>
                  </a:lnTo>
                  <a:lnTo>
                    <a:pt x="1036" y="372"/>
                  </a:lnTo>
                  <a:lnTo>
                    <a:pt x="1057" y="370"/>
                  </a:lnTo>
                  <a:lnTo>
                    <a:pt x="1074" y="365"/>
                  </a:lnTo>
                  <a:lnTo>
                    <a:pt x="1096" y="359"/>
                  </a:lnTo>
                  <a:lnTo>
                    <a:pt x="1115" y="353"/>
                  </a:lnTo>
                  <a:lnTo>
                    <a:pt x="1137" y="349"/>
                  </a:lnTo>
                  <a:lnTo>
                    <a:pt x="1156" y="343"/>
                  </a:lnTo>
                  <a:lnTo>
                    <a:pt x="1177" y="337"/>
                  </a:lnTo>
                  <a:lnTo>
                    <a:pt x="1197" y="332"/>
                  </a:lnTo>
                  <a:lnTo>
                    <a:pt x="1218" y="326"/>
                  </a:lnTo>
                  <a:lnTo>
                    <a:pt x="1230" y="316"/>
                  </a:lnTo>
                  <a:lnTo>
                    <a:pt x="1243" y="308"/>
                  </a:lnTo>
                  <a:lnTo>
                    <a:pt x="1257" y="301"/>
                  </a:lnTo>
                  <a:lnTo>
                    <a:pt x="1270" y="295"/>
                  </a:lnTo>
                  <a:lnTo>
                    <a:pt x="1282" y="287"/>
                  </a:lnTo>
                  <a:lnTo>
                    <a:pt x="1294" y="281"/>
                  </a:lnTo>
                  <a:lnTo>
                    <a:pt x="1303" y="273"/>
                  </a:lnTo>
                  <a:lnTo>
                    <a:pt x="1315" y="266"/>
                  </a:lnTo>
                  <a:lnTo>
                    <a:pt x="1323" y="254"/>
                  </a:lnTo>
                  <a:lnTo>
                    <a:pt x="1336" y="242"/>
                  </a:lnTo>
                  <a:lnTo>
                    <a:pt x="1342" y="237"/>
                  </a:lnTo>
                  <a:lnTo>
                    <a:pt x="1352" y="233"/>
                  </a:lnTo>
                  <a:lnTo>
                    <a:pt x="1363" y="229"/>
                  </a:lnTo>
                  <a:lnTo>
                    <a:pt x="1377" y="229"/>
                  </a:lnTo>
                  <a:lnTo>
                    <a:pt x="1377" y="206"/>
                  </a:lnTo>
                  <a:lnTo>
                    <a:pt x="1389" y="209"/>
                  </a:lnTo>
                  <a:lnTo>
                    <a:pt x="1400" y="206"/>
                  </a:lnTo>
                  <a:lnTo>
                    <a:pt x="1404" y="186"/>
                  </a:lnTo>
                  <a:lnTo>
                    <a:pt x="1400" y="169"/>
                  </a:lnTo>
                  <a:lnTo>
                    <a:pt x="1396" y="151"/>
                  </a:lnTo>
                  <a:lnTo>
                    <a:pt x="1394" y="138"/>
                  </a:lnTo>
                  <a:lnTo>
                    <a:pt x="1394" y="122"/>
                  </a:lnTo>
                  <a:lnTo>
                    <a:pt x="1400" y="109"/>
                  </a:lnTo>
                  <a:lnTo>
                    <a:pt x="1394" y="97"/>
                  </a:lnTo>
                  <a:lnTo>
                    <a:pt x="1393" y="85"/>
                  </a:lnTo>
                  <a:lnTo>
                    <a:pt x="1389" y="74"/>
                  </a:lnTo>
                  <a:lnTo>
                    <a:pt x="1389" y="64"/>
                  </a:lnTo>
                  <a:lnTo>
                    <a:pt x="1385" y="50"/>
                  </a:lnTo>
                  <a:lnTo>
                    <a:pt x="1383" y="37"/>
                  </a:lnTo>
                  <a:lnTo>
                    <a:pt x="1379" y="23"/>
                  </a:lnTo>
                  <a:lnTo>
                    <a:pt x="1377" y="12"/>
                  </a:lnTo>
                  <a:lnTo>
                    <a:pt x="1393" y="19"/>
                  </a:lnTo>
                  <a:lnTo>
                    <a:pt x="1410" y="29"/>
                  </a:lnTo>
                  <a:lnTo>
                    <a:pt x="1425" y="41"/>
                  </a:lnTo>
                  <a:lnTo>
                    <a:pt x="1441" y="52"/>
                  </a:lnTo>
                  <a:lnTo>
                    <a:pt x="1455" y="62"/>
                  </a:lnTo>
                  <a:lnTo>
                    <a:pt x="1468" y="74"/>
                  </a:lnTo>
                  <a:lnTo>
                    <a:pt x="1482" y="85"/>
                  </a:lnTo>
                  <a:lnTo>
                    <a:pt x="1497" y="97"/>
                  </a:lnTo>
                  <a:lnTo>
                    <a:pt x="1509" y="105"/>
                  </a:lnTo>
                  <a:lnTo>
                    <a:pt x="1521" y="118"/>
                  </a:lnTo>
                  <a:lnTo>
                    <a:pt x="1530" y="130"/>
                  </a:lnTo>
                  <a:lnTo>
                    <a:pt x="1540" y="147"/>
                  </a:lnTo>
                  <a:lnTo>
                    <a:pt x="1546" y="163"/>
                  </a:lnTo>
                  <a:lnTo>
                    <a:pt x="1552" y="180"/>
                  </a:lnTo>
                  <a:lnTo>
                    <a:pt x="1555" y="198"/>
                  </a:lnTo>
                  <a:lnTo>
                    <a:pt x="1557" y="217"/>
                  </a:lnTo>
                  <a:lnTo>
                    <a:pt x="1550" y="233"/>
                  </a:lnTo>
                  <a:lnTo>
                    <a:pt x="1544" y="250"/>
                  </a:lnTo>
                  <a:lnTo>
                    <a:pt x="1534" y="264"/>
                  </a:lnTo>
                  <a:lnTo>
                    <a:pt x="1526" y="279"/>
                  </a:lnTo>
                  <a:lnTo>
                    <a:pt x="1515" y="293"/>
                  </a:lnTo>
                  <a:lnTo>
                    <a:pt x="1503" y="306"/>
                  </a:lnTo>
                  <a:lnTo>
                    <a:pt x="1489" y="318"/>
                  </a:lnTo>
                  <a:lnTo>
                    <a:pt x="1478" y="332"/>
                  </a:lnTo>
                  <a:lnTo>
                    <a:pt x="1462" y="341"/>
                  </a:lnTo>
                  <a:lnTo>
                    <a:pt x="1449" y="353"/>
                  </a:lnTo>
                  <a:lnTo>
                    <a:pt x="1433" y="363"/>
                  </a:lnTo>
                  <a:lnTo>
                    <a:pt x="1420" y="372"/>
                  </a:lnTo>
                  <a:lnTo>
                    <a:pt x="1404" y="380"/>
                  </a:lnTo>
                  <a:lnTo>
                    <a:pt x="1391" y="392"/>
                  </a:lnTo>
                  <a:lnTo>
                    <a:pt x="1375" y="400"/>
                  </a:lnTo>
                  <a:lnTo>
                    <a:pt x="1363" y="411"/>
                  </a:lnTo>
                  <a:lnTo>
                    <a:pt x="1346" y="417"/>
                  </a:lnTo>
                  <a:lnTo>
                    <a:pt x="1329" y="425"/>
                  </a:lnTo>
                  <a:lnTo>
                    <a:pt x="1311" y="432"/>
                  </a:lnTo>
                  <a:lnTo>
                    <a:pt x="1294" y="440"/>
                  </a:lnTo>
                  <a:lnTo>
                    <a:pt x="1276" y="446"/>
                  </a:lnTo>
                  <a:lnTo>
                    <a:pt x="1259" y="452"/>
                  </a:lnTo>
                  <a:lnTo>
                    <a:pt x="1241" y="458"/>
                  </a:lnTo>
                  <a:lnTo>
                    <a:pt x="1224" y="464"/>
                  </a:lnTo>
                  <a:lnTo>
                    <a:pt x="1204" y="467"/>
                  </a:lnTo>
                  <a:lnTo>
                    <a:pt x="1187" y="471"/>
                  </a:lnTo>
                  <a:lnTo>
                    <a:pt x="1169" y="475"/>
                  </a:lnTo>
                  <a:lnTo>
                    <a:pt x="1152" y="481"/>
                  </a:lnTo>
                  <a:lnTo>
                    <a:pt x="1135" y="485"/>
                  </a:lnTo>
                  <a:lnTo>
                    <a:pt x="1117" y="489"/>
                  </a:lnTo>
                  <a:lnTo>
                    <a:pt x="1100" y="493"/>
                  </a:lnTo>
                  <a:lnTo>
                    <a:pt x="1082" y="498"/>
                  </a:lnTo>
                  <a:lnTo>
                    <a:pt x="1063" y="500"/>
                  </a:lnTo>
                  <a:lnTo>
                    <a:pt x="1043" y="502"/>
                  </a:lnTo>
                  <a:lnTo>
                    <a:pt x="1024" y="504"/>
                  </a:lnTo>
                  <a:lnTo>
                    <a:pt x="1007" y="508"/>
                  </a:lnTo>
                  <a:lnTo>
                    <a:pt x="987" y="510"/>
                  </a:lnTo>
                  <a:lnTo>
                    <a:pt x="970" y="512"/>
                  </a:lnTo>
                  <a:lnTo>
                    <a:pt x="950" y="514"/>
                  </a:lnTo>
                  <a:lnTo>
                    <a:pt x="933" y="518"/>
                  </a:lnTo>
                  <a:lnTo>
                    <a:pt x="913" y="518"/>
                  </a:lnTo>
                  <a:lnTo>
                    <a:pt x="894" y="522"/>
                  </a:lnTo>
                  <a:lnTo>
                    <a:pt x="875" y="522"/>
                  </a:lnTo>
                  <a:lnTo>
                    <a:pt x="857" y="526"/>
                  </a:lnTo>
                  <a:lnTo>
                    <a:pt x="838" y="526"/>
                  </a:lnTo>
                  <a:lnTo>
                    <a:pt x="818" y="529"/>
                  </a:lnTo>
                  <a:lnTo>
                    <a:pt x="799" y="529"/>
                  </a:lnTo>
                  <a:lnTo>
                    <a:pt x="782" y="533"/>
                  </a:lnTo>
                  <a:lnTo>
                    <a:pt x="636" y="520"/>
                  </a:lnTo>
                  <a:lnTo>
                    <a:pt x="615" y="518"/>
                  </a:lnTo>
                  <a:lnTo>
                    <a:pt x="595" y="516"/>
                  </a:lnTo>
                  <a:lnTo>
                    <a:pt x="576" y="514"/>
                  </a:lnTo>
                  <a:lnTo>
                    <a:pt x="557" y="512"/>
                  </a:lnTo>
                  <a:lnTo>
                    <a:pt x="535" y="510"/>
                  </a:lnTo>
                  <a:lnTo>
                    <a:pt x="516" y="508"/>
                  </a:lnTo>
                  <a:lnTo>
                    <a:pt x="497" y="506"/>
                  </a:lnTo>
                  <a:lnTo>
                    <a:pt x="477" y="504"/>
                  </a:lnTo>
                  <a:lnTo>
                    <a:pt x="456" y="500"/>
                  </a:lnTo>
                  <a:lnTo>
                    <a:pt x="436" y="496"/>
                  </a:lnTo>
                  <a:lnTo>
                    <a:pt x="415" y="493"/>
                  </a:lnTo>
                  <a:lnTo>
                    <a:pt x="398" y="489"/>
                  </a:lnTo>
                  <a:lnTo>
                    <a:pt x="376" y="483"/>
                  </a:lnTo>
                  <a:lnTo>
                    <a:pt x="357" y="479"/>
                  </a:lnTo>
                  <a:lnTo>
                    <a:pt x="337" y="475"/>
                  </a:lnTo>
                  <a:lnTo>
                    <a:pt x="320" y="471"/>
                  </a:lnTo>
                  <a:lnTo>
                    <a:pt x="299" y="464"/>
                  </a:lnTo>
                  <a:lnTo>
                    <a:pt x="279" y="458"/>
                  </a:lnTo>
                  <a:lnTo>
                    <a:pt x="260" y="452"/>
                  </a:lnTo>
                  <a:lnTo>
                    <a:pt x="242" y="446"/>
                  </a:lnTo>
                  <a:lnTo>
                    <a:pt x="223" y="438"/>
                  </a:lnTo>
                  <a:lnTo>
                    <a:pt x="206" y="431"/>
                  </a:lnTo>
                  <a:lnTo>
                    <a:pt x="188" y="423"/>
                  </a:lnTo>
                  <a:lnTo>
                    <a:pt x="171" y="415"/>
                  </a:lnTo>
                  <a:lnTo>
                    <a:pt x="153" y="403"/>
                  </a:lnTo>
                  <a:lnTo>
                    <a:pt x="136" y="394"/>
                  </a:lnTo>
                  <a:lnTo>
                    <a:pt x="118" y="382"/>
                  </a:lnTo>
                  <a:lnTo>
                    <a:pt x="103" y="372"/>
                  </a:lnTo>
                  <a:lnTo>
                    <a:pt x="85" y="361"/>
                  </a:lnTo>
                  <a:lnTo>
                    <a:pt x="72" y="349"/>
                  </a:lnTo>
                  <a:lnTo>
                    <a:pt x="56" y="337"/>
                  </a:lnTo>
                  <a:lnTo>
                    <a:pt x="43" y="326"/>
                  </a:lnTo>
                  <a:lnTo>
                    <a:pt x="29" y="310"/>
                  </a:lnTo>
                  <a:lnTo>
                    <a:pt x="17" y="297"/>
                  </a:lnTo>
                  <a:lnTo>
                    <a:pt x="10" y="283"/>
                  </a:lnTo>
                  <a:lnTo>
                    <a:pt x="6" y="270"/>
                  </a:lnTo>
                  <a:lnTo>
                    <a:pt x="0" y="254"/>
                  </a:lnTo>
                  <a:lnTo>
                    <a:pt x="0" y="239"/>
                  </a:lnTo>
                  <a:lnTo>
                    <a:pt x="0" y="221"/>
                  </a:lnTo>
                  <a:lnTo>
                    <a:pt x="6" y="206"/>
                  </a:lnTo>
                  <a:lnTo>
                    <a:pt x="10" y="184"/>
                  </a:lnTo>
                  <a:lnTo>
                    <a:pt x="17" y="167"/>
                  </a:lnTo>
                  <a:lnTo>
                    <a:pt x="27" y="147"/>
                  </a:lnTo>
                  <a:lnTo>
                    <a:pt x="39" y="134"/>
                  </a:lnTo>
                  <a:lnTo>
                    <a:pt x="50" y="116"/>
                  </a:lnTo>
                  <a:lnTo>
                    <a:pt x="66" y="103"/>
                  </a:lnTo>
                  <a:lnTo>
                    <a:pt x="81" y="91"/>
                  </a:lnTo>
                  <a:lnTo>
                    <a:pt x="99" y="80"/>
                  </a:lnTo>
                  <a:lnTo>
                    <a:pt x="116" y="68"/>
                  </a:lnTo>
                  <a:lnTo>
                    <a:pt x="134" y="56"/>
                  </a:lnTo>
                  <a:lnTo>
                    <a:pt x="153" y="45"/>
                  </a:lnTo>
                  <a:lnTo>
                    <a:pt x="173" y="37"/>
                  </a:lnTo>
                  <a:lnTo>
                    <a:pt x="190" y="25"/>
                  </a:lnTo>
                  <a:lnTo>
                    <a:pt x="209" y="17"/>
                  </a:lnTo>
                  <a:lnTo>
                    <a:pt x="229" y="8"/>
                  </a:lnTo>
                  <a:lnTo>
                    <a:pt x="248" y="0"/>
                  </a:lnTo>
                  <a:lnTo>
                    <a:pt x="242" y="17"/>
                  </a:lnTo>
                  <a:lnTo>
                    <a:pt x="239" y="37"/>
                  </a:lnTo>
                  <a:lnTo>
                    <a:pt x="235" y="47"/>
                  </a:lnTo>
                  <a:lnTo>
                    <a:pt x="235" y="56"/>
                  </a:lnTo>
                  <a:lnTo>
                    <a:pt x="231" y="68"/>
                  </a:lnTo>
                  <a:lnTo>
                    <a:pt x="231" y="80"/>
                  </a:lnTo>
                  <a:lnTo>
                    <a:pt x="229" y="89"/>
                  </a:lnTo>
                  <a:lnTo>
                    <a:pt x="227" y="101"/>
                  </a:lnTo>
                  <a:lnTo>
                    <a:pt x="225" y="111"/>
                  </a:lnTo>
                  <a:lnTo>
                    <a:pt x="225" y="122"/>
                  </a:lnTo>
                  <a:lnTo>
                    <a:pt x="225" y="134"/>
                  </a:lnTo>
                  <a:lnTo>
                    <a:pt x="225" y="145"/>
                  </a:lnTo>
                  <a:lnTo>
                    <a:pt x="225" y="157"/>
                  </a:lnTo>
                  <a:lnTo>
                    <a:pt x="225" y="169"/>
                  </a:lnTo>
                  <a:close/>
                </a:path>
              </a:pathLst>
            </a:custGeom>
            <a:solidFill>
              <a:srgbClr val="DFDFB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3" name="Freeform 129"/>
            <p:cNvSpPr/>
            <p:nvPr/>
          </p:nvSpPr>
          <p:spPr>
            <a:xfrm>
              <a:off x="2212" y="2747"/>
              <a:ext cx="140" cy="44"/>
            </a:xfrm>
            <a:custGeom>
              <a:avLst/>
              <a:gdLst>
                <a:gd name="txL" fmla="*/ 0 w 279"/>
                <a:gd name="txT" fmla="*/ 0 h 90"/>
                <a:gd name="txR" fmla="*/ 279 w 279"/>
                <a:gd name="txB" fmla="*/ 90 h 90"/>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0" y="0"/>
                </a:cxn>
                <a:cxn ang="0">
                  <a:pos x="0" y="0"/>
                </a:cxn>
                <a:cxn ang="0">
                  <a:pos x="1" y="0"/>
                </a:cxn>
                <a:cxn ang="0">
                  <a:pos x="1" y="0"/>
                </a:cxn>
                <a:cxn ang="0">
                  <a:pos x="1" y="0"/>
                </a:cxn>
                <a:cxn ang="0">
                  <a:pos x="1" y="0"/>
                </a:cxn>
              </a:cxnLst>
              <a:rect l="txL" t="txT" r="txR" b="txB"/>
              <a:pathLst>
                <a:path w="279" h="90">
                  <a:moveTo>
                    <a:pt x="60" y="37"/>
                  </a:moveTo>
                  <a:lnTo>
                    <a:pt x="85" y="49"/>
                  </a:lnTo>
                  <a:lnTo>
                    <a:pt x="91" y="49"/>
                  </a:lnTo>
                  <a:lnTo>
                    <a:pt x="97" y="49"/>
                  </a:lnTo>
                  <a:lnTo>
                    <a:pt x="106" y="49"/>
                  </a:lnTo>
                  <a:lnTo>
                    <a:pt x="120" y="49"/>
                  </a:lnTo>
                  <a:lnTo>
                    <a:pt x="134" y="49"/>
                  </a:lnTo>
                  <a:lnTo>
                    <a:pt x="145" y="49"/>
                  </a:lnTo>
                  <a:lnTo>
                    <a:pt x="153" y="51"/>
                  </a:lnTo>
                  <a:lnTo>
                    <a:pt x="163" y="53"/>
                  </a:lnTo>
                  <a:lnTo>
                    <a:pt x="174" y="53"/>
                  </a:lnTo>
                  <a:lnTo>
                    <a:pt x="186" y="55"/>
                  </a:lnTo>
                  <a:lnTo>
                    <a:pt x="196" y="55"/>
                  </a:lnTo>
                  <a:lnTo>
                    <a:pt x="207" y="55"/>
                  </a:lnTo>
                  <a:lnTo>
                    <a:pt x="219" y="55"/>
                  </a:lnTo>
                  <a:lnTo>
                    <a:pt x="231" y="60"/>
                  </a:lnTo>
                  <a:lnTo>
                    <a:pt x="240" y="53"/>
                  </a:lnTo>
                  <a:lnTo>
                    <a:pt x="254" y="49"/>
                  </a:lnTo>
                  <a:lnTo>
                    <a:pt x="265" y="43"/>
                  </a:lnTo>
                  <a:lnTo>
                    <a:pt x="279" y="37"/>
                  </a:lnTo>
                  <a:lnTo>
                    <a:pt x="279" y="49"/>
                  </a:lnTo>
                  <a:lnTo>
                    <a:pt x="265" y="53"/>
                  </a:lnTo>
                  <a:lnTo>
                    <a:pt x="254" y="58"/>
                  </a:lnTo>
                  <a:lnTo>
                    <a:pt x="242" y="64"/>
                  </a:lnTo>
                  <a:lnTo>
                    <a:pt x="231" y="70"/>
                  </a:lnTo>
                  <a:lnTo>
                    <a:pt x="219" y="72"/>
                  </a:lnTo>
                  <a:lnTo>
                    <a:pt x="207" y="76"/>
                  </a:lnTo>
                  <a:lnTo>
                    <a:pt x="196" y="80"/>
                  </a:lnTo>
                  <a:lnTo>
                    <a:pt x="184" y="84"/>
                  </a:lnTo>
                  <a:lnTo>
                    <a:pt x="170" y="86"/>
                  </a:lnTo>
                  <a:lnTo>
                    <a:pt x="159" y="88"/>
                  </a:lnTo>
                  <a:lnTo>
                    <a:pt x="147" y="88"/>
                  </a:lnTo>
                  <a:lnTo>
                    <a:pt x="135" y="90"/>
                  </a:lnTo>
                  <a:lnTo>
                    <a:pt x="122" y="88"/>
                  </a:lnTo>
                  <a:lnTo>
                    <a:pt x="110" y="88"/>
                  </a:lnTo>
                  <a:lnTo>
                    <a:pt x="97" y="86"/>
                  </a:lnTo>
                  <a:lnTo>
                    <a:pt x="85" y="86"/>
                  </a:lnTo>
                  <a:lnTo>
                    <a:pt x="85" y="74"/>
                  </a:lnTo>
                  <a:lnTo>
                    <a:pt x="71" y="74"/>
                  </a:lnTo>
                  <a:lnTo>
                    <a:pt x="60" y="68"/>
                  </a:lnTo>
                  <a:lnTo>
                    <a:pt x="50" y="62"/>
                  </a:lnTo>
                  <a:lnTo>
                    <a:pt x="40" y="57"/>
                  </a:lnTo>
                  <a:lnTo>
                    <a:pt x="31" y="53"/>
                  </a:lnTo>
                  <a:lnTo>
                    <a:pt x="11" y="39"/>
                  </a:lnTo>
                  <a:lnTo>
                    <a:pt x="0" y="26"/>
                  </a:lnTo>
                  <a:lnTo>
                    <a:pt x="0" y="0"/>
                  </a:lnTo>
                  <a:lnTo>
                    <a:pt x="13" y="12"/>
                  </a:lnTo>
                  <a:lnTo>
                    <a:pt x="33" y="18"/>
                  </a:lnTo>
                  <a:lnTo>
                    <a:pt x="50" y="24"/>
                  </a:lnTo>
                  <a:lnTo>
                    <a:pt x="60" y="37"/>
                  </a:lnTo>
                  <a:close/>
                </a:path>
              </a:pathLst>
            </a:custGeom>
            <a:solidFill>
              <a:srgbClr val="FFFFFF">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4" name="Freeform 130"/>
            <p:cNvSpPr/>
            <p:nvPr/>
          </p:nvSpPr>
          <p:spPr>
            <a:xfrm>
              <a:off x="2460" y="2892"/>
              <a:ext cx="776" cy="149"/>
            </a:xfrm>
            <a:custGeom>
              <a:avLst/>
              <a:gdLst>
                <a:gd name="txL" fmla="*/ 0 w 1552"/>
                <a:gd name="txT" fmla="*/ 0 h 299"/>
                <a:gd name="txR" fmla="*/ 1552 w 1552"/>
                <a:gd name="txB" fmla="*/ 299 h 299"/>
              </a:gdLst>
              <a:ahLst/>
              <a:cxnLst>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 ang="0">
                  <a:pos x="1" y="0"/>
                </a:cxn>
              </a:cxnLst>
              <a:rect l="txL" t="txT" r="txR" b="txB"/>
              <a:pathLst>
                <a:path w="1552" h="299">
                  <a:moveTo>
                    <a:pt x="1309" y="206"/>
                  </a:moveTo>
                  <a:lnTo>
                    <a:pt x="1294" y="208"/>
                  </a:lnTo>
                  <a:lnTo>
                    <a:pt x="1280" y="214"/>
                  </a:lnTo>
                  <a:lnTo>
                    <a:pt x="1265" y="215"/>
                  </a:lnTo>
                  <a:lnTo>
                    <a:pt x="1251" y="221"/>
                  </a:lnTo>
                  <a:lnTo>
                    <a:pt x="1236" y="223"/>
                  </a:lnTo>
                  <a:lnTo>
                    <a:pt x="1222" y="229"/>
                  </a:lnTo>
                  <a:lnTo>
                    <a:pt x="1208" y="231"/>
                  </a:lnTo>
                  <a:lnTo>
                    <a:pt x="1195" y="237"/>
                  </a:lnTo>
                  <a:lnTo>
                    <a:pt x="1179" y="239"/>
                  </a:lnTo>
                  <a:lnTo>
                    <a:pt x="1166" y="243"/>
                  </a:lnTo>
                  <a:lnTo>
                    <a:pt x="1150" y="246"/>
                  </a:lnTo>
                  <a:lnTo>
                    <a:pt x="1139" y="250"/>
                  </a:lnTo>
                  <a:lnTo>
                    <a:pt x="1123" y="252"/>
                  </a:lnTo>
                  <a:lnTo>
                    <a:pt x="1110" y="256"/>
                  </a:lnTo>
                  <a:lnTo>
                    <a:pt x="1094" y="260"/>
                  </a:lnTo>
                  <a:lnTo>
                    <a:pt x="1082" y="264"/>
                  </a:lnTo>
                  <a:lnTo>
                    <a:pt x="1067" y="264"/>
                  </a:lnTo>
                  <a:lnTo>
                    <a:pt x="1053" y="268"/>
                  </a:lnTo>
                  <a:lnTo>
                    <a:pt x="1038" y="268"/>
                  </a:lnTo>
                  <a:lnTo>
                    <a:pt x="1026" y="272"/>
                  </a:lnTo>
                  <a:lnTo>
                    <a:pt x="1011" y="274"/>
                  </a:lnTo>
                  <a:lnTo>
                    <a:pt x="997" y="276"/>
                  </a:lnTo>
                  <a:lnTo>
                    <a:pt x="982" y="278"/>
                  </a:lnTo>
                  <a:lnTo>
                    <a:pt x="970" y="281"/>
                  </a:lnTo>
                  <a:lnTo>
                    <a:pt x="954" y="281"/>
                  </a:lnTo>
                  <a:lnTo>
                    <a:pt x="941" y="283"/>
                  </a:lnTo>
                  <a:lnTo>
                    <a:pt x="927" y="285"/>
                  </a:lnTo>
                  <a:lnTo>
                    <a:pt x="914" y="287"/>
                  </a:lnTo>
                  <a:lnTo>
                    <a:pt x="898" y="289"/>
                  </a:lnTo>
                  <a:lnTo>
                    <a:pt x="887" y="291"/>
                  </a:lnTo>
                  <a:lnTo>
                    <a:pt x="871" y="293"/>
                  </a:lnTo>
                  <a:lnTo>
                    <a:pt x="859" y="295"/>
                  </a:lnTo>
                  <a:lnTo>
                    <a:pt x="844" y="295"/>
                  </a:lnTo>
                  <a:lnTo>
                    <a:pt x="830" y="295"/>
                  </a:lnTo>
                  <a:lnTo>
                    <a:pt x="815" y="295"/>
                  </a:lnTo>
                  <a:lnTo>
                    <a:pt x="801" y="297"/>
                  </a:lnTo>
                  <a:lnTo>
                    <a:pt x="786" y="297"/>
                  </a:lnTo>
                  <a:lnTo>
                    <a:pt x="772" y="297"/>
                  </a:lnTo>
                  <a:lnTo>
                    <a:pt x="759" y="297"/>
                  </a:lnTo>
                  <a:lnTo>
                    <a:pt x="745" y="299"/>
                  </a:lnTo>
                  <a:lnTo>
                    <a:pt x="729" y="297"/>
                  </a:lnTo>
                  <a:lnTo>
                    <a:pt x="716" y="297"/>
                  </a:lnTo>
                  <a:lnTo>
                    <a:pt x="700" y="297"/>
                  </a:lnTo>
                  <a:lnTo>
                    <a:pt x="687" y="297"/>
                  </a:lnTo>
                  <a:lnTo>
                    <a:pt x="671" y="295"/>
                  </a:lnTo>
                  <a:lnTo>
                    <a:pt x="658" y="295"/>
                  </a:lnTo>
                  <a:lnTo>
                    <a:pt x="644" y="295"/>
                  </a:lnTo>
                  <a:lnTo>
                    <a:pt x="631" y="295"/>
                  </a:lnTo>
                  <a:lnTo>
                    <a:pt x="615" y="293"/>
                  </a:lnTo>
                  <a:lnTo>
                    <a:pt x="601" y="291"/>
                  </a:lnTo>
                  <a:lnTo>
                    <a:pt x="586" y="289"/>
                  </a:lnTo>
                  <a:lnTo>
                    <a:pt x="572" y="289"/>
                  </a:lnTo>
                  <a:lnTo>
                    <a:pt x="557" y="287"/>
                  </a:lnTo>
                  <a:lnTo>
                    <a:pt x="543" y="285"/>
                  </a:lnTo>
                  <a:lnTo>
                    <a:pt x="528" y="283"/>
                  </a:lnTo>
                  <a:lnTo>
                    <a:pt x="514" y="283"/>
                  </a:lnTo>
                  <a:lnTo>
                    <a:pt x="499" y="279"/>
                  </a:lnTo>
                  <a:lnTo>
                    <a:pt x="485" y="279"/>
                  </a:lnTo>
                  <a:lnTo>
                    <a:pt x="470" y="276"/>
                  </a:lnTo>
                  <a:lnTo>
                    <a:pt x="456" y="276"/>
                  </a:lnTo>
                  <a:lnTo>
                    <a:pt x="440" y="272"/>
                  </a:lnTo>
                  <a:lnTo>
                    <a:pt x="427" y="272"/>
                  </a:lnTo>
                  <a:lnTo>
                    <a:pt x="413" y="268"/>
                  </a:lnTo>
                  <a:lnTo>
                    <a:pt x="400" y="268"/>
                  </a:lnTo>
                  <a:lnTo>
                    <a:pt x="388" y="258"/>
                  </a:lnTo>
                  <a:lnTo>
                    <a:pt x="375" y="254"/>
                  </a:lnTo>
                  <a:lnTo>
                    <a:pt x="361" y="254"/>
                  </a:lnTo>
                  <a:lnTo>
                    <a:pt x="351" y="254"/>
                  </a:lnTo>
                  <a:lnTo>
                    <a:pt x="340" y="248"/>
                  </a:lnTo>
                  <a:lnTo>
                    <a:pt x="328" y="243"/>
                  </a:lnTo>
                  <a:lnTo>
                    <a:pt x="316" y="239"/>
                  </a:lnTo>
                  <a:lnTo>
                    <a:pt x="305" y="237"/>
                  </a:lnTo>
                  <a:lnTo>
                    <a:pt x="293" y="233"/>
                  </a:lnTo>
                  <a:lnTo>
                    <a:pt x="281" y="231"/>
                  </a:lnTo>
                  <a:lnTo>
                    <a:pt x="260" y="223"/>
                  </a:lnTo>
                  <a:lnTo>
                    <a:pt x="243" y="217"/>
                  </a:lnTo>
                  <a:lnTo>
                    <a:pt x="223" y="208"/>
                  </a:lnTo>
                  <a:lnTo>
                    <a:pt x="206" y="200"/>
                  </a:lnTo>
                  <a:lnTo>
                    <a:pt x="188" y="190"/>
                  </a:lnTo>
                  <a:lnTo>
                    <a:pt x="173" y="182"/>
                  </a:lnTo>
                  <a:lnTo>
                    <a:pt x="155" y="171"/>
                  </a:lnTo>
                  <a:lnTo>
                    <a:pt x="138" y="161"/>
                  </a:lnTo>
                  <a:lnTo>
                    <a:pt x="120" y="150"/>
                  </a:lnTo>
                  <a:lnTo>
                    <a:pt x="105" y="140"/>
                  </a:lnTo>
                  <a:lnTo>
                    <a:pt x="87" y="128"/>
                  </a:lnTo>
                  <a:lnTo>
                    <a:pt x="70" y="118"/>
                  </a:lnTo>
                  <a:lnTo>
                    <a:pt x="53" y="107"/>
                  </a:lnTo>
                  <a:lnTo>
                    <a:pt x="37" y="97"/>
                  </a:lnTo>
                  <a:lnTo>
                    <a:pt x="27" y="86"/>
                  </a:lnTo>
                  <a:lnTo>
                    <a:pt x="22" y="76"/>
                  </a:lnTo>
                  <a:lnTo>
                    <a:pt x="16" y="64"/>
                  </a:lnTo>
                  <a:lnTo>
                    <a:pt x="12" y="54"/>
                  </a:lnTo>
                  <a:lnTo>
                    <a:pt x="8" y="43"/>
                  </a:lnTo>
                  <a:lnTo>
                    <a:pt x="6" y="31"/>
                  </a:lnTo>
                  <a:lnTo>
                    <a:pt x="2" y="20"/>
                  </a:lnTo>
                  <a:lnTo>
                    <a:pt x="0" y="12"/>
                  </a:lnTo>
                  <a:lnTo>
                    <a:pt x="12" y="23"/>
                  </a:lnTo>
                  <a:lnTo>
                    <a:pt x="27" y="37"/>
                  </a:lnTo>
                  <a:lnTo>
                    <a:pt x="41" y="49"/>
                  </a:lnTo>
                  <a:lnTo>
                    <a:pt x="56" y="60"/>
                  </a:lnTo>
                  <a:lnTo>
                    <a:pt x="70" y="70"/>
                  </a:lnTo>
                  <a:lnTo>
                    <a:pt x="86" y="82"/>
                  </a:lnTo>
                  <a:lnTo>
                    <a:pt x="101" y="93"/>
                  </a:lnTo>
                  <a:lnTo>
                    <a:pt x="119" y="105"/>
                  </a:lnTo>
                  <a:lnTo>
                    <a:pt x="132" y="113"/>
                  </a:lnTo>
                  <a:lnTo>
                    <a:pt x="148" y="122"/>
                  </a:lnTo>
                  <a:lnTo>
                    <a:pt x="165" y="130"/>
                  </a:lnTo>
                  <a:lnTo>
                    <a:pt x="183" y="140"/>
                  </a:lnTo>
                  <a:lnTo>
                    <a:pt x="200" y="146"/>
                  </a:lnTo>
                  <a:lnTo>
                    <a:pt x="217" y="155"/>
                  </a:lnTo>
                  <a:lnTo>
                    <a:pt x="235" y="161"/>
                  </a:lnTo>
                  <a:lnTo>
                    <a:pt x="254" y="171"/>
                  </a:lnTo>
                  <a:lnTo>
                    <a:pt x="264" y="175"/>
                  </a:lnTo>
                  <a:lnTo>
                    <a:pt x="276" y="181"/>
                  </a:lnTo>
                  <a:lnTo>
                    <a:pt x="287" y="184"/>
                  </a:lnTo>
                  <a:lnTo>
                    <a:pt x="299" y="188"/>
                  </a:lnTo>
                  <a:lnTo>
                    <a:pt x="311" y="190"/>
                  </a:lnTo>
                  <a:lnTo>
                    <a:pt x="322" y="192"/>
                  </a:lnTo>
                  <a:lnTo>
                    <a:pt x="334" y="194"/>
                  </a:lnTo>
                  <a:lnTo>
                    <a:pt x="345" y="198"/>
                  </a:lnTo>
                  <a:lnTo>
                    <a:pt x="355" y="198"/>
                  </a:lnTo>
                  <a:lnTo>
                    <a:pt x="367" y="200"/>
                  </a:lnTo>
                  <a:lnTo>
                    <a:pt x="378" y="202"/>
                  </a:lnTo>
                  <a:lnTo>
                    <a:pt x="390" y="204"/>
                  </a:lnTo>
                  <a:lnTo>
                    <a:pt x="402" y="206"/>
                  </a:lnTo>
                  <a:lnTo>
                    <a:pt x="413" y="210"/>
                  </a:lnTo>
                  <a:lnTo>
                    <a:pt x="425" y="214"/>
                  </a:lnTo>
                  <a:lnTo>
                    <a:pt x="437" y="219"/>
                  </a:lnTo>
                  <a:lnTo>
                    <a:pt x="448" y="219"/>
                  </a:lnTo>
                  <a:lnTo>
                    <a:pt x="468" y="221"/>
                  </a:lnTo>
                  <a:lnTo>
                    <a:pt x="489" y="225"/>
                  </a:lnTo>
                  <a:lnTo>
                    <a:pt x="508" y="229"/>
                  </a:lnTo>
                  <a:lnTo>
                    <a:pt x="530" y="233"/>
                  </a:lnTo>
                  <a:lnTo>
                    <a:pt x="539" y="233"/>
                  </a:lnTo>
                  <a:lnTo>
                    <a:pt x="551" y="235"/>
                  </a:lnTo>
                  <a:lnTo>
                    <a:pt x="561" y="235"/>
                  </a:lnTo>
                  <a:lnTo>
                    <a:pt x="572" y="237"/>
                  </a:lnTo>
                  <a:lnTo>
                    <a:pt x="584" y="237"/>
                  </a:lnTo>
                  <a:lnTo>
                    <a:pt x="596" y="239"/>
                  </a:lnTo>
                  <a:lnTo>
                    <a:pt x="607" y="241"/>
                  </a:lnTo>
                  <a:lnTo>
                    <a:pt x="619" y="243"/>
                  </a:lnTo>
                  <a:lnTo>
                    <a:pt x="629" y="243"/>
                  </a:lnTo>
                  <a:lnTo>
                    <a:pt x="640" y="243"/>
                  </a:lnTo>
                  <a:lnTo>
                    <a:pt x="652" y="243"/>
                  </a:lnTo>
                  <a:lnTo>
                    <a:pt x="663" y="245"/>
                  </a:lnTo>
                  <a:lnTo>
                    <a:pt x="673" y="245"/>
                  </a:lnTo>
                  <a:lnTo>
                    <a:pt x="685" y="246"/>
                  </a:lnTo>
                  <a:lnTo>
                    <a:pt x="696" y="246"/>
                  </a:lnTo>
                  <a:lnTo>
                    <a:pt x="708" y="248"/>
                  </a:lnTo>
                  <a:lnTo>
                    <a:pt x="720" y="248"/>
                  </a:lnTo>
                  <a:lnTo>
                    <a:pt x="731" y="248"/>
                  </a:lnTo>
                  <a:lnTo>
                    <a:pt x="743" y="248"/>
                  </a:lnTo>
                  <a:lnTo>
                    <a:pt x="755" y="248"/>
                  </a:lnTo>
                  <a:lnTo>
                    <a:pt x="766" y="248"/>
                  </a:lnTo>
                  <a:lnTo>
                    <a:pt x="778" y="248"/>
                  </a:lnTo>
                  <a:lnTo>
                    <a:pt x="790" y="248"/>
                  </a:lnTo>
                  <a:lnTo>
                    <a:pt x="801" y="248"/>
                  </a:lnTo>
                  <a:lnTo>
                    <a:pt x="811" y="246"/>
                  </a:lnTo>
                  <a:lnTo>
                    <a:pt x="823" y="246"/>
                  </a:lnTo>
                  <a:lnTo>
                    <a:pt x="834" y="245"/>
                  </a:lnTo>
                  <a:lnTo>
                    <a:pt x="846" y="245"/>
                  </a:lnTo>
                  <a:lnTo>
                    <a:pt x="857" y="243"/>
                  </a:lnTo>
                  <a:lnTo>
                    <a:pt x="869" y="243"/>
                  </a:lnTo>
                  <a:lnTo>
                    <a:pt x="881" y="243"/>
                  </a:lnTo>
                  <a:lnTo>
                    <a:pt x="892" y="243"/>
                  </a:lnTo>
                  <a:lnTo>
                    <a:pt x="902" y="241"/>
                  </a:lnTo>
                  <a:lnTo>
                    <a:pt x="914" y="239"/>
                  </a:lnTo>
                  <a:lnTo>
                    <a:pt x="925" y="237"/>
                  </a:lnTo>
                  <a:lnTo>
                    <a:pt x="937" y="237"/>
                  </a:lnTo>
                  <a:lnTo>
                    <a:pt x="949" y="235"/>
                  </a:lnTo>
                  <a:lnTo>
                    <a:pt x="960" y="235"/>
                  </a:lnTo>
                  <a:lnTo>
                    <a:pt x="972" y="233"/>
                  </a:lnTo>
                  <a:lnTo>
                    <a:pt x="983" y="233"/>
                  </a:lnTo>
                  <a:lnTo>
                    <a:pt x="993" y="231"/>
                  </a:lnTo>
                  <a:lnTo>
                    <a:pt x="1005" y="229"/>
                  </a:lnTo>
                  <a:lnTo>
                    <a:pt x="1016" y="227"/>
                  </a:lnTo>
                  <a:lnTo>
                    <a:pt x="1028" y="227"/>
                  </a:lnTo>
                  <a:lnTo>
                    <a:pt x="1040" y="225"/>
                  </a:lnTo>
                  <a:lnTo>
                    <a:pt x="1051" y="223"/>
                  </a:lnTo>
                  <a:lnTo>
                    <a:pt x="1063" y="221"/>
                  </a:lnTo>
                  <a:lnTo>
                    <a:pt x="1075" y="221"/>
                  </a:lnTo>
                  <a:lnTo>
                    <a:pt x="1084" y="217"/>
                  </a:lnTo>
                  <a:lnTo>
                    <a:pt x="1096" y="215"/>
                  </a:lnTo>
                  <a:lnTo>
                    <a:pt x="1108" y="214"/>
                  </a:lnTo>
                  <a:lnTo>
                    <a:pt x="1119" y="214"/>
                  </a:lnTo>
                  <a:lnTo>
                    <a:pt x="1129" y="210"/>
                  </a:lnTo>
                  <a:lnTo>
                    <a:pt x="1141" y="208"/>
                  </a:lnTo>
                  <a:lnTo>
                    <a:pt x="1152" y="206"/>
                  </a:lnTo>
                  <a:lnTo>
                    <a:pt x="1164" y="206"/>
                  </a:lnTo>
                  <a:lnTo>
                    <a:pt x="1175" y="198"/>
                  </a:lnTo>
                  <a:lnTo>
                    <a:pt x="1191" y="192"/>
                  </a:lnTo>
                  <a:lnTo>
                    <a:pt x="1205" y="186"/>
                  </a:lnTo>
                  <a:lnTo>
                    <a:pt x="1222" y="181"/>
                  </a:lnTo>
                  <a:lnTo>
                    <a:pt x="1236" y="175"/>
                  </a:lnTo>
                  <a:lnTo>
                    <a:pt x="1251" y="171"/>
                  </a:lnTo>
                  <a:lnTo>
                    <a:pt x="1267" y="165"/>
                  </a:lnTo>
                  <a:lnTo>
                    <a:pt x="1284" y="161"/>
                  </a:lnTo>
                  <a:lnTo>
                    <a:pt x="1300" y="155"/>
                  </a:lnTo>
                  <a:lnTo>
                    <a:pt x="1315" y="150"/>
                  </a:lnTo>
                  <a:lnTo>
                    <a:pt x="1331" y="144"/>
                  </a:lnTo>
                  <a:lnTo>
                    <a:pt x="1346" y="138"/>
                  </a:lnTo>
                  <a:lnTo>
                    <a:pt x="1360" y="130"/>
                  </a:lnTo>
                  <a:lnTo>
                    <a:pt x="1375" y="124"/>
                  </a:lnTo>
                  <a:lnTo>
                    <a:pt x="1391" y="117"/>
                  </a:lnTo>
                  <a:lnTo>
                    <a:pt x="1406" y="109"/>
                  </a:lnTo>
                  <a:lnTo>
                    <a:pt x="1426" y="97"/>
                  </a:lnTo>
                  <a:lnTo>
                    <a:pt x="1447" y="87"/>
                  </a:lnTo>
                  <a:lnTo>
                    <a:pt x="1466" y="74"/>
                  </a:lnTo>
                  <a:lnTo>
                    <a:pt x="1488" y="62"/>
                  </a:lnTo>
                  <a:lnTo>
                    <a:pt x="1503" y="47"/>
                  </a:lnTo>
                  <a:lnTo>
                    <a:pt x="1521" y="33"/>
                  </a:lnTo>
                  <a:lnTo>
                    <a:pt x="1536" y="16"/>
                  </a:lnTo>
                  <a:lnTo>
                    <a:pt x="1552" y="0"/>
                  </a:lnTo>
                  <a:lnTo>
                    <a:pt x="1542" y="18"/>
                  </a:lnTo>
                  <a:lnTo>
                    <a:pt x="1532" y="37"/>
                  </a:lnTo>
                  <a:lnTo>
                    <a:pt x="1521" y="53"/>
                  </a:lnTo>
                  <a:lnTo>
                    <a:pt x="1511" y="70"/>
                  </a:lnTo>
                  <a:lnTo>
                    <a:pt x="1495" y="84"/>
                  </a:lnTo>
                  <a:lnTo>
                    <a:pt x="1482" y="99"/>
                  </a:lnTo>
                  <a:lnTo>
                    <a:pt x="1466" y="111"/>
                  </a:lnTo>
                  <a:lnTo>
                    <a:pt x="1453" y="124"/>
                  </a:lnTo>
                  <a:lnTo>
                    <a:pt x="1433" y="134"/>
                  </a:lnTo>
                  <a:lnTo>
                    <a:pt x="1416" y="146"/>
                  </a:lnTo>
                  <a:lnTo>
                    <a:pt x="1399" y="155"/>
                  </a:lnTo>
                  <a:lnTo>
                    <a:pt x="1381" y="167"/>
                  </a:lnTo>
                  <a:lnTo>
                    <a:pt x="1362" y="175"/>
                  </a:lnTo>
                  <a:lnTo>
                    <a:pt x="1344" y="186"/>
                  </a:lnTo>
                  <a:lnTo>
                    <a:pt x="1327" y="194"/>
                  </a:lnTo>
                  <a:lnTo>
                    <a:pt x="1309" y="206"/>
                  </a:lnTo>
                  <a:close/>
                </a:path>
              </a:pathLst>
            </a:custGeom>
            <a:solidFill>
              <a:srgbClr val="BFBF80">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sp>
          <p:nvSpPr>
            <p:cNvPr id="115" name="Freeform 131"/>
            <p:cNvSpPr/>
            <p:nvPr/>
          </p:nvSpPr>
          <p:spPr>
            <a:xfrm>
              <a:off x="1930" y="3140"/>
              <a:ext cx="1966" cy="56"/>
            </a:xfrm>
            <a:custGeom>
              <a:avLst/>
              <a:gdLst>
                <a:gd name="txL" fmla="*/ 0 w 3933"/>
                <a:gd name="txT" fmla="*/ 0 h 110"/>
                <a:gd name="txR" fmla="*/ 3933 w 3933"/>
                <a:gd name="txB" fmla="*/ 110 h 110"/>
              </a:gdLst>
              <a:ahLst/>
              <a:cxnLst>
                <a:cxn ang="0">
                  <a:pos x="0" y="0"/>
                </a:cxn>
                <a:cxn ang="0">
                  <a:pos x="0" y="0"/>
                </a:cxn>
                <a:cxn ang="0">
                  <a:pos x="0" y="0"/>
                </a:cxn>
                <a:cxn ang="0">
                  <a:pos x="0" y="0"/>
                </a:cxn>
                <a:cxn ang="0">
                  <a:pos x="0" y="1"/>
                </a:cxn>
                <a:cxn ang="0">
                  <a:pos x="0" y="1"/>
                </a:cxn>
                <a:cxn ang="0">
                  <a:pos x="0" y="1"/>
                </a:cxn>
                <a:cxn ang="0">
                  <a:pos x="0" y="1"/>
                </a:cxn>
                <a:cxn ang="0">
                  <a:pos x="0" y="1"/>
                </a:cxn>
                <a:cxn ang="0">
                  <a:pos x="0" y="0"/>
                </a:cxn>
                <a:cxn ang="0">
                  <a:pos x="0" y="0"/>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 ang="0">
                  <a:pos x="0" y="1"/>
                </a:cxn>
              </a:cxnLst>
              <a:rect l="txL" t="txT" r="txR" b="txB"/>
              <a:pathLst>
                <a:path w="3933" h="110">
                  <a:moveTo>
                    <a:pt x="2770" y="13"/>
                  </a:moveTo>
                  <a:lnTo>
                    <a:pt x="2783" y="0"/>
                  </a:lnTo>
                  <a:lnTo>
                    <a:pt x="2793" y="0"/>
                  </a:lnTo>
                  <a:lnTo>
                    <a:pt x="2805" y="0"/>
                  </a:lnTo>
                  <a:lnTo>
                    <a:pt x="2816" y="0"/>
                  </a:lnTo>
                  <a:lnTo>
                    <a:pt x="2828" y="0"/>
                  </a:lnTo>
                  <a:lnTo>
                    <a:pt x="2840" y="0"/>
                  </a:lnTo>
                  <a:lnTo>
                    <a:pt x="2851" y="0"/>
                  </a:lnTo>
                  <a:lnTo>
                    <a:pt x="2863" y="0"/>
                  </a:lnTo>
                  <a:lnTo>
                    <a:pt x="2875" y="0"/>
                  </a:lnTo>
                  <a:lnTo>
                    <a:pt x="2886" y="0"/>
                  </a:lnTo>
                  <a:lnTo>
                    <a:pt x="2898" y="0"/>
                  </a:lnTo>
                  <a:lnTo>
                    <a:pt x="2909" y="0"/>
                  </a:lnTo>
                  <a:lnTo>
                    <a:pt x="2921" y="0"/>
                  </a:lnTo>
                  <a:lnTo>
                    <a:pt x="2933" y="0"/>
                  </a:lnTo>
                  <a:lnTo>
                    <a:pt x="2944" y="0"/>
                  </a:lnTo>
                  <a:lnTo>
                    <a:pt x="2956" y="0"/>
                  </a:lnTo>
                  <a:lnTo>
                    <a:pt x="2968" y="0"/>
                  </a:lnTo>
                  <a:lnTo>
                    <a:pt x="2977" y="0"/>
                  </a:lnTo>
                  <a:lnTo>
                    <a:pt x="2989" y="0"/>
                  </a:lnTo>
                  <a:lnTo>
                    <a:pt x="3001" y="0"/>
                  </a:lnTo>
                  <a:lnTo>
                    <a:pt x="3012" y="0"/>
                  </a:lnTo>
                  <a:lnTo>
                    <a:pt x="3024" y="0"/>
                  </a:lnTo>
                  <a:lnTo>
                    <a:pt x="3036" y="0"/>
                  </a:lnTo>
                  <a:lnTo>
                    <a:pt x="3047" y="0"/>
                  </a:lnTo>
                  <a:lnTo>
                    <a:pt x="3059" y="2"/>
                  </a:lnTo>
                  <a:lnTo>
                    <a:pt x="3068" y="2"/>
                  </a:lnTo>
                  <a:lnTo>
                    <a:pt x="3080" y="2"/>
                  </a:lnTo>
                  <a:lnTo>
                    <a:pt x="3092" y="2"/>
                  </a:lnTo>
                  <a:lnTo>
                    <a:pt x="3103" y="2"/>
                  </a:lnTo>
                  <a:lnTo>
                    <a:pt x="3113" y="2"/>
                  </a:lnTo>
                  <a:lnTo>
                    <a:pt x="3125" y="2"/>
                  </a:lnTo>
                  <a:lnTo>
                    <a:pt x="3136" y="2"/>
                  </a:lnTo>
                  <a:lnTo>
                    <a:pt x="3148" y="4"/>
                  </a:lnTo>
                  <a:lnTo>
                    <a:pt x="3158" y="4"/>
                  </a:lnTo>
                  <a:lnTo>
                    <a:pt x="3169" y="4"/>
                  </a:lnTo>
                  <a:lnTo>
                    <a:pt x="3179" y="4"/>
                  </a:lnTo>
                  <a:lnTo>
                    <a:pt x="3191" y="4"/>
                  </a:lnTo>
                  <a:lnTo>
                    <a:pt x="3200" y="4"/>
                  </a:lnTo>
                  <a:lnTo>
                    <a:pt x="3212" y="4"/>
                  </a:lnTo>
                  <a:lnTo>
                    <a:pt x="3224" y="4"/>
                  </a:lnTo>
                  <a:lnTo>
                    <a:pt x="3235" y="4"/>
                  </a:lnTo>
                  <a:lnTo>
                    <a:pt x="3245" y="4"/>
                  </a:lnTo>
                  <a:lnTo>
                    <a:pt x="3257" y="4"/>
                  </a:lnTo>
                  <a:lnTo>
                    <a:pt x="3266" y="4"/>
                  </a:lnTo>
                  <a:lnTo>
                    <a:pt x="3278" y="4"/>
                  </a:lnTo>
                  <a:lnTo>
                    <a:pt x="3288" y="4"/>
                  </a:lnTo>
                  <a:lnTo>
                    <a:pt x="3299" y="4"/>
                  </a:lnTo>
                  <a:lnTo>
                    <a:pt x="3311" y="4"/>
                  </a:lnTo>
                  <a:lnTo>
                    <a:pt x="3323" y="4"/>
                  </a:lnTo>
                  <a:lnTo>
                    <a:pt x="3332" y="2"/>
                  </a:lnTo>
                  <a:lnTo>
                    <a:pt x="3344" y="2"/>
                  </a:lnTo>
                  <a:lnTo>
                    <a:pt x="3354" y="2"/>
                  </a:lnTo>
                  <a:lnTo>
                    <a:pt x="3365" y="2"/>
                  </a:lnTo>
                  <a:lnTo>
                    <a:pt x="3375" y="2"/>
                  </a:lnTo>
                  <a:lnTo>
                    <a:pt x="3387" y="2"/>
                  </a:lnTo>
                  <a:lnTo>
                    <a:pt x="3398" y="2"/>
                  </a:lnTo>
                  <a:lnTo>
                    <a:pt x="3410" y="2"/>
                  </a:lnTo>
                  <a:lnTo>
                    <a:pt x="3419" y="0"/>
                  </a:lnTo>
                  <a:lnTo>
                    <a:pt x="3431" y="0"/>
                  </a:lnTo>
                  <a:lnTo>
                    <a:pt x="3441" y="0"/>
                  </a:lnTo>
                  <a:lnTo>
                    <a:pt x="3452" y="0"/>
                  </a:lnTo>
                  <a:lnTo>
                    <a:pt x="3462" y="0"/>
                  </a:lnTo>
                  <a:lnTo>
                    <a:pt x="3474" y="0"/>
                  </a:lnTo>
                  <a:lnTo>
                    <a:pt x="3485" y="0"/>
                  </a:lnTo>
                  <a:lnTo>
                    <a:pt x="3497" y="0"/>
                  </a:lnTo>
                  <a:lnTo>
                    <a:pt x="3515" y="0"/>
                  </a:lnTo>
                  <a:lnTo>
                    <a:pt x="3532" y="2"/>
                  </a:lnTo>
                  <a:lnTo>
                    <a:pt x="3549" y="2"/>
                  </a:lnTo>
                  <a:lnTo>
                    <a:pt x="3567" y="4"/>
                  </a:lnTo>
                  <a:lnTo>
                    <a:pt x="3582" y="4"/>
                  </a:lnTo>
                  <a:lnTo>
                    <a:pt x="3600" y="4"/>
                  </a:lnTo>
                  <a:lnTo>
                    <a:pt x="3617" y="4"/>
                  </a:lnTo>
                  <a:lnTo>
                    <a:pt x="3635" y="5"/>
                  </a:lnTo>
                  <a:lnTo>
                    <a:pt x="3650" y="5"/>
                  </a:lnTo>
                  <a:lnTo>
                    <a:pt x="3666" y="5"/>
                  </a:lnTo>
                  <a:lnTo>
                    <a:pt x="3681" y="5"/>
                  </a:lnTo>
                  <a:lnTo>
                    <a:pt x="3699" y="5"/>
                  </a:lnTo>
                  <a:lnTo>
                    <a:pt x="3714" y="5"/>
                  </a:lnTo>
                  <a:lnTo>
                    <a:pt x="3732" y="7"/>
                  </a:lnTo>
                  <a:lnTo>
                    <a:pt x="3747" y="9"/>
                  </a:lnTo>
                  <a:lnTo>
                    <a:pt x="3765" y="13"/>
                  </a:lnTo>
                  <a:lnTo>
                    <a:pt x="3899" y="13"/>
                  </a:lnTo>
                  <a:lnTo>
                    <a:pt x="3910" y="13"/>
                  </a:lnTo>
                  <a:lnTo>
                    <a:pt x="3916" y="7"/>
                  </a:lnTo>
                  <a:lnTo>
                    <a:pt x="3922" y="13"/>
                  </a:lnTo>
                  <a:lnTo>
                    <a:pt x="3924" y="21"/>
                  </a:lnTo>
                  <a:lnTo>
                    <a:pt x="3928" y="31"/>
                  </a:lnTo>
                  <a:lnTo>
                    <a:pt x="3930" y="42"/>
                  </a:lnTo>
                  <a:lnTo>
                    <a:pt x="3931" y="54"/>
                  </a:lnTo>
                  <a:lnTo>
                    <a:pt x="3931" y="64"/>
                  </a:lnTo>
                  <a:lnTo>
                    <a:pt x="3931" y="75"/>
                  </a:lnTo>
                  <a:lnTo>
                    <a:pt x="3931" y="85"/>
                  </a:lnTo>
                  <a:lnTo>
                    <a:pt x="3933" y="97"/>
                  </a:lnTo>
                  <a:lnTo>
                    <a:pt x="3914" y="99"/>
                  </a:lnTo>
                  <a:lnTo>
                    <a:pt x="3897" y="101"/>
                  </a:lnTo>
                  <a:lnTo>
                    <a:pt x="3877" y="101"/>
                  </a:lnTo>
                  <a:lnTo>
                    <a:pt x="3860" y="101"/>
                  </a:lnTo>
                  <a:lnTo>
                    <a:pt x="3840" y="99"/>
                  </a:lnTo>
                  <a:lnTo>
                    <a:pt x="3823" y="97"/>
                  </a:lnTo>
                  <a:lnTo>
                    <a:pt x="3805" y="97"/>
                  </a:lnTo>
                  <a:lnTo>
                    <a:pt x="3788" y="97"/>
                  </a:lnTo>
                  <a:lnTo>
                    <a:pt x="3195" y="110"/>
                  </a:lnTo>
                  <a:lnTo>
                    <a:pt x="3191" y="99"/>
                  </a:lnTo>
                  <a:lnTo>
                    <a:pt x="3189" y="101"/>
                  </a:lnTo>
                  <a:lnTo>
                    <a:pt x="3183" y="104"/>
                  </a:lnTo>
                  <a:lnTo>
                    <a:pt x="3183" y="110"/>
                  </a:lnTo>
                  <a:lnTo>
                    <a:pt x="2807" y="97"/>
                  </a:lnTo>
                  <a:lnTo>
                    <a:pt x="1934" y="110"/>
                  </a:lnTo>
                  <a:lnTo>
                    <a:pt x="1643" y="110"/>
                  </a:lnTo>
                  <a:lnTo>
                    <a:pt x="1643" y="97"/>
                  </a:lnTo>
                  <a:lnTo>
                    <a:pt x="1626" y="97"/>
                  </a:lnTo>
                  <a:lnTo>
                    <a:pt x="1612" y="97"/>
                  </a:lnTo>
                  <a:lnTo>
                    <a:pt x="1595" y="97"/>
                  </a:lnTo>
                  <a:lnTo>
                    <a:pt x="1581" y="99"/>
                  </a:lnTo>
                  <a:lnTo>
                    <a:pt x="1565" y="99"/>
                  </a:lnTo>
                  <a:lnTo>
                    <a:pt x="1550" y="101"/>
                  </a:lnTo>
                  <a:lnTo>
                    <a:pt x="1534" y="101"/>
                  </a:lnTo>
                  <a:lnTo>
                    <a:pt x="1521" y="102"/>
                  </a:lnTo>
                  <a:lnTo>
                    <a:pt x="1505" y="102"/>
                  </a:lnTo>
                  <a:lnTo>
                    <a:pt x="1490" y="102"/>
                  </a:lnTo>
                  <a:lnTo>
                    <a:pt x="1474" y="102"/>
                  </a:lnTo>
                  <a:lnTo>
                    <a:pt x="1461" y="104"/>
                  </a:lnTo>
                  <a:lnTo>
                    <a:pt x="1445" y="104"/>
                  </a:lnTo>
                  <a:lnTo>
                    <a:pt x="1430" y="104"/>
                  </a:lnTo>
                  <a:lnTo>
                    <a:pt x="1414" y="104"/>
                  </a:lnTo>
                  <a:lnTo>
                    <a:pt x="1401" y="106"/>
                  </a:lnTo>
                  <a:lnTo>
                    <a:pt x="1383" y="104"/>
                  </a:lnTo>
                  <a:lnTo>
                    <a:pt x="1370" y="104"/>
                  </a:lnTo>
                  <a:lnTo>
                    <a:pt x="1354" y="104"/>
                  </a:lnTo>
                  <a:lnTo>
                    <a:pt x="1340" y="104"/>
                  </a:lnTo>
                  <a:lnTo>
                    <a:pt x="1325" y="102"/>
                  </a:lnTo>
                  <a:lnTo>
                    <a:pt x="1311" y="102"/>
                  </a:lnTo>
                  <a:lnTo>
                    <a:pt x="1296" y="102"/>
                  </a:lnTo>
                  <a:lnTo>
                    <a:pt x="1282" y="102"/>
                  </a:lnTo>
                  <a:lnTo>
                    <a:pt x="1267" y="101"/>
                  </a:lnTo>
                  <a:lnTo>
                    <a:pt x="1253" y="101"/>
                  </a:lnTo>
                  <a:lnTo>
                    <a:pt x="1238" y="99"/>
                  </a:lnTo>
                  <a:lnTo>
                    <a:pt x="1224" y="99"/>
                  </a:lnTo>
                  <a:lnTo>
                    <a:pt x="1209" y="97"/>
                  </a:lnTo>
                  <a:lnTo>
                    <a:pt x="1195" y="97"/>
                  </a:lnTo>
                  <a:lnTo>
                    <a:pt x="1181" y="97"/>
                  </a:lnTo>
                  <a:lnTo>
                    <a:pt x="1170" y="97"/>
                  </a:lnTo>
                  <a:lnTo>
                    <a:pt x="1158" y="110"/>
                  </a:lnTo>
                  <a:lnTo>
                    <a:pt x="394" y="110"/>
                  </a:lnTo>
                  <a:lnTo>
                    <a:pt x="382" y="110"/>
                  </a:lnTo>
                  <a:lnTo>
                    <a:pt x="371" y="110"/>
                  </a:lnTo>
                  <a:lnTo>
                    <a:pt x="359" y="110"/>
                  </a:lnTo>
                  <a:lnTo>
                    <a:pt x="348" y="110"/>
                  </a:lnTo>
                  <a:lnTo>
                    <a:pt x="336" y="110"/>
                  </a:lnTo>
                  <a:lnTo>
                    <a:pt x="324" y="110"/>
                  </a:lnTo>
                  <a:lnTo>
                    <a:pt x="313" y="110"/>
                  </a:lnTo>
                  <a:lnTo>
                    <a:pt x="301" y="110"/>
                  </a:lnTo>
                  <a:lnTo>
                    <a:pt x="287" y="110"/>
                  </a:lnTo>
                  <a:lnTo>
                    <a:pt x="276" y="110"/>
                  </a:lnTo>
                  <a:lnTo>
                    <a:pt x="264" y="110"/>
                  </a:lnTo>
                  <a:lnTo>
                    <a:pt x="253" y="110"/>
                  </a:lnTo>
                  <a:lnTo>
                    <a:pt x="239" y="110"/>
                  </a:lnTo>
                  <a:lnTo>
                    <a:pt x="227" y="110"/>
                  </a:lnTo>
                  <a:lnTo>
                    <a:pt x="216" y="110"/>
                  </a:lnTo>
                  <a:lnTo>
                    <a:pt x="204" y="110"/>
                  </a:lnTo>
                  <a:lnTo>
                    <a:pt x="190" y="110"/>
                  </a:lnTo>
                  <a:lnTo>
                    <a:pt x="179" y="110"/>
                  </a:lnTo>
                  <a:lnTo>
                    <a:pt x="165" y="110"/>
                  </a:lnTo>
                  <a:lnTo>
                    <a:pt x="154" y="110"/>
                  </a:lnTo>
                  <a:lnTo>
                    <a:pt x="140" y="110"/>
                  </a:lnTo>
                  <a:lnTo>
                    <a:pt x="128" y="110"/>
                  </a:lnTo>
                  <a:lnTo>
                    <a:pt x="117" y="110"/>
                  </a:lnTo>
                  <a:lnTo>
                    <a:pt x="105" y="110"/>
                  </a:lnTo>
                  <a:lnTo>
                    <a:pt x="92" y="110"/>
                  </a:lnTo>
                  <a:lnTo>
                    <a:pt x="80" y="110"/>
                  </a:lnTo>
                  <a:lnTo>
                    <a:pt x="66" y="110"/>
                  </a:lnTo>
                  <a:lnTo>
                    <a:pt x="55" y="110"/>
                  </a:lnTo>
                  <a:lnTo>
                    <a:pt x="41" y="110"/>
                  </a:lnTo>
                  <a:lnTo>
                    <a:pt x="29" y="110"/>
                  </a:lnTo>
                  <a:lnTo>
                    <a:pt x="18" y="110"/>
                  </a:lnTo>
                  <a:lnTo>
                    <a:pt x="6" y="110"/>
                  </a:lnTo>
                  <a:lnTo>
                    <a:pt x="0" y="95"/>
                  </a:lnTo>
                  <a:lnTo>
                    <a:pt x="0" y="83"/>
                  </a:lnTo>
                  <a:lnTo>
                    <a:pt x="0" y="71"/>
                  </a:lnTo>
                  <a:lnTo>
                    <a:pt x="0" y="62"/>
                  </a:lnTo>
                  <a:lnTo>
                    <a:pt x="2" y="42"/>
                  </a:lnTo>
                  <a:lnTo>
                    <a:pt x="6" y="25"/>
                  </a:lnTo>
                  <a:lnTo>
                    <a:pt x="22" y="23"/>
                  </a:lnTo>
                  <a:lnTo>
                    <a:pt x="39" y="21"/>
                  </a:lnTo>
                  <a:lnTo>
                    <a:pt x="57" y="19"/>
                  </a:lnTo>
                  <a:lnTo>
                    <a:pt x="74" y="19"/>
                  </a:lnTo>
                  <a:lnTo>
                    <a:pt x="90" y="19"/>
                  </a:lnTo>
                  <a:lnTo>
                    <a:pt x="107" y="19"/>
                  </a:lnTo>
                  <a:lnTo>
                    <a:pt x="125" y="19"/>
                  </a:lnTo>
                  <a:lnTo>
                    <a:pt x="142" y="19"/>
                  </a:lnTo>
                  <a:lnTo>
                    <a:pt x="157" y="19"/>
                  </a:lnTo>
                  <a:lnTo>
                    <a:pt x="175" y="19"/>
                  </a:lnTo>
                  <a:lnTo>
                    <a:pt x="192" y="19"/>
                  </a:lnTo>
                  <a:lnTo>
                    <a:pt x="210" y="19"/>
                  </a:lnTo>
                  <a:lnTo>
                    <a:pt x="227" y="19"/>
                  </a:lnTo>
                  <a:lnTo>
                    <a:pt x="245" y="19"/>
                  </a:lnTo>
                  <a:lnTo>
                    <a:pt x="262" y="19"/>
                  </a:lnTo>
                  <a:lnTo>
                    <a:pt x="280" y="19"/>
                  </a:lnTo>
                  <a:lnTo>
                    <a:pt x="297" y="17"/>
                  </a:lnTo>
                  <a:lnTo>
                    <a:pt x="315" y="17"/>
                  </a:lnTo>
                  <a:lnTo>
                    <a:pt x="332" y="17"/>
                  </a:lnTo>
                  <a:lnTo>
                    <a:pt x="349" y="17"/>
                  </a:lnTo>
                  <a:lnTo>
                    <a:pt x="367" y="17"/>
                  </a:lnTo>
                  <a:lnTo>
                    <a:pt x="384" y="17"/>
                  </a:lnTo>
                  <a:lnTo>
                    <a:pt x="402" y="17"/>
                  </a:lnTo>
                  <a:lnTo>
                    <a:pt x="419" y="17"/>
                  </a:lnTo>
                  <a:lnTo>
                    <a:pt x="437" y="15"/>
                  </a:lnTo>
                  <a:lnTo>
                    <a:pt x="454" y="15"/>
                  </a:lnTo>
                  <a:lnTo>
                    <a:pt x="472" y="15"/>
                  </a:lnTo>
                  <a:lnTo>
                    <a:pt x="491" y="15"/>
                  </a:lnTo>
                  <a:lnTo>
                    <a:pt x="508" y="13"/>
                  </a:lnTo>
                  <a:lnTo>
                    <a:pt x="528" y="13"/>
                  </a:lnTo>
                  <a:lnTo>
                    <a:pt x="545" y="13"/>
                  </a:lnTo>
                  <a:lnTo>
                    <a:pt x="565" y="13"/>
                  </a:lnTo>
                  <a:lnTo>
                    <a:pt x="580" y="11"/>
                  </a:lnTo>
                  <a:lnTo>
                    <a:pt x="598" y="11"/>
                  </a:lnTo>
                  <a:lnTo>
                    <a:pt x="613" y="11"/>
                  </a:lnTo>
                  <a:lnTo>
                    <a:pt x="631" y="11"/>
                  </a:lnTo>
                  <a:lnTo>
                    <a:pt x="646" y="11"/>
                  </a:lnTo>
                  <a:lnTo>
                    <a:pt x="664" y="11"/>
                  </a:lnTo>
                  <a:lnTo>
                    <a:pt x="679" y="11"/>
                  </a:lnTo>
                  <a:lnTo>
                    <a:pt x="697" y="11"/>
                  </a:lnTo>
                  <a:lnTo>
                    <a:pt x="712" y="9"/>
                  </a:lnTo>
                  <a:lnTo>
                    <a:pt x="730" y="9"/>
                  </a:lnTo>
                  <a:lnTo>
                    <a:pt x="745" y="9"/>
                  </a:lnTo>
                  <a:lnTo>
                    <a:pt x="763" y="9"/>
                  </a:lnTo>
                  <a:lnTo>
                    <a:pt x="778" y="9"/>
                  </a:lnTo>
                  <a:lnTo>
                    <a:pt x="796" y="9"/>
                  </a:lnTo>
                  <a:lnTo>
                    <a:pt x="813" y="9"/>
                  </a:lnTo>
                  <a:lnTo>
                    <a:pt x="830" y="9"/>
                  </a:lnTo>
                  <a:lnTo>
                    <a:pt x="846" y="7"/>
                  </a:lnTo>
                  <a:lnTo>
                    <a:pt x="861" y="7"/>
                  </a:lnTo>
                  <a:lnTo>
                    <a:pt x="877" y="7"/>
                  </a:lnTo>
                  <a:lnTo>
                    <a:pt x="894" y="7"/>
                  </a:lnTo>
                  <a:lnTo>
                    <a:pt x="910" y="7"/>
                  </a:lnTo>
                  <a:lnTo>
                    <a:pt x="927" y="7"/>
                  </a:lnTo>
                  <a:lnTo>
                    <a:pt x="943" y="7"/>
                  </a:lnTo>
                  <a:lnTo>
                    <a:pt x="960" y="7"/>
                  </a:lnTo>
                  <a:lnTo>
                    <a:pt x="976" y="7"/>
                  </a:lnTo>
                  <a:lnTo>
                    <a:pt x="991" y="7"/>
                  </a:lnTo>
                  <a:lnTo>
                    <a:pt x="1009" y="7"/>
                  </a:lnTo>
                  <a:lnTo>
                    <a:pt x="1026" y="7"/>
                  </a:lnTo>
                  <a:lnTo>
                    <a:pt x="1042" y="7"/>
                  </a:lnTo>
                  <a:lnTo>
                    <a:pt x="1057" y="7"/>
                  </a:lnTo>
                  <a:lnTo>
                    <a:pt x="1075" y="7"/>
                  </a:lnTo>
                  <a:lnTo>
                    <a:pt x="1092" y="7"/>
                  </a:lnTo>
                  <a:lnTo>
                    <a:pt x="1108" y="5"/>
                  </a:lnTo>
                  <a:lnTo>
                    <a:pt x="1123" y="5"/>
                  </a:lnTo>
                  <a:lnTo>
                    <a:pt x="1139" y="5"/>
                  </a:lnTo>
                  <a:lnTo>
                    <a:pt x="1156" y="5"/>
                  </a:lnTo>
                  <a:lnTo>
                    <a:pt x="1172" y="5"/>
                  </a:lnTo>
                  <a:lnTo>
                    <a:pt x="1189" y="5"/>
                  </a:lnTo>
                  <a:lnTo>
                    <a:pt x="1205" y="5"/>
                  </a:lnTo>
                  <a:lnTo>
                    <a:pt x="1222" y="5"/>
                  </a:lnTo>
                  <a:lnTo>
                    <a:pt x="1238" y="5"/>
                  </a:lnTo>
                  <a:lnTo>
                    <a:pt x="1255" y="5"/>
                  </a:lnTo>
                  <a:lnTo>
                    <a:pt x="1271" y="5"/>
                  </a:lnTo>
                  <a:lnTo>
                    <a:pt x="1288" y="5"/>
                  </a:lnTo>
                  <a:lnTo>
                    <a:pt x="1304" y="5"/>
                  </a:lnTo>
                  <a:lnTo>
                    <a:pt x="1321" y="5"/>
                  </a:lnTo>
                  <a:lnTo>
                    <a:pt x="1339" y="5"/>
                  </a:lnTo>
                  <a:lnTo>
                    <a:pt x="1356" y="5"/>
                  </a:lnTo>
                  <a:lnTo>
                    <a:pt x="1372" y="5"/>
                  </a:lnTo>
                  <a:lnTo>
                    <a:pt x="1389" y="5"/>
                  </a:lnTo>
                  <a:lnTo>
                    <a:pt x="1404" y="5"/>
                  </a:lnTo>
                  <a:lnTo>
                    <a:pt x="1422" y="5"/>
                  </a:lnTo>
                  <a:lnTo>
                    <a:pt x="1437" y="5"/>
                  </a:lnTo>
                  <a:lnTo>
                    <a:pt x="1455" y="5"/>
                  </a:lnTo>
                  <a:lnTo>
                    <a:pt x="1472" y="5"/>
                  </a:lnTo>
                  <a:lnTo>
                    <a:pt x="1490" y="7"/>
                  </a:lnTo>
                  <a:lnTo>
                    <a:pt x="1507" y="7"/>
                  </a:lnTo>
                  <a:lnTo>
                    <a:pt x="1525" y="7"/>
                  </a:lnTo>
                  <a:lnTo>
                    <a:pt x="1542" y="7"/>
                  </a:lnTo>
                  <a:lnTo>
                    <a:pt x="1560" y="9"/>
                  </a:lnTo>
                  <a:lnTo>
                    <a:pt x="1577" y="9"/>
                  </a:lnTo>
                  <a:lnTo>
                    <a:pt x="1595" y="11"/>
                  </a:lnTo>
                  <a:lnTo>
                    <a:pt x="1612" y="11"/>
                  </a:lnTo>
                  <a:lnTo>
                    <a:pt x="1631" y="13"/>
                  </a:lnTo>
                  <a:lnTo>
                    <a:pt x="1643" y="11"/>
                  </a:lnTo>
                  <a:lnTo>
                    <a:pt x="1655" y="11"/>
                  </a:lnTo>
                  <a:lnTo>
                    <a:pt x="1666" y="11"/>
                  </a:lnTo>
                  <a:lnTo>
                    <a:pt x="1680" y="11"/>
                  </a:lnTo>
                  <a:lnTo>
                    <a:pt x="1692" y="9"/>
                  </a:lnTo>
                  <a:lnTo>
                    <a:pt x="1705" y="9"/>
                  </a:lnTo>
                  <a:lnTo>
                    <a:pt x="1717" y="9"/>
                  </a:lnTo>
                  <a:lnTo>
                    <a:pt x="1730" y="9"/>
                  </a:lnTo>
                  <a:lnTo>
                    <a:pt x="1742" y="7"/>
                  </a:lnTo>
                  <a:lnTo>
                    <a:pt x="1754" y="7"/>
                  </a:lnTo>
                  <a:lnTo>
                    <a:pt x="1765" y="7"/>
                  </a:lnTo>
                  <a:lnTo>
                    <a:pt x="1779" y="7"/>
                  </a:lnTo>
                  <a:lnTo>
                    <a:pt x="1790" y="7"/>
                  </a:lnTo>
                  <a:lnTo>
                    <a:pt x="1804" y="7"/>
                  </a:lnTo>
                  <a:lnTo>
                    <a:pt x="1818" y="7"/>
                  </a:lnTo>
                  <a:lnTo>
                    <a:pt x="1831" y="7"/>
                  </a:lnTo>
                  <a:lnTo>
                    <a:pt x="1843" y="5"/>
                  </a:lnTo>
                  <a:lnTo>
                    <a:pt x="1854" y="5"/>
                  </a:lnTo>
                  <a:lnTo>
                    <a:pt x="1866" y="5"/>
                  </a:lnTo>
                  <a:lnTo>
                    <a:pt x="1880" y="5"/>
                  </a:lnTo>
                  <a:lnTo>
                    <a:pt x="1891" y="5"/>
                  </a:lnTo>
                  <a:lnTo>
                    <a:pt x="1905" y="5"/>
                  </a:lnTo>
                  <a:lnTo>
                    <a:pt x="1916" y="5"/>
                  </a:lnTo>
                  <a:lnTo>
                    <a:pt x="1930" y="5"/>
                  </a:lnTo>
                  <a:lnTo>
                    <a:pt x="1942" y="5"/>
                  </a:lnTo>
                  <a:lnTo>
                    <a:pt x="1953" y="5"/>
                  </a:lnTo>
                  <a:lnTo>
                    <a:pt x="1965" y="5"/>
                  </a:lnTo>
                  <a:lnTo>
                    <a:pt x="1979" y="7"/>
                  </a:lnTo>
                  <a:lnTo>
                    <a:pt x="1990" y="7"/>
                  </a:lnTo>
                  <a:lnTo>
                    <a:pt x="2004" y="9"/>
                  </a:lnTo>
                  <a:lnTo>
                    <a:pt x="2017" y="11"/>
                  </a:lnTo>
                  <a:lnTo>
                    <a:pt x="2031" y="13"/>
                  </a:lnTo>
                  <a:lnTo>
                    <a:pt x="2043" y="11"/>
                  </a:lnTo>
                  <a:lnTo>
                    <a:pt x="2054" y="11"/>
                  </a:lnTo>
                  <a:lnTo>
                    <a:pt x="2066" y="11"/>
                  </a:lnTo>
                  <a:lnTo>
                    <a:pt x="2077" y="11"/>
                  </a:lnTo>
                  <a:lnTo>
                    <a:pt x="2089" y="11"/>
                  </a:lnTo>
                  <a:lnTo>
                    <a:pt x="2101" y="11"/>
                  </a:lnTo>
                  <a:lnTo>
                    <a:pt x="2112" y="11"/>
                  </a:lnTo>
                  <a:lnTo>
                    <a:pt x="2124" y="11"/>
                  </a:lnTo>
                  <a:lnTo>
                    <a:pt x="2136" y="9"/>
                  </a:lnTo>
                  <a:lnTo>
                    <a:pt x="2147" y="9"/>
                  </a:lnTo>
                  <a:lnTo>
                    <a:pt x="2159" y="9"/>
                  </a:lnTo>
                  <a:lnTo>
                    <a:pt x="2171" y="9"/>
                  </a:lnTo>
                  <a:lnTo>
                    <a:pt x="2182" y="9"/>
                  </a:lnTo>
                  <a:lnTo>
                    <a:pt x="2194" y="9"/>
                  </a:lnTo>
                  <a:lnTo>
                    <a:pt x="2205" y="9"/>
                  </a:lnTo>
                  <a:lnTo>
                    <a:pt x="2217" y="9"/>
                  </a:lnTo>
                  <a:lnTo>
                    <a:pt x="2227" y="7"/>
                  </a:lnTo>
                  <a:lnTo>
                    <a:pt x="2238" y="7"/>
                  </a:lnTo>
                  <a:lnTo>
                    <a:pt x="2250" y="7"/>
                  </a:lnTo>
                  <a:lnTo>
                    <a:pt x="2262" y="7"/>
                  </a:lnTo>
                  <a:lnTo>
                    <a:pt x="2273" y="7"/>
                  </a:lnTo>
                  <a:lnTo>
                    <a:pt x="2285" y="7"/>
                  </a:lnTo>
                  <a:lnTo>
                    <a:pt x="2297" y="7"/>
                  </a:lnTo>
                  <a:lnTo>
                    <a:pt x="2308" y="7"/>
                  </a:lnTo>
                  <a:lnTo>
                    <a:pt x="2318" y="7"/>
                  </a:lnTo>
                  <a:lnTo>
                    <a:pt x="2330" y="7"/>
                  </a:lnTo>
                  <a:lnTo>
                    <a:pt x="2341" y="7"/>
                  </a:lnTo>
                  <a:lnTo>
                    <a:pt x="2353" y="7"/>
                  </a:lnTo>
                  <a:lnTo>
                    <a:pt x="2364" y="7"/>
                  </a:lnTo>
                  <a:lnTo>
                    <a:pt x="2376" y="7"/>
                  </a:lnTo>
                  <a:lnTo>
                    <a:pt x="2388" y="7"/>
                  </a:lnTo>
                  <a:lnTo>
                    <a:pt x="2399" y="7"/>
                  </a:lnTo>
                  <a:lnTo>
                    <a:pt x="2409" y="5"/>
                  </a:lnTo>
                  <a:lnTo>
                    <a:pt x="2421" y="5"/>
                  </a:lnTo>
                  <a:lnTo>
                    <a:pt x="2432" y="5"/>
                  </a:lnTo>
                  <a:lnTo>
                    <a:pt x="2444" y="5"/>
                  </a:lnTo>
                  <a:lnTo>
                    <a:pt x="2454" y="5"/>
                  </a:lnTo>
                  <a:lnTo>
                    <a:pt x="2465" y="5"/>
                  </a:lnTo>
                  <a:lnTo>
                    <a:pt x="2477" y="5"/>
                  </a:lnTo>
                  <a:lnTo>
                    <a:pt x="2489" y="5"/>
                  </a:lnTo>
                  <a:lnTo>
                    <a:pt x="2500" y="5"/>
                  </a:lnTo>
                  <a:lnTo>
                    <a:pt x="2512" y="5"/>
                  </a:lnTo>
                  <a:lnTo>
                    <a:pt x="2524" y="5"/>
                  </a:lnTo>
                  <a:lnTo>
                    <a:pt x="2535" y="5"/>
                  </a:lnTo>
                  <a:lnTo>
                    <a:pt x="2547" y="5"/>
                  </a:lnTo>
                  <a:lnTo>
                    <a:pt x="2558" y="5"/>
                  </a:lnTo>
                  <a:lnTo>
                    <a:pt x="2570" y="5"/>
                  </a:lnTo>
                  <a:lnTo>
                    <a:pt x="2582" y="5"/>
                  </a:lnTo>
                  <a:lnTo>
                    <a:pt x="2593" y="5"/>
                  </a:lnTo>
                  <a:lnTo>
                    <a:pt x="2605" y="5"/>
                  </a:lnTo>
                  <a:lnTo>
                    <a:pt x="2617" y="5"/>
                  </a:lnTo>
                  <a:lnTo>
                    <a:pt x="2628" y="5"/>
                  </a:lnTo>
                  <a:lnTo>
                    <a:pt x="2640" y="5"/>
                  </a:lnTo>
                  <a:lnTo>
                    <a:pt x="2652" y="5"/>
                  </a:lnTo>
                  <a:lnTo>
                    <a:pt x="2663" y="5"/>
                  </a:lnTo>
                  <a:lnTo>
                    <a:pt x="2675" y="7"/>
                  </a:lnTo>
                  <a:lnTo>
                    <a:pt x="2686" y="7"/>
                  </a:lnTo>
                  <a:lnTo>
                    <a:pt x="2698" y="7"/>
                  </a:lnTo>
                  <a:lnTo>
                    <a:pt x="2710" y="7"/>
                  </a:lnTo>
                  <a:lnTo>
                    <a:pt x="2721" y="9"/>
                  </a:lnTo>
                  <a:lnTo>
                    <a:pt x="2733" y="9"/>
                  </a:lnTo>
                  <a:lnTo>
                    <a:pt x="2745" y="11"/>
                  </a:lnTo>
                  <a:lnTo>
                    <a:pt x="2756" y="11"/>
                  </a:lnTo>
                  <a:lnTo>
                    <a:pt x="2770" y="13"/>
                  </a:lnTo>
                  <a:close/>
                </a:path>
              </a:pathLst>
            </a:custGeom>
            <a:solidFill>
              <a:srgbClr val="9E733D">
                <a:alpha val="100000"/>
              </a:srgbClr>
            </a:solidFill>
            <a:ln w="9525">
              <a:noFill/>
            </a:ln>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endParaRPr lang="zh-CN" altLang="en-US">
                <a:cs typeface="+mn-ea"/>
                <a:sym typeface="+mn-lt"/>
              </a:endParaRPr>
            </a:p>
          </p:txBody>
        </p:sp>
      </p:grpSp>
      <p:pic>
        <p:nvPicPr>
          <p:cNvPr id="116" name="Picture 32" descr="Overview.png"/>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0" b="100000" l="0" r="100000">
                        <a14:foregroundMark x1="26263" y1="6370" x2="26263" y2="6370"/>
                        <a14:foregroundMark x1="26263" y1="6370" x2="41540" y2="2815"/>
                        <a14:foregroundMark x1="28535" y1="9481" x2="39394" y2="7556"/>
                        <a14:foregroundMark x1="26389" y1="9333" x2="32828" y2="9926"/>
                        <a14:foregroundMark x1="30682" y1="12148" x2="34975" y2="9630"/>
                        <a14:foregroundMark x1="9343" y1="50519" x2="26136" y2="50815"/>
                        <a14:foregroundMark x1="379" y1="92148" x2="16162" y2="92296"/>
                        <a14:foregroundMark x1="3283" y1="75111" x2="99874" y2="77926"/>
                        <a14:foregroundMark x1="49495" y1="97333" x2="67424" y2="97481"/>
                        <a14:foregroundMark x1="505" y1="74963" x2="505" y2="74963"/>
                        <a14:foregroundMark x1="505" y1="74519" x2="21338" y2="85185"/>
                        <a14:foregroundMark x1="14394" y1="73778" x2="24874" y2="72593"/>
                        <a14:foregroundMark x1="25000" y1="71111" x2="34091" y2="67259"/>
                        <a14:foregroundMark x1="58333" y1="70667" x2="58333" y2="70667"/>
                        <a14:foregroundMark x1="58333" y1="70963" x2="56818" y2="69630"/>
                        <a14:foregroundMark x1="62626" y1="60593" x2="62626" y2="60593"/>
                        <a14:foregroundMark x1="62247" y1="61185" x2="66162" y2="64741"/>
                        <a14:foregroundMark x1="65152" y1="62667" x2="65152" y2="62667"/>
                        <a14:foregroundMark x1="65152" y1="62667" x2="66414" y2="68741"/>
                        <a14:foregroundMark x1="66414" y1="67259" x2="66288" y2="63407"/>
                        <a14:foregroundMark x1="77525" y1="60296" x2="77525" y2="60296"/>
                        <a14:foregroundMark x1="66288" y1="82074" x2="85859" y2="89926"/>
                        <a14:foregroundMark x1="66162" y1="80000" x2="67803" y2="88593"/>
                        <a14:foregroundMark x1="85480" y1="85333" x2="81061" y2="86963"/>
                        <a14:foregroundMark x1="54672" y1="78667" x2="61995" y2="81333"/>
                        <a14:foregroundMark x1="57828" y1="79556" x2="50505" y2="92296"/>
                        <a14:foregroundMark x1="48485" y1="81037" x2="42551" y2="79407"/>
                        <a14:foregroundMark x1="24242" y1="3556" x2="43434" y2="2074"/>
                        <a14:foregroundMark x1="40152" y1="65926" x2="40152" y2="65926"/>
                        <a14:foregroundMark x1="39141" y1="65185" x2="39141" y2="65185"/>
                        <a14:foregroundMark x1="37753" y1="64889" x2="37753" y2="64889"/>
                        <a14:foregroundMark x1="34217" y1="66815" x2="36995" y2="65926"/>
                        <a14:foregroundMark x1="27146" y1="69630" x2="29419" y2="68296"/>
                        <a14:foregroundMark x1="38005" y1="64444" x2="41540" y2="63852"/>
                        <a14:foregroundMark x1="43939" y1="63704" x2="43939" y2="63704"/>
                        <a14:backgroundMark x1="50758" y1="70519" x2="55682" y2="70074"/>
                        <a14:backgroundMark x1="59596" y1="71259" x2="62753" y2="66222"/>
                        <a14:backgroundMark x1="49495" y1="68000" x2="45455" y2="68889"/>
                      </a14:backgroundRemoval>
                    </a14:imgEffect>
                  </a14:imgLayer>
                </a14:imgProps>
              </a:ext>
            </a:extLst>
          </a:blip>
          <a:srcRect l="19016" t="73348" r="67715" b="5984"/>
          <a:stretch>
            <a:fillRect/>
          </a:stretch>
        </p:blipFill>
        <p:spPr>
          <a:xfrm>
            <a:off x="4932040" y="4391421"/>
            <a:ext cx="1584016" cy="1891461"/>
          </a:xfrm>
          <a:prstGeom prst="rect">
            <a:avLst/>
          </a:prstGeom>
        </p:spPr>
      </p:pic>
    </p:spTree>
    <p:extLst>
      <p:ext uri="{BB962C8B-B14F-4D97-AF65-F5344CB8AC3E}">
        <p14:creationId xmlns:p14="http://schemas.microsoft.com/office/powerpoint/2010/main" val="3533570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528638" y="1423988"/>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59632" y="2276872"/>
            <a:ext cx="7488832" cy="31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1.2 </a:t>
            </a:r>
            <a:r>
              <a:rPr lang="zh-CN" altLang="en-US" dirty="0">
                <a:solidFill>
                  <a:schemeClr val="bg1">
                    <a:lumMod val="65000"/>
                  </a:schemeClr>
                </a:solidFill>
                <a:latin typeface="+mn-lt"/>
                <a:ea typeface="+mn-ea"/>
                <a:cs typeface="+mn-ea"/>
                <a:sym typeface="+mn-lt"/>
              </a:rPr>
              <a:t>信息安全的脆弱性及常见安全攻击</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rgbClr val="1B4F85"/>
                </a:solidFill>
                <a:latin typeface="+mn-lt"/>
                <a:ea typeface="+mn-ea"/>
                <a:cs typeface="+mn-ea"/>
                <a:sym typeface="+mn-lt"/>
              </a:rPr>
              <a:t>1.3 </a:t>
            </a:r>
            <a:r>
              <a:rPr lang="zh-CN" altLang="en-US" dirty="0">
                <a:solidFill>
                  <a:srgbClr val="1B4F85"/>
                </a:solidFill>
                <a:latin typeface="+mn-lt"/>
                <a:ea typeface="+mn-ea"/>
                <a:cs typeface="+mn-ea"/>
                <a:sym typeface="+mn-lt"/>
              </a:rPr>
              <a:t>信息安全的要素</a:t>
            </a:r>
            <a:endParaRPr lang="en-US" altLang="zh-CN" dirty="0">
              <a:solidFill>
                <a:srgbClr val="1B4F85"/>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1.5 </a:t>
            </a:r>
            <a:r>
              <a:rPr lang="zh-CN" altLang="en-US" dirty="0">
                <a:solidFill>
                  <a:schemeClr val="bg1">
                    <a:lumMod val="65000"/>
                  </a:schemeClr>
                </a:solidFill>
                <a:latin typeface="+mn-lt"/>
                <a:ea typeface="+mn-ea"/>
                <a:cs typeface="+mn-ea"/>
                <a:sym typeface="+mn-lt"/>
              </a:rPr>
              <a:t>信息安全的整体解决方案</a:t>
            </a:r>
          </a:p>
        </p:txBody>
      </p:sp>
    </p:spTree>
    <p:extLst>
      <p:ext uri="{BB962C8B-B14F-4D97-AF65-F5344CB8AC3E}">
        <p14:creationId xmlns:p14="http://schemas.microsoft.com/office/powerpoint/2010/main" val="39806865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í$ḻïḓe">
            <a:extLst>
              <a:ext uri="{FF2B5EF4-FFF2-40B4-BE49-F238E27FC236}">
                <a16:creationId xmlns:a16="http://schemas.microsoft.com/office/drawing/2014/main" id="{97669D15-42AD-4712-A636-2AB8DCB77DF0}"/>
              </a:ext>
            </a:extLst>
          </p:cNvPr>
          <p:cNvGrpSpPr/>
          <p:nvPr/>
        </p:nvGrpSpPr>
        <p:grpSpPr>
          <a:xfrm>
            <a:off x="580392" y="3033094"/>
            <a:ext cx="1417902" cy="2520714"/>
            <a:chOff x="839416" y="2697840"/>
            <a:chExt cx="1890536" cy="3360952"/>
          </a:xfrm>
          <a:solidFill>
            <a:schemeClr val="tx1">
              <a:lumMod val="50000"/>
              <a:lumOff val="50000"/>
            </a:schemeClr>
          </a:solidFill>
        </p:grpSpPr>
        <p:sp>
          <p:nvSpPr>
            <p:cNvPr id="39" name="iṧḷîḓe">
              <a:extLst>
                <a:ext uri="{FF2B5EF4-FFF2-40B4-BE49-F238E27FC236}">
                  <a16:creationId xmlns:a16="http://schemas.microsoft.com/office/drawing/2014/main" id="{FD32ED80-B73E-41FE-B8CD-FC8FFB5B35A9}"/>
                </a:ext>
              </a:extLst>
            </p:cNvPr>
            <p:cNvSpPr>
              <a:spLocks/>
            </p:cNvSpPr>
            <p:nvPr/>
          </p:nvSpPr>
          <p:spPr bwMode="auto">
            <a:xfrm>
              <a:off x="1332599" y="2697840"/>
              <a:ext cx="634747" cy="630179"/>
            </a:xfrm>
            <a:custGeom>
              <a:avLst/>
              <a:gdLst>
                <a:gd name="T0" fmla="*/ 67 w 67"/>
                <a:gd name="T1" fmla="*/ 32 h 66"/>
                <a:gd name="T2" fmla="*/ 32 w 67"/>
                <a:gd name="T3" fmla="*/ 1 h 66"/>
                <a:gd name="T4" fmla="*/ 2 w 67"/>
                <a:gd name="T5" fmla="*/ 36 h 66"/>
                <a:gd name="T6" fmla="*/ 28 w 67"/>
                <a:gd name="T7" fmla="*/ 66 h 66"/>
                <a:gd name="T8" fmla="*/ 40 w 67"/>
                <a:gd name="T9" fmla="*/ 66 h 66"/>
                <a:gd name="T10" fmla="*/ 67 w 67"/>
                <a:gd name="T11" fmla="*/ 32 h 66"/>
              </a:gdLst>
              <a:ahLst/>
              <a:cxnLst>
                <a:cxn ang="0">
                  <a:pos x="T0" y="T1"/>
                </a:cxn>
                <a:cxn ang="0">
                  <a:pos x="T2" y="T3"/>
                </a:cxn>
                <a:cxn ang="0">
                  <a:pos x="T4" y="T5"/>
                </a:cxn>
                <a:cxn ang="0">
                  <a:pos x="T6" y="T7"/>
                </a:cxn>
                <a:cxn ang="0">
                  <a:pos x="T8" y="T9"/>
                </a:cxn>
                <a:cxn ang="0">
                  <a:pos x="T10" y="T11"/>
                </a:cxn>
              </a:cxnLst>
              <a:rect l="0" t="0" r="r" b="b"/>
              <a:pathLst>
                <a:path w="67" h="66">
                  <a:moveTo>
                    <a:pt x="67" y="32"/>
                  </a:moveTo>
                  <a:cubicBezTo>
                    <a:pt x="65" y="14"/>
                    <a:pt x="50" y="0"/>
                    <a:pt x="32" y="1"/>
                  </a:cubicBezTo>
                  <a:cubicBezTo>
                    <a:pt x="13" y="2"/>
                    <a:pt x="0" y="18"/>
                    <a:pt x="2" y="36"/>
                  </a:cubicBezTo>
                  <a:cubicBezTo>
                    <a:pt x="3" y="51"/>
                    <a:pt x="13" y="63"/>
                    <a:pt x="28" y="66"/>
                  </a:cubicBezTo>
                  <a:cubicBezTo>
                    <a:pt x="40" y="66"/>
                    <a:pt x="40" y="66"/>
                    <a:pt x="40" y="66"/>
                  </a:cubicBezTo>
                  <a:cubicBezTo>
                    <a:pt x="56" y="63"/>
                    <a:pt x="67" y="48"/>
                    <a:pt x="67" y="32"/>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0" name="ïş1íḋe">
              <a:extLst>
                <a:ext uri="{FF2B5EF4-FFF2-40B4-BE49-F238E27FC236}">
                  <a16:creationId xmlns:a16="http://schemas.microsoft.com/office/drawing/2014/main" id="{1347BEF6-EBC7-4D37-B56E-C6E760425348}"/>
                </a:ext>
              </a:extLst>
            </p:cNvPr>
            <p:cNvSpPr>
              <a:spLocks/>
            </p:cNvSpPr>
            <p:nvPr/>
          </p:nvSpPr>
          <p:spPr bwMode="auto">
            <a:xfrm>
              <a:off x="839416" y="4971963"/>
              <a:ext cx="844807" cy="1086829"/>
            </a:xfrm>
            <a:custGeom>
              <a:avLst/>
              <a:gdLst>
                <a:gd name="T0" fmla="*/ 75 w 89"/>
                <a:gd name="T1" fmla="*/ 4 h 114"/>
                <a:gd name="T2" fmla="*/ 62 w 89"/>
                <a:gd name="T3" fmla="*/ 0 h 114"/>
                <a:gd name="T4" fmla="*/ 48 w 89"/>
                <a:gd name="T5" fmla="*/ 48 h 114"/>
                <a:gd name="T6" fmla="*/ 7 w 89"/>
                <a:gd name="T7" fmla="*/ 83 h 114"/>
                <a:gd name="T8" fmla="*/ 6 w 89"/>
                <a:gd name="T9" fmla="*/ 104 h 114"/>
                <a:gd name="T10" fmla="*/ 9 w 89"/>
                <a:gd name="T11" fmla="*/ 108 h 114"/>
                <a:gd name="T12" fmla="*/ 30 w 89"/>
                <a:gd name="T13" fmla="*/ 108 h 114"/>
                <a:gd name="T14" fmla="*/ 75 w 89"/>
                <a:gd name="T15" fmla="*/ 71 h 114"/>
                <a:gd name="T16" fmla="*/ 80 w 89"/>
                <a:gd name="T17" fmla="*/ 60 h 114"/>
                <a:gd name="T18" fmla="*/ 80 w 89"/>
                <a:gd name="T19" fmla="*/ 58 h 114"/>
                <a:gd name="T20" fmla="*/ 89 w 89"/>
                <a:gd name="T21" fmla="*/ 27 h 114"/>
                <a:gd name="T22" fmla="*/ 75 w 89"/>
                <a:gd name="T23" fmla="*/ 5 h 114"/>
                <a:gd name="T24" fmla="*/ 75 w 89"/>
                <a:gd name="T25"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14">
                  <a:moveTo>
                    <a:pt x="75" y="4"/>
                  </a:moveTo>
                  <a:cubicBezTo>
                    <a:pt x="70" y="3"/>
                    <a:pt x="65" y="2"/>
                    <a:pt x="62" y="0"/>
                  </a:cubicBezTo>
                  <a:cubicBezTo>
                    <a:pt x="48" y="48"/>
                    <a:pt x="48" y="48"/>
                    <a:pt x="48" y="48"/>
                  </a:cubicBezTo>
                  <a:cubicBezTo>
                    <a:pt x="7" y="83"/>
                    <a:pt x="7" y="83"/>
                    <a:pt x="7" y="83"/>
                  </a:cubicBezTo>
                  <a:cubicBezTo>
                    <a:pt x="1" y="89"/>
                    <a:pt x="0" y="99"/>
                    <a:pt x="6" y="104"/>
                  </a:cubicBezTo>
                  <a:cubicBezTo>
                    <a:pt x="9" y="108"/>
                    <a:pt x="9" y="108"/>
                    <a:pt x="9" y="108"/>
                  </a:cubicBezTo>
                  <a:cubicBezTo>
                    <a:pt x="13" y="114"/>
                    <a:pt x="24" y="114"/>
                    <a:pt x="30" y="108"/>
                  </a:cubicBezTo>
                  <a:cubicBezTo>
                    <a:pt x="75" y="71"/>
                    <a:pt x="75" y="71"/>
                    <a:pt x="75" y="71"/>
                  </a:cubicBezTo>
                  <a:cubicBezTo>
                    <a:pt x="77" y="68"/>
                    <a:pt x="78" y="64"/>
                    <a:pt x="80" y="60"/>
                  </a:cubicBezTo>
                  <a:cubicBezTo>
                    <a:pt x="80" y="60"/>
                    <a:pt x="80" y="59"/>
                    <a:pt x="80" y="58"/>
                  </a:cubicBezTo>
                  <a:cubicBezTo>
                    <a:pt x="89" y="27"/>
                    <a:pt x="89" y="27"/>
                    <a:pt x="89" y="27"/>
                  </a:cubicBezTo>
                  <a:cubicBezTo>
                    <a:pt x="75" y="5"/>
                    <a:pt x="75" y="5"/>
                    <a:pt x="75" y="5"/>
                  </a:cubicBezTo>
                  <a:lnTo>
                    <a:pt x="75" y="4"/>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1" name="îṧ1ïḓe">
              <a:extLst>
                <a:ext uri="{FF2B5EF4-FFF2-40B4-BE49-F238E27FC236}">
                  <a16:creationId xmlns:a16="http://schemas.microsoft.com/office/drawing/2014/main" id="{46FDD5BA-7F22-471C-8306-9F32660192FA}"/>
                </a:ext>
              </a:extLst>
            </p:cNvPr>
            <p:cNvSpPr>
              <a:spLocks/>
            </p:cNvSpPr>
            <p:nvPr/>
          </p:nvSpPr>
          <p:spPr bwMode="auto">
            <a:xfrm>
              <a:off x="2008443" y="3556344"/>
              <a:ext cx="54798" cy="164395"/>
            </a:xfrm>
            <a:custGeom>
              <a:avLst/>
              <a:gdLst>
                <a:gd name="T0" fmla="*/ 6 w 6"/>
                <a:gd name="T1" fmla="*/ 1 h 17"/>
                <a:gd name="T2" fmla="*/ 0 w 6"/>
                <a:gd name="T3" fmla="*/ 0 h 17"/>
                <a:gd name="T4" fmla="*/ 0 w 6"/>
                <a:gd name="T5" fmla="*/ 8 h 17"/>
                <a:gd name="T6" fmla="*/ 1 w 6"/>
                <a:gd name="T7" fmla="*/ 17 h 17"/>
                <a:gd name="T8" fmla="*/ 6 w 6"/>
                <a:gd name="T9" fmla="*/ 1 h 17"/>
              </a:gdLst>
              <a:ahLst/>
              <a:cxnLst>
                <a:cxn ang="0">
                  <a:pos x="T0" y="T1"/>
                </a:cxn>
                <a:cxn ang="0">
                  <a:pos x="T2" y="T3"/>
                </a:cxn>
                <a:cxn ang="0">
                  <a:pos x="T4" y="T5"/>
                </a:cxn>
                <a:cxn ang="0">
                  <a:pos x="T6" y="T7"/>
                </a:cxn>
                <a:cxn ang="0">
                  <a:pos x="T8" y="T9"/>
                </a:cxn>
              </a:cxnLst>
              <a:rect l="0" t="0" r="r" b="b"/>
              <a:pathLst>
                <a:path w="6" h="17">
                  <a:moveTo>
                    <a:pt x="6" y="1"/>
                  </a:moveTo>
                  <a:cubicBezTo>
                    <a:pt x="0" y="0"/>
                    <a:pt x="0" y="0"/>
                    <a:pt x="0" y="0"/>
                  </a:cubicBezTo>
                  <a:cubicBezTo>
                    <a:pt x="0" y="3"/>
                    <a:pt x="0" y="5"/>
                    <a:pt x="0" y="8"/>
                  </a:cubicBezTo>
                  <a:cubicBezTo>
                    <a:pt x="1" y="17"/>
                    <a:pt x="1" y="17"/>
                    <a:pt x="1" y="17"/>
                  </a:cubicBezTo>
                  <a:lnTo>
                    <a:pt x="6" y="1"/>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2" name="išļîḋê">
              <a:extLst>
                <a:ext uri="{FF2B5EF4-FFF2-40B4-BE49-F238E27FC236}">
                  <a16:creationId xmlns:a16="http://schemas.microsoft.com/office/drawing/2014/main" id="{9525D74A-389E-4044-8824-BF26EEDB2EF8}"/>
                </a:ext>
              </a:extLst>
            </p:cNvPr>
            <p:cNvSpPr>
              <a:spLocks/>
            </p:cNvSpPr>
            <p:nvPr/>
          </p:nvSpPr>
          <p:spPr bwMode="auto">
            <a:xfrm>
              <a:off x="2405731" y="3474147"/>
              <a:ext cx="264857" cy="273991"/>
            </a:xfrm>
            <a:custGeom>
              <a:avLst/>
              <a:gdLst>
                <a:gd name="T0" fmla="*/ 0 w 28"/>
                <a:gd name="T1" fmla="*/ 29 h 29"/>
                <a:gd name="T2" fmla="*/ 28 w 28"/>
                <a:gd name="T3" fmla="*/ 0 h 29"/>
                <a:gd name="T4" fmla="*/ 2 w 28"/>
                <a:gd name="T5" fmla="*/ 0 h 29"/>
                <a:gd name="T6" fmla="*/ 2 w 28"/>
                <a:gd name="T7" fmla="*/ 2 h 29"/>
                <a:gd name="T8" fmla="*/ 4 w 28"/>
                <a:gd name="T9" fmla="*/ 17 h 29"/>
                <a:gd name="T10" fmla="*/ 0 w 28"/>
                <a:gd name="T11" fmla="*/ 29 h 29"/>
              </a:gdLst>
              <a:ahLst/>
              <a:cxnLst>
                <a:cxn ang="0">
                  <a:pos x="T0" y="T1"/>
                </a:cxn>
                <a:cxn ang="0">
                  <a:pos x="T2" y="T3"/>
                </a:cxn>
                <a:cxn ang="0">
                  <a:pos x="T4" y="T5"/>
                </a:cxn>
                <a:cxn ang="0">
                  <a:pos x="T6" y="T7"/>
                </a:cxn>
                <a:cxn ang="0">
                  <a:pos x="T8" y="T9"/>
                </a:cxn>
                <a:cxn ang="0">
                  <a:pos x="T10" y="T11"/>
                </a:cxn>
              </a:cxnLst>
              <a:rect l="0" t="0" r="r" b="b"/>
              <a:pathLst>
                <a:path w="28" h="29">
                  <a:moveTo>
                    <a:pt x="0" y="29"/>
                  </a:moveTo>
                  <a:cubicBezTo>
                    <a:pt x="28" y="0"/>
                    <a:pt x="28" y="0"/>
                    <a:pt x="28" y="0"/>
                  </a:cubicBezTo>
                  <a:cubicBezTo>
                    <a:pt x="2" y="0"/>
                    <a:pt x="2" y="0"/>
                    <a:pt x="2" y="0"/>
                  </a:cubicBezTo>
                  <a:cubicBezTo>
                    <a:pt x="2" y="1"/>
                    <a:pt x="2" y="1"/>
                    <a:pt x="2" y="2"/>
                  </a:cubicBezTo>
                  <a:cubicBezTo>
                    <a:pt x="5" y="7"/>
                    <a:pt x="6" y="12"/>
                    <a:pt x="4" y="17"/>
                  </a:cubicBezTo>
                  <a:lnTo>
                    <a:pt x="0" y="29"/>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3" name="iṩļiḍé">
              <a:extLst>
                <a:ext uri="{FF2B5EF4-FFF2-40B4-BE49-F238E27FC236}">
                  <a16:creationId xmlns:a16="http://schemas.microsoft.com/office/drawing/2014/main" id="{BE405C3B-7BFC-45C8-B812-8898758CA91B}"/>
                </a:ext>
              </a:extLst>
            </p:cNvPr>
            <p:cNvSpPr>
              <a:spLocks/>
            </p:cNvSpPr>
            <p:nvPr/>
          </p:nvSpPr>
          <p:spPr bwMode="auto">
            <a:xfrm>
              <a:off x="2455961" y="3204725"/>
              <a:ext cx="273991" cy="123297"/>
            </a:xfrm>
            <a:custGeom>
              <a:avLst/>
              <a:gdLst>
                <a:gd name="T0" fmla="*/ 25 w 29"/>
                <a:gd name="T1" fmla="*/ 5 h 13"/>
                <a:gd name="T2" fmla="*/ 6 w 29"/>
                <a:gd name="T3" fmla="*/ 6 h 13"/>
                <a:gd name="T4" fmla="*/ 0 w 29"/>
                <a:gd name="T5" fmla="*/ 13 h 13"/>
                <a:gd name="T6" fmla="*/ 29 w 29"/>
                <a:gd name="T7" fmla="*/ 13 h 13"/>
                <a:gd name="T8" fmla="*/ 25 w 29"/>
                <a:gd name="T9" fmla="*/ 5 h 13"/>
              </a:gdLst>
              <a:ahLst/>
              <a:cxnLst>
                <a:cxn ang="0">
                  <a:pos x="T0" y="T1"/>
                </a:cxn>
                <a:cxn ang="0">
                  <a:pos x="T2" y="T3"/>
                </a:cxn>
                <a:cxn ang="0">
                  <a:pos x="T4" y="T5"/>
                </a:cxn>
                <a:cxn ang="0">
                  <a:pos x="T6" y="T7"/>
                </a:cxn>
                <a:cxn ang="0">
                  <a:pos x="T8" y="T9"/>
                </a:cxn>
              </a:cxnLst>
              <a:rect l="0" t="0" r="r" b="b"/>
              <a:pathLst>
                <a:path w="29" h="13">
                  <a:moveTo>
                    <a:pt x="25" y="5"/>
                  </a:moveTo>
                  <a:cubicBezTo>
                    <a:pt x="19" y="0"/>
                    <a:pt x="11" y="0"/>
                    <a:pt x="6" y="6"/>
                  </a:cubicBezTo>
                  <a:cubicBezTo>
                    <a:pt x="0" y="13"/>
                    <a:pt x="0" y="13"/>
                    <a:pt x="0" y="13"/>
                  </a:cubicBezTo>
                  <a:cubicBezTo>
                    <a:pt x="29" y="13"/>
                    <a:pt x="29" y="13"/>
                    <a:pt x="29" y="13"/>
                  </a:cubicBezTo>
                  <a:cubicBezTo>
                    <a:pt x="29" y="10"/>
                    <a:pt x="27" y="7"/>
                    <a:pt x="25" y="5"/>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4" name="išľïḑè">
              <a:extLst>
                <a:ext uri="{FF2B5EF4-FFF2-40B4-BE49-F238E27FC236}">
                  <a16:creationId xmlns:a16="http://schemas.microsoft.com/office/drawing/2014/main" id="{1B870EF9-8500-4E5F-9594-C847AFEDBD4C}"/>
                </a:ext>
              </a:extLst>
            </p:cNvPr>
            <p:cNvSpPr>
              <a:spLocks/>
            </p:cNvSpPr>
            <p:nvPr/>
          </p:nvSpPr>
          <p:spPr bwMode="auto">
            <a:xfrm>
              <a:off x="1277801" y="3460449"/>
              <a:ext cx="908738" cy="2589213"/>
            </a:xfrm>
            <a:custGeom>
              <a:avLst/>
              <a:gdLst>
                <a:gd name="T0" fmla="*/ 8 w 96"/>
                <a:gd name="T1" fmla="*/ 0 h 271"/>
                <a:gd name="T2" fmla="*/ 0 w 96"/>
                <a:gd name="T3" fmla="*/ 20 h 271"/>
                <a:gd name="T4" fmla="*/ 3 w 96"/>
                <a:gd name="T5" fmla="*/ 127 h 271"/>
                <a:gd name="T6" fmla="*/ 32 w 96"/>
                <a:gd name="T7" fmla="*/ 155 h 271"/>
                <a:gd name="T8" fmla="*/ 32 w 96"/>
                <a:gd name="T9" fmla="*/ 155 h 271"/>
                <a:gd name="T10" fmla="*/ 61 w 96"/>
                <a:gd name="T11" fmla="*/ 202 h 271"/>
                <a:gd name="T12" fmla="*/ 61 w 96"/>
                <a:gd name="T13" fmla="*/ 256 h 271"/>
                <a:gd name="T14" fmla="*/ 77 w 96"/>
                <a:gd name="T15" fmla="*/ 271 h 271"/>
                <a:gd name="T16" fmla="*/ 81 w 96"/>
                <a:gd name="T17" fmla="*/ 271 h 271"/>
                <a:gd name="T18" fmla="*/ 96 w 96"/>
                <a:gd name="T19" fmla="*/ 256 h 271"/>
                <a:gd name="T20" fmla="*/ 96 w 96"/>
                <a:gd name="T21" fmla="*/ 197 h 271"/>
                <a:gd name="T22" fmla="*/ 93 w 96"/>
                <a:gd name="T23" fmla="*/ 188 h 271"/>
                <a:gd name="T24" fmla="*/ 92 w 96"/>
                <a:gd name="T25" fmla="*/ 185 h 271"/>
                <a:gd name="T26" fmla="*/ 67 w 96"/>
                <a:gd name="T27" fmla="*/ 145 h 271"/>
                <a:gd name="T28" fmla="*/ 74 w 96"/>
                <a:gd name="T29" fmla="*/ 126 h 271"/>
                <a:gd name="T30" fmla="*/ 73 w 96"/>
                <a:gd name="T31" fmla="*/ 76 h 271"/>
                <a:gd name="T32" fmla="*/ 22 w 96"/>
                <a:gd name="T33" fmla="*/ 34 h 271"/>
                <a:gd name="T34" fmla="*/ 19 w 96"/>
                <a:gd name="T35" fmla="*/ 6 h 271"/>
                <a:gd name="T36" fmla="*/ 25 w 96"/>
                <a:gd name="T37" fmla="*/ 1 h 271"/>
                <a:gd name="T38" fmla="*/ 11 w 96"/>
                <a:gd name="T39" fmla="*/ 1 h 271"/>
                <a:gd name="T40" fmla="*/ 8 w 96"/>
                <a:gd name="T4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71">
                  <a:moveTo>
                    <a:pt x="8" y="0"/>
                  </a:moveTo>
                  <a:cubicBezTo>
                    <a:pt x="3" y="5"/>
                    <a:pt x="0" y="12"/>
                    <a:pt x="0" y="20"/>
                  </a:cubicBezTo>
                  <a:cubicBezTo>
                    <a:pt x="3" y="127"/>
                    <a:pt x="3" y="127"/>
                    <a:pt x="3" y="127"/>
                  </a:cubicBezTo>
                  <a:cubicBezTo>
                    <a:pt x="3" y="143"/>
                    <a:pt x="16" y="155"/>
                    <a:pt x="32" y="155"/>
                  </a:cubicBezTo>
                  <a:cubicBezTo>
                    <a:pt x="32" y="155"/>
                    <a:pt x="32" y="155"/>
                    <a:pt x="32" y="155"/>
                  </a:cubicBezTo>
                  <a:cubicBezTo>
                    <a:pt x="61" y="202"/>
                    <a:pt x="61" y="202"/>
                    <a:pt x="61" y="202"/>
                  </a:cubicBezTo>
                  <a:cubicBezTo>
                    <a:pt x="61" y="256"/>
                    <a:pt x="61" y="256"/>
                    <a:pt x="61" y="256"/>
                  </a:cubicBezTo>
                  <a:cubicBezTo>
                    <a:pt x="61" y="264"/>
                    <a:pt x="68" y="271"/>
                    <a:pt x="77" y="271"/>
                  </a:cubicBezTo>
                  <a:cubicBezTo>
                    <a:pt x="81" y="271"/>
                    <a:pt x="81" y="271"/>
                    <a:pt x="81" y="271"/>
                  </a:cubicBezTo>
                  <a:cubicBezTo>
                    <a:pt x="89" y="271"/>
                    <a:pt x="96" y="264"/>
                    <a:pt x="96" y="256"/>
                  </a:cubicBezTo>
                  <a:cubicBezTo>
                    <a:pt x="96" y="197"/>
                    <a:pt x="96" y="197"/>
                    <a:pt x="96" y="197"/>
                  </a:cubicBezTo>
                  <a:cubicBezTo>
                    <a:pt x="96" y="194"/>
                    <a:pt x="95" y="190"/>
                    <a:pt x="93" y="188"/>
                  </a:cubicBezTo>
                  <a:cubicBezTo>
                    <a:pt x="93" y="188"/>
                    <a:pt x="93" y="186"/>
                    <a:pt x="92" y="185"/>
                  </a:cubicBezTo>
                  <a:cubicBezTo>
                    <a:pt x="67" y="145"/>
                    <a:pt x="67" y="145"/>
                    <a:pt x="67" y="145"/>
                  </a:cubicBezTo>
                  <a:cubicBezTo>
                    <a:pt x="71" y="140"/>
                    <a:pt x="74" y="134"/>
                    <a:pt x="74" y="126"/>
                  </a:cubicBezTo>
                  <a:cubicBezTo>
                    <a:pt x="73" y="76"/>
                    <a:pt x="73" y="76"/>
                    <a:pt x="73" y="76"/>
                  </a:cubicBezTo>
                  <a:cubicBezTo>
                    <a:pt x="22" y="34"/>
                    <a:pt x="22" y="34"/>
                    <a:pt x="22" y="34"/>
                  </a:cubicBezTo>
                  <a:cubicBezTo>
                    <a:pt x="13" y="27"/>
                    <a:pt x="12" y="15"/>
                    <a:pt x="19" y="6"/>
                  </a:cubicBezTo>
                  <a:cubicBezTo>
                    <a:pt x="20" y="4"/>
                    <a:pt x="23" y="2"/>
                    <a:pt x="25" y="1"/>
                  </a:cubicBezTo>
                  <a:cubicBezTo>
                    <a:pt x="11" y="1"/>
                    <a:pt x="11" y="1"/>
                    <a:pt x="11" y="1"/>
                  </a:cubicBezTo>
                  <a:cubicBezTo>
                    <a:pt x="10" y="1"/>
                    <a:pt x="9" y="1"/>
                    <a:pt x="8" y="0"/>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5" name="íṣḻîdê">
              <a:extLst>
                <a:ext uri="{FF2B5EF4-FFF2-40B4-BE49-F238E27FC236}">
                  <a16:creationId xmlns:a16="http://schemas.microsoft.com/office/drawing/2014/main" id="{A7A9F9B4-444A-4110-A2D8-82724E437701}"/>
                </a:ext>
              </a:extLst>
            </p:cNvPr>
            <p:cNvSpPr>
              <a:spLocks/>
            </p:cNvSpPr>
            <p:nvPr/>
          </p:nvSpPr>
          <p:spPr bwMode="auto">
            <a:xfrm>
              <a:off x="1684223" y="3474147"/>
              <a:ext cx="264857" cy="219193"/>
            </a:xfrm>
            <a:custGeom>
              <a:avLst/>
              <a:gdLst>
                <a:gd name="T0" fmla="*/ 4 w 28"/>
                <a:gd name="T1" fmla="*/ 2 h 23"/>
                <a:gd name="T2" fmla="*/ 28 w 28"/>
                <a:gd name="T3" fmla="*/ 23 h 23"/>
                <a:gd name="T4" fmla="*/ 28 w 28"/>
                <a:gd name="T5" fmla="*/ 17 h 23"/>
                <a:gd name="T6" fmla="*/ 22 w 28"/>
                <a:gd name="T7" fmla="*/ 0 h 23"/>
                <a:gd name="T8" fmla="*/ 0 w 28"/>
                <a:gd name="T9" fmla="*/ 0 h 23"/>
                <a:gd name="T10" fmla="*/ 4 w 28"/>
                <a:gd name="T11" fmla="*/ 2 h 23"/>
              </a:gdLst>
              <a:ahLst/>
              <a:cxnLst>
                <a:cxn ang="0">
                  <a:pos x="T0" y="T1"/>
                </a:cxn>
                <a:cxn ang="0">
                  <a:pos x="T2" y="T3"/>
                </a:cxn>
                <a:cxn ang="0">
                  <a:pos x="T4" y="T5"/>
                </a:cxn>
                <a:cxn ang="0">
                  <a:pos x="T6" y="T7"/>
                </a:cxn>
                <a:cxn ang="0">
                  <a:pos x="T8" y="T9"/>
                </a:cxn>
                <a:cxn ang="0">
                  <a:pos x="T10" y="T11"/>
                </a:cxn>
              </a:cxnLst>
              <a:rect l="0" t="0" r="r" b="b"/>
              <a:pathLst>
                <a:path w="28" h="23">
                  <a:moveTo>
                    <a:pt x="4" y="2"/>
                  </a:moveTo>
                  <a:cubicBezTo>
                    <a:pt x="28" y="23"/>
                    <a:pt x="28" y="23"/>
                    <a:pt x="28" y="23"/>
                  </a:cubicBezTo>
                  <a:cubicBezTo>
                    <a:pt x="28" y="17"/>
                    <a:pt x="28" y="17"/>
                    <a:pt x="28" y="17"/>
                  </a:cubicBezTo>
                  <a:cubicBezTo>
                    <a:pt x="28" y="10"/>
                    <a:pt x="25" y="4"/>
                    <a:pt x="22" y="0"/>
                  </a:cubicBezTo>
                  <a:cubicBezTo>
                    <a:pt x="0" y="0"/>
                    <a:pt x="0" y="0"/>
                    <a:pt x="0" y="0"/>
                  </a:cubicBezTo>
                  <a:cubicBezTo>
                    <a:pt x="2" y="1"/>
                    <a:pt x="3" y="1"/>
                    <a:pt x="4" y="2"/>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46" name="íś1ïḍe">
              <a:extLst>
                <a:ext uri="{FF2B5EF4-FFF2-40B4-BE49-F238E27FC236}">
                  <a16:creationId xmlns:a16="http://schemas.microsoft.com/office/drawing/2014/main" id="{ABBDFFD9-4D55-470A-ABA5-6BA2DFBF1583}"/>
                </a:ext>
              </a:extLst>
            </p:cNvPr>
            <p:cNvSpPr>
              <a:spLocks/>
            </p:cNvSpPr>
            <p:nvPr/>
          </p:nvSpPr>
          <p:spPr bwMode="auto">
            <a:xfrm>
              <a:off x="1465030" y="3433049"/>
              <a:ext cx="940702" cy="744343"/>
            </a:xfrm>
            <a:custGeom>
              <a:avLst/>
              <a:gdLst>
                <a:gd name="T0" fmla="*/ 92 w 99"/>
                <a:gd name="T1" fmla="*/ 4 h 78"/>
                <a:gd name="T2" fmla="*/ 89 w 99"/>
                <a:gd name="T3" fmla="*/ 2 h 78"/>
                <a:gd name="T4" fmla="*/ 76 w 99"/>
                <a:gd name="T5" fmla="*/ 4 h 78"/>
                <a:gd name="T6" fmla="*/ 71 w 99"/>
                <a:gd name="T7" fmla="*/ 11 h 78"/>
                <a:gd name="T8" fmla="*/ 61 w 99"/>
                <a:gd name="T9" fmla="*/ 42 h 78"/>
                <a:gd name="T10" fmla="*/ 24 w 99"/>
                <a:gd name="T11" fmla="*/ 11 h 78"/>
                <a:gd name="T12" fmla="*/ 5 w 99"/>
                <a:gd name="T13" fmla="*/ 13 h 78"/>
                <a:gd name="T14" fmla="*/ 7 w 99"/>
                <a:gd name="T15" fmla="*/ 33 h 78"/>
                <a:gd name="T16" fmla="*/ 59 w 99"/>
                <a:gd name="T17" fmla="*/ 75 h 78"/>
                <a:gd name="T18" fmla="*/ 68 w 99"/>
                <a:gd name="T19" fmla="*/ 78 h 78"/>
                <a:gd name="T20" fmla="*/ 80 w 99"/>
                <a:gd name="T21" fmla="*/ 69 h 78"/>
                <a:gd name="T22" fmla="*/ 98 w 99"/>
                <a:gd name="T23" fmla="*/ 19 h 78"/>
                <a:gd name="T24" fmla="*/ 92 w 99"/>
                <a:gd name="T2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78">
                  <a:moveTo>
                    <a:pt x="92" y="4"/>
                  </a:moveTo>
                  <a:cubicBezTo>
                    <a:pt x="91" y="3"/>
                    <a:pt x="89" y="2"/>
                    <a:pt x="89" y="2"/>
                  </a:cubicBezTo>
                  <a:cubicBezTo>
                    <a:pt x="84" y="0"/>
                    <a:pt x="79" y="1"/>
                    <a:pt x="76" y="4"/>
                  </a:cubicBezTo>
                  <a:cubicBezTo>
                    <a:pt x="74" y="6"/>
                    <a:pt x="72" y="8"/>
                    <a:pt x="71" y="11"/>
                  </a:cubicBezTo>
                  <a:cubicBezTo>
                    <a:pt x="61" y="42"/>
                    <a:pt x="61" y="42"/>
                    <a:pt x="61" y="42"/>
                  </a:cubicBezTo>
                  <a:cubicBezTo>
                    <a:pt x="24" y="11"/>
                    <a:pt x="24" y="11"/>
                    <a:pt x="24" y="11"/>
                  </a:cubicBezTo>
                  <a:cubicBezTo>
                    <a:pt x="18" y="6"/>
                    <a:pt x="10" y="7"/>
                    <a:pt x="5" y="13"/>
                  </a:cubicBezTo>
                  <a:cubicBezTo>
                    <a:pt x="0" y="19"/>
                    <a:pt x="0" y="28"/>
                    <a:pt x="7" y="33"/>
                  </a:cubicBezTo>
                  <a:cubicBezTo>
                    <a:pt x="59" y="75"/>
                    <a:pt x="59" y="75"/>
                    <a:pt x="59" y="75"/>
                  </a:cubicBezTo>
                  <a:cubicBezTo>
                    <a:pt x="61" y="77"/>
                    <a:pt x="64" y="78"/>
                    <a:pt x="68" y="78"/>
                  </a:cubicBezTo>
                  <a:cubicBezTo>
                    <a:pt x="73" y="78"/>
                    <a:pt x="79" y="75"/>
                    <a:pt x="80" y="69"/>
                  </a:cubicBezTo>
                  <a:cubicBezTo>
                    <a:pt x="98" y="19"/>
                    <a:pt x="98" y="19"/>
                    <a:pt x="98" y="19"/>
                  </a:cubicBezTo>
                  <a:cubicBezTo>
                    <a:pt x="99" y="14"/>
                    <a:pt x="96" y="7"/>
                    <a:pt x="92" y="4"/>
                  </a:cubicBezTo>
                  <a:close/>
                </a:path>
              </a:pathLst>
            </a:custGeom>
            <a:grpFill/>
            <a:ln>
              <a:noFill/>
            </a:ln>
          </p:spPr>
          <p:txBody>
            <a:bodyPr anchor="ctr"/>
            <a:lstStyle/>
            <a:p>
              <a:pPr algn="ctr">
                <a:lnSpc>
                  <a:spcPct val="120000"/>
                </a:lnSpc>
              </a:pPr>
              <a:endParaRPr>
                <a:latin typeface="+mn-lt"/>
                <a:ea typeface="+mn-ea"/>
                <a:cs typeface="+mn-ea"/>
                <a:sym typeface="+mn-lt"/>
              </a:endParaRPr>
            </a:p>
          </p:txBody>
        </p:sp>
      </p:grpSp>
      <p:grpSp>
        <p:nvGrpSpPr>
          <p:cNvPr id="3" name="íŝḷídê">
            <a:extLst>
              <a:ext uri="{FF2B5EF4-FFF2-40B4-BE49-F238E27FC236}">
                <a16:creationId xmlns:a16="http://schemas.microsoft.com/office/drawing/2014/main" id="{ECE1F28F-E721-48D4-9F4F-69F5AC218999}"/>
              </a:ext>
            </a:extLst>
          </p:cNvPr>
          <p:cNvGrpSpPr/>
          <p:nvPr/>
        </p:nvGrpSpPr>
        <p:grpSpPr>
          <a:xfrm>
            <a:off x="7101371" y="3033094"/>
            <a:ext cx="1417904" cy="2520714"/>
            <a:chOff x="9534054" y="2697840"/>
            <a:chExt cx="1890538" cy="3360952"/>
          </a:xfrm>
          <a:solidFill>
            <a:srgbClr val="2C77B6"/>
          </a:solidFill>
        </p:grpSpPr>
        <p:sp>
          <p:nvSpPr>
            <p:cNvPr id="31" name="ïsḷíḋe">
              <a:extLst>
                <a:ext uri="{FF2B5EF4-FFF2-40B4-BE49-F238E27FC236}">
                  <a16:creationId xmlns:a16="http://schemas.microsoft.com/office/drawing/2014/main" id="{87073165-CC96-4F1F-8122-BB910C716897}"/>
                </a:ext>
              </a:extLst>
            </p:cNvPr>
            <p:cNvSpPr>
              <a:spLocks/>
            </p:cNvSpPr>
            <p:nvPr/>
          </p:nvSpPr>
          <p:spPr bwMode="auto">
            <a:xfrm>
              <a:off x="10282962" y="2697840"/>
              <a:ext cx="648445" cy="630179"/>
            </a:xfrm>
            <a:custGeom>
              <a:avLst/>
              <a:gdLst>
                <a:gd name="T0" fmla="*/ 1 w 68"/>
                <a:gd name="T1" fmla="*/ 32 h 66"/>
                <a:gd name="T2" fmla="*/ 36 w 68"/>
                <a:gd name="T3" fmla="*/ 1 h 66"/>
                <a:gd name="T4" fmla="*/ 67 w 68"/>
                <a:gd name="T5" fmla="*/ 36 h 66"/>
                <a:gd name="T6" fmla="*/ 40 w 68"/>
                <a:gd name="T7" fmla="*/ 66 h 66"/>
                <a:gd name="T8" fmla="*/ 28 w 68"/>
                <a:gd name="T9" fmla="*/ 66 h 66"/>
                <a:gd name="T10" fmla="*/ 1 w 68"/>
                <a:gd name="T11" fmla="*/ 32 h 66"/>
              </a:gdLst>
              <a:ahLst/>
              <a:cxnLst>
                <a:cxn ang="0">
                  <a:pos x="T0" y="T1"/>
                </a:cxn>
                <a:cxn ang="0">
                  <a:pos x="T2" y="T3"/>
                </a:cxn>
                <a:cxn ang="0">
                  <a:pos x="T4" y="T5"/>
                </a:cxn>
                <a:cxn ang="0">
                  <a:pos x="T6" y="T7"/>
                </a:cxn>
                <a:cxn ang="0">
                  <a:pos x="T8" y="T9"/>
                </a:cxn>
                <a:cxn ang="0">
                  <a:pos x="T10" y="T11"/>
                </a:cxn>
              </a:cxnLst>
              <a:rect l="0" t="0" r="r" b="b"/>
              <a:pathLst>
                <a:path w="68" h="66">
                  <a:moveTo>
                    <a:pt x="1" y="32"/>
                  </a:moveTo>
                  <a:cubicBezTo>
                    <a:pt x="2" y="14"/>
                    <a:pt x="18" y="0"/>
                    <a:pt x="36" y="1"/>
                  </a:cubicBezTo>
                  <a:cubicBezTo>
                    <a:pt x="54" y="2"/>
                    <a:pt x="68" y="18"/>
                    <a:pt x="67" y="36"/>
                  </a:cubicBezTo>
                  <a:cubicBezTo>
                    <a:pt x="66" y="51"/>
                    <a:pt x="54" y="63"/>
                    <a:pt x="40" y="66"/>
                  </a:cubicBezTo>
                  <a:cubicBezTo>
                    <a:pt x="28" y="66"/>
                    <a:pt x="28" y="66"/>
                    <a:pt x="28" y="66"/>
                  </a:cubicBezTo>
                  <a:cubicBezTo>
                    <a:pt x="12" y="63"/>
                    <a:pt x="0" y="48"/>
                    <a:pt x="1" y="32"/>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2" name="íŝļïḑè">
              <a:extLst>
                <a:ext uri="{FF2B5EF4-FFF2-40B4-BE49-F238E27FC236}">
                  <a16:creationId xmlns:a16="http://schemas.microsoft.com/office/drawing/2014/main" id="{C2A9CFF3-8FEB-4D63-B51C-A845B359084D}"/>
                </a:ext>
              </a:extLst>
            </p:cNvPr>
            <p:cNvSpPr>
              <a:spLocks/>
            </p:cNvSpPr>
            <p:nvPr/>
          </p:nvSpPr>
          <p:spPr bwMode="auto">
            <a:xfrm>
              <a:off x="10579786" y="4971963"/>
              <a:ext cx="844806" cy="1086829"/>
            </a:xfrm>
            <a:custGeom>
              <a:avLst/>
              <a:gdLst>
                <a:gd name="T0" fmla="*/ 15 w 89"/>
                <a:gd name="T1" fmla="*/ 4 h 114"/>
                <a:gd name="T2" fmla="*/ 27 w 89"/>
                <a:gd name="T3" fmla="*/ 0 h 114"/>
                <a:gd name="T4" fmla="*/ 42 w 89"/>
                <a:gd name="T5" fmla="*/ 48 h 114"/>
                <a:gd name="T6" fmla="*/ 82 w 89"/>
                <a:gd name="T7" fmla="*/ 83 h 114"/>
                <a:gd name="T8" fmla="*/ 83 w 89"/>
                <a:gd name="T9" fmla="*/ 104 h 114"/>
                <a:gd name="T10" fmla="*/ 80 w 89"/>
                <a:gd name="T11" fmla="*/ 108 h 114"/>
                <a:gd name="T12" fmla="*/ 60 w 89"/>
                <a:gd name="T13" fmla="*/ 108 h 114"/>
                <a:gd name="T14" fmla="*/ 15 w 89"/>
                <a:gd name="T15" fmla="*/ 71 h 114"/>
                <a:gd name="T16" fmla="*/ 10 w 89"/>
                <a:gd name="T17" fmla="*/ 60 h 114"/>
                <a:gd name="T18" fmla="*/ 9 w 89"/>
                <a:gd name="T19" fmla="*/ 58 h 114"/>
                <a:gd name="T20" fmla="*/ 0 w 89"/>
                <a:gd name="T21" fmla="*/ 27 h 114"/>
                <a:gd name="T22" fmla="*/ 13 w 89"/>
                <a:gd name="T23" fmla="*/ 5 h 114"/>
                <a:gd name="T24" fmla="*/ 15 w 89"/>
                <a:gd name="T25" fmla="*/ 4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114">
                  <a:moveTo>
                    <a:pt x="15" y="4"/>
                  </a:moveTo>
                  <a:cubicBezTo>
                    <a:pt x="19" y="3"/>
                    <a:pt x="23" y="2"/>
                    <a:pt x="27" y="0"/>
                  </a:cubicBezTo>
                  <a:cubicBezTo>
                    <a:pt x="42" y="48"/>
                    <a:pt x="42" y="48"/>
                    <a:pt x="42" y="48"/>
                  </a:cubicBezTo>
                  <a:cubicBezTo>
                    <a:pt x="82" y="83"/>
                    <a:pt x="82" y="83"/>
                    <a:pt x="82" y="83"/>
                  </a:cubicBezTo>
                  <a:cubicBezTo>
                    <a:pt x="88" y="89"/>
                    <a:pt x="89" y="99"/>
                    <a:pt x="83" y="104"/>
                  </a:cubicBezTo>
                  <a:cubicBezTo>
                    <a:pt x="80" y="108"/>
                    <a:pt x="80" y="108"/>
                    <a:pt x="80" y="108"/>
                  </a:cubicBezTo>
                  <a:cubicBezTo>
                    <a:pt x="74" y="114"/>
                    <a:pt x="65" y="114"/>
                    <a:pt x="60" y="108"/>
                  </a:cubicBezTo>
                  <a:cubicBezTo>
                    <a:pt x="15" y="71"/>
                    <a:pt x="15" y="71"/>
                    <a:pt x="15" y="71"/>
                  </a:cubicBezTo>
                  <a:cubicBezTo>
                    <a:pt x="12" y="68"/>
                    <a:pt x="10" y="64"/>
                    <a:pt x="10" y="60"/>
                  </a:cubicBezTo>
                  <a:cubicBezTo>
                    <a:pt x="10" y="60"/>
                    <a:pt x="9" y="59"/>
                    <a:pt x="9" y="58"/>
                  </a:cubicBezTo>
                  <a:cubicBezTo>
                    <a:pt x="0" y="27"/>
                    <a:pt x="0" y="27"/>
                    <a:pt x="0" y="27"/>
                  </a:cubicBezTo>
                  <a:cubicBezTo>
                    <a:pt x="13" y="5"/>
                    <a:pt x="13" y="5"/>
                    <a:pt x="13" y="5"/>
                  </a:cubicBezTo>
                  <a:lnTo>
                    <a:pt x="15" y="4"/>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3" name="îšļîḍè">
              <a:extLst>
                <a:ext uri="{FF2B5EF4-FFF2-40B4-BE49-F238E27FC236}">
                  <a16:creationId xmlns:a16="http://schemas.microsoft.com/office/drawing/2014/main" id="{C9B2B5FC-171F-480D-97E5-35B525C57AAB}"/>
                </a:ext>
              </a:extLst>
            </p:cNvPr>
            <p:cNvSpPr>
              <a:spLocks/>
            </p:cNvSpPr>
            <p:nvPr/>
          </p:nvSpPr>
          <p:spPr bwMode="auto">
            <a:xfrm>
              <a:off x="10191631" y="3556344"/>
              <a:ext cx="63931" cy="164395"/>
            </a:xfrm>
            <a:custGeom>
              <a:avLst/>
              <a:gdLst>
                <a:gd name="T0" fmla="*/ 0 w 7"/>
                <a:gd name="T1" fmla="*/ 1 h 17"/>
                <a:gd name="T2" fmla="*/ 7 w 7"/>
                <a:gd name="T3" fmla="*/ 0 h 17"/>
                <a:gd name="T4" fmla="*/ 6 w 7"/>
                <a:gd name="T5" fmla="*/ 8 h 17"/>
                <a:gd name="T6" fmla="*/ 6 w 7"/>
                <a:gd name="T7" fmla="*/ 17 h 17"/>
                <a:gd name="T8" fmla="*/ 0 w 7"/>
                <a:gd name="T9" fmla="*/ 1 h 17"/>
              </a:gdLst>
              <a:ahLst/>
              <a:cxnLst>
                <a:cxn ang="0">
                  <a:pos x="T0" y="T1"/>
                </a:cxn>
                <a:cxn ang="0">
                  <a:pos x="T2" y="T3"/>
                </a:cxn>
                <a:cxn ang="0">
                  <a:pos x="T4" y="T5"/>
                </a:cxn>
                <a:cxn ang="0">
                  <a:pos x="T6" y="T7"/>
                </a:cxn>
                <a:cxn ang="0">
                  <a:pos x="T8" y="T9"/>
                </a:cxn>
              </a:cxnLst>
              <a:rect l="0" t="0" r="r" b="b"/>
              <a:pathLst>
                <a:path w="7" h="17">
                  <a:moveTo>
                    <a:pt x="0" y="1"/>
                  </a:moveTo>
                  <a:cubicBezTo>
                    <a:pt x="7" y="0"/>
                    <a:pt x="7" y="0"/>
                    <a:pt x="7" y="0"/>
                  </a:cubicBezTo>
                  <a:cubicBezTo>
                    <a:pt x="7" y="3"/>
                    <a:pt x="6" y="5"/>
                    <a:pt x="6" y="8"/>
                  </a:cubicBezTo>
                  <a:cubicBezTo>
                    <a:pt x="6" y="17"/>
                    <a:pt x="6" y="17"/>
                    <a:pt x="6" y="17"/>
                  </a:cubicBezTo>
                  <a:lnTo>
                    <a:pt x="0" y="1"/>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4" name="îṧlîḍe">
              <a:extLst>
                <a:ext uri="{FF2B5EF4-FFF2-40B4-BE49-F238E27FC236}">
                  <a16:creationId xmlns:a16="http://schemas.microsoft.com/office/drawing/2014/main" id="{461DBA86-7EF0-44EB-B55C-62DC2FC53066}"/>
                </a:ext>
              </a:extLst>
            </p:cNvPr>
            <p:cNvSpPr>
              <a:spLocks/>
            </p:cNvSpPr>
            <p:nvPr/>
          </p:nvSpPr>
          <p:spPr bwMode="auto">
            <a:xfrm>
              <a:off x="9593419" y="3474147"/>
              <a:ext cx="264857" cy="273991"/>
            </a:xfrm>
            <a:custGeom>
              <a:avLst/>
              <a:gdLst>
                <a:gd name="T0" fmla="*/ 28 w 28"/>
                <a:gd name="T1" fmla="*/ 29 h 29"/>
                <a:gd name="T2" fmla="*/ 0 w 28"/>
                <a:gd name="T3" fmla="*/ 0 h 29"/>
                <a:gd name="T4" fmla="*/ 26 w 28"/>
                <a:gd name="T5" fmla="*/ 0 h 29"/>
                <a:gd name="T6" fmla="*/ 25 w 28"/>
                <a:gd name="T7" fmla="*/ 2 h 29"/>
                <a:gd name="T8" fmla="*/ 24 w 28"/>
                <a:gd name="T9" fmla="*/ 17 h 29"/>
                <a:gd name="T10" fmla="*/ 28 w 28"/>
                <a:gd name="T11" fmla="*/ 29 h 29"/>
              </a:gdLst>
              <a:ahLst/>
              <a:cxnLst>
                <a:cxn ang="0">
                  <a:pos x="T0" y="T1"/>
                </a:cxn>
                <a:cxn ang="0">
                  <a:pos x="T2" y="T3"/>
                </a:cxn>
                <a:cxn ang="0">
                  <a:pos x="T4" y="T5"/>
                </a:cxn>
                <a:cxn ang="0">
                  <a:pos x="T6" y="T7"/>
                </a:cxn>
                <a:cxn ang="0">
                  <a:pos x="T8" y="T9"/>
                </a:cxn>
                <a:cxn ang="0">
                  <a:pos x="T10" y="T11"/>
                </a:cxn>
              </a:cxnLst>
              <a:rect l="0" t="0" r="r" b="b"/>
              <a:pathLst>
                <a:path w="28" h="29">
                  <a:moveTo>
                    <a:pt x="28" y="29"/>
                  </a:moveTo>
                  <a:cubicBezTo>
                    <a:pt x="0" y="0"/>
                    <a:pt x="0" y="0"/>
                    <a:pt x="0" y="0"/>
                  </a:cubicBezTo>
                  <a:cubicBezTo>
                    <a:pt x="26" y="0"/>
                    <a:pt x="26" y="0"/>
                    <a:pt x="26" y="0"/>
                  </a:cubicBezTo>
                  <a:cubicBezTo>
                    <a:pt x="26" y="0"/>
                    <a:pt x="25" y="1"/>
                    <a:pt x="25" y="2"/>
                  </a:cubicBezTo>
                  <a:cubicBezTo>
                    <a:pt x="23" y="7"/>
                    <a:pt x="23" y="12"/>
                    <a:pt x="24" y="17"/>
                  </a:cubicBezTo>
                  <a:lnTo>
                    <a:pt x="28" y="29"/>
                  </a:ln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5" name="íṩḷîḋê">
              <a:extLst>
                <a:ext uri="{FF2B5EF4-FFF2-40B4-BE49-F238E27FC236}">
                  <a16:creationId xmlns:a16="http://schemas.microsoft.com/office/drawing/2014/main" id="{AAF8FC2C-4C67-4AE4-BAE4-651E5F499F42}"/>
                </a:ext>
              </a:extLst>
            </p:cNvPr>
            <p:cNvSpPr>
              <a:spLocks/>
            </p:cNvSpPr>
            <p:nvPr/>
          </p:nvSpPr>
          <p:spPr bwMode="auto">
            <a:xfrm>
              <a:off x="9534054" y="3204725"/>
              <a:ext cx="273991" cy="123297"/>
            </a:xfrm>
            <a:custGeom>
              <a:avLst/>
              <a:gdLst>
                <a:gd name="T0" fmla="*/ 4 w 29"/>
                <a:gd name="T1" fmla="*/ 5 h 13"/>
                <a:gd name="T2" fmla="*/ 22 w 29"/>
                <a:gd name="T3" fmla="*/ 6 h 13"/>
                <a:gd name="T4" fmla="*/ 29 w 29"/>
                <a:gd name="T5" fmla="*/ 13 h 13"/>
                <a:gd name="T6" fmla="*/ 0 w 29"/>
                <a:gd name="T7" fmla="*/ 13 h 13"/>
                <a:gd name="T8" fmla="*/ 4 w 29"/>
                <a:gd name="T9" fmla="*/ 5 h 13"/>
              </a:gdLst>
              <a:ahLst/>
              <a:cxnLst>
                <a:cxn ang="0">
                  <a:pos x="T0" y="T1"/>
                </a:cxn>
                <a:cxn ang="0">
                  <a:pos x="T2" y="T3"/>
                </a:cxn>
                <a:cxn ang="0">
                  <a:pos x="T4" y="T5"/>
                </a:cxn>
                <a:cxn ang="0">
                  <a:pos x="T6" y="T7"/>
                </a:cxn>
                <a:cxn ang="0">
                  <a:pos x="T8" y="T9"/>
                </a:cxn>
              </a:cxnLst>
              <a:rect l="0" t="0" r="r" b="b"/>
              <a:pathLst>
                <a:path w="29" h="13">
                  <a:moveTo>
                    <a:pt x="4" y="5"/>
                  </a:moveTo>
                  <a:cubicBezTo>
                    <a:pt x="10" y="0"/>
                    <a:pt x="18" y="0"/>
                    <a:pt x="22" y="6"/>
                  </a:cubicBezTo>
                  <a:cubicBezTo>
                    <a:pt x="29" y="13"/>
                    <a:pt x="29" y="13"/>
                    <a:pt x="29" y="13"/>
                  </a:cubicBezTo>
                  <a:cubicBezTo>
                    <a:pt x="0" y="13"/>
                    <a:pt x="0" y="13"/>
                    <a:pt x="0" y="13"/>
                  </a:cubicBezTo>
                  <a:cubicBezTo>
                    <a:pt x="0" y="10"/>
                    <a:pt x="1" y="7"/>
                    <a:pt x="4" y="5"/>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6" name="îśḻíḋe">
              <a:extLst>
                <a:ext uri="{FF2B5EF4-FFF2-40B4-BE49-F238E27FC236}">
                  <a16:creationId xmlns:a16="http://schemas.microsoft.com/office/drawing/2014/main" id="{3F8E0DF8-BD75-4EC0-A3FA-858FD5670D77}"/>
                </a:ext>
              </a:extLst>
            </p:cNvPr>
            <p:cNvSpPr>
              <a:spLocks/>
            </p:cNvSpPr>
            <p:nvPr/>
          </p:nvSpPr>
          <p:spPr bwMode="auto">
            <a:xfrm>
              <a:off x="10077470" y="3460449"/>
              <a:ext cx="908737" cy="2589213"/>
            </a:xfrm>
            <a:custGeom>
              <a:avLst/>
              <a:gdLst>
                <a:gd name="T0" fmla="*/ 88 w 96"/>
                <a:gd name="T1" fmla="*/ 0 h 271"/>
                <a:gd name="T2" fmla="*/ 95 w 96"/>
                <a:gd name="T3" fmla="*/ 20 h 271"/>
                <a:gd name="T4" fmla="*/ 93 w 96"/>
                <a:gd name="T5" fmla="*/ 127 h 271"/>
                <a:gd name="T6" fmla="*/ 64 w 96"/>
                <a:gd name="T7" fmla="*/ 155 h 271"/>
                <a:gd name="T8" fmla="*/ 64 w 96"/>
                <a:gd name="T9" fmla="*/ 155 h 271"/>
                <a:gd name="T10" fmla="*/ 35 w 96"/>
                <a:gd name="T11" fmla="*/ 202 h 271"/>
                <a:gd name="T12" fmla="*/ 35 w 96"/>
                <a:gd name="T13" fmla="*/ 256 h 271"/>
                <a:gd name="T14" fmla="*/ 19 w 96"/>
                <a:gd name="T15" fmla="*/ 271 h 271"/>
                <a:gd name="T16" fmla="*/ 15 w 96"/>
                <a:gd name="T17" fmla="*/ 271 h 271"/>
                <a:gd name="T18" fmla="*/ 0 w 96"/>
                <a:gd name="T19" fmla="*/ 256 h 271"/>
                <a:gd name="T20" fmla="*/ 0 w 96"/>
                <a:gd name="T21" fmla="*/ 197 h 271"/>
                <a:gd name="T22" fmla="*/ 3 w 96"/>
                <a:gd name="T23" fmla="*/ 188 h 271"/>
                <a:gd name="T24" fmla="*/ 4 w 96"/>
                <a:gd name="T25" fmla="*/ 185 h 271"/>
                <a:gd name="T26" fmla="*/ 29 w 96"/>
                <a:gd name="T27" fmla="*/ 145 h 271"/>
                <a:gd name="T28" fmla="*/ 22 w 96"/>
                <a:gd name="T29" fmla="*/ 126 h 271"/>
                <a:gd name="T30" fmla="*/ 23 w 96"/>
                <a:gd name="T31" fmla="*/ 76 h 271"/>
                <a:gd name="T32" fmla="*/ 75 w 96"/>
                <a:gd name="T33" fmla="*/ 34 h 271"/>
                <a:gd name="T34" fmla="*/ 76 w 96"/>
                <a:gd name="T35" fmla="*/ 6 h 271"/>
                <a:gd name="T36" fmla="*/ 71 w 96"/>
                <a:gd name="T37" fmla="*/ 1 h 271"/>
                <a:gd name="T38" fmla="*/ 85 w 96"/>
                <a:gd name="T39" fmla="*/ 1 h 271"/>
                <a:gd name="T40" fmla="*/ 88 w 96"/>
                <a:gd name="T41" fmla="*/ 0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271">
                  <a:moveTo>
                    <a:pt x="88" y="0"/>
                  </a:moveTo>
                  <a:cubicBezTo>
                    <a:pt x="93" y="5"/>
                    <a:pt x="96" y="12"/>
                    <a:pt x="95" y="20"/>
                  </a:cubicBezTo>
                  <a:cubicBezTo>
                    <a:pt x="93" y="127"/>
                    <a:pt x="93" y="127"/>
                    <a:pt x="93" y="127"/>
                  </a:cubicBezTo>
                  <a:cubicBezTo>
                    <a:pt x="93" y="143"/>
                    <a:pt x="80" y="155"/>
                    <a:pt x="64" y="155"/>
                  </a:cubicBezTo>
                  <a:cubicBezTo>
                    <a:pt x="64" y="155"/>
                    <a:pt x="64" y="155"/>
                    <a:pt x="64" y="155"/>
                  </a:cubicBezTo>
                  <a:cubicBezTo>
                    <a:pt x="35" y="202"/>
                    <a:pt x="35" y="202"/>
                    <a:pt x="35" y="202"/>
                  </a:cubicBezTo>
                  <a:cubicBezTo>
                    <a:pt x="35" y="256"/>
                    <a:pt x="35" y="256"/>
                    <a:pt x="35" y="256"/>
                  </a:cubicBezTo>
                  <a:cubicBezTo>
                    <a:pt x="35" y="264"/>
                    <a:pt x="28" y="271"/>
                    <a:pt x="19" y="271"/>
                  </a:cubicBezTo>
                  <a:cubicBezTo>
                    <a:pt x="15" y="271"/>
                    <a:pt x="15" y="271"/>
                    <a:pt x="15" y="271"/>
                  </a:cubicBezTo>
                  <a:cubicBezTo>
                    <a:pt x="7" y="271"/>
                    <a:pt x="0" y="264"/>
                    <a:pt x="0" y="256"/>
                  </a:cubicBezTo>
                  <a:cubicBezTo>
                    <a:pt x="0" y="197"/>
                    <a:pt x="0" y="197"/>
                    <a:pt x="0" y="197"/>
                  </a:cubicBezTo>
                  <a:cubicBezTo>
                    <a:pt x="0" y="194"/>
                    <a:pt x="1" y="190"/>
                    <a:pt x="3" y="188"/>
                  </a:cubicBezTo>
                  <a:cubicBezTo>
                    <a:pt x="4" y="187"/>
                    <a:pt x="4" y="186"/>
                    <a:pt x="4" y="185"/>
                  </a:cubicBezTo>
                  <a:cubicBezTo>
                    <a:pt x="29" y="145"/>
                    <a:pt x="29" y="145"/>
                    <a:pt x="29" y="145"/>
                  </a:cubicBezTo>
                  <a:cubicBezTo>
                    <a:pt x="24" y="140"/>
                    <a:pt x="22" y="134"/>
                    <a:pt x="22" y="126"/>
                  </a:cubicBezTo>
                  <a:cubicBezTo>
                    <a:pt x="23" y="76"/>
                    <a:pt x="23" y="76"/>
                    <a:pt x="23" y="76"/>
                  </a:cubicBezTo>
                  <a:cubicBezTo>
                    <a:pt x="75" y="34"/>
                    <a:pt x="75" y="34"/>
                    <a:pt x="75" y="34"/>
                  </a:cubicBezTo>
                  <a:cubicBezTo>
                    <a:pt x="83" y="27"/>
                    <a:pt x="83" y="15"/>
                    <a:pt x="76" y="6"/>
                  </a:cubicBezTo>
                  <a:cubicBezTo>
                    <a:pt x="75" y="4"/>
                    <a:pt x="73" y="2"/>
                    <a:pt x="71" y="1"/>
                  </a:cubicBezTo>
                  <a:cubicBezTo>
                    <a:pt x="85" y="1"/>
                    <a:pt x="85" y="1"/>
                    <a:pt x="85" y="1"/>
                  </a:cubicBezTo>
                  <a:cubicBezTo>
                    <a:pt x="86" y="1"/>
                    <a:pt x="87" y="1"/>
                    <a:pt x="88" y="0"/>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7" name="ïŝļíḍê">
              <a:extLst>
                <a:ext uri="{FF2B5EF4-FFF2-40B4-BE49-F238E27FC236}">
                  <a16:creationId xmlns:a16="http://schemas.microsoft.com/office/drawing/2014/main" id="{4D0DF5F3-BEC3-4835-97E9-50ED98DFFB08}"/>
                </a:ext>
              </a:extLst>
            </p:cNvPr>
            <p:cNvSpPr>
              <a:spLocks/>
            </p:cNvSpPr>
            <p:nvPr/>
          </p:nvSpPr>
          <p:spPr bwMode="auto">
            <a:xfrm>
              <a:off x="10305795" y="3474147"/>
              <a:ext cx="273991" cy="219193"/>
            </a:xfrm>
            <a:custGeom>
              <a:avLst/>
              <a:gdLst>
                <a:gd name="T0" fmla="*/ 25 w 29"/>
                <a:gd name="T1" fmla="*/ 2 h 23"/>
                <a:gd name="T2" fmla="*/ 0 w 29"/>
                <a:gd name="T3" fmla="*/ 23 h 23"/>
                <a:gd name="T4" fmla="*/ 0 w 29"/>
                <a:gd name="T5" fmla="*/ 17 h 23"/>
                <a:gd name="T6" fmla="*/ 7 w 29"/>
                <a:gd name="T7" fmla="*/ 0 h 23"/>
                <a:gd name="T8" fmla="*/ 29 w 29"/>
                <a:gd name="T9" fmla="*/ 0 h 23"/>
                <a:gd name="T10" fmla="*/ 25 w 29"/>
                <a:gd name="T11" fmla="*/ 2 h 23"/>
              </a:gdLst>
              <a:ahLst/>
              <a:cxnLst>
                <a:cxn ang="0">
                  <a:pos x="T0" y="T1"/>
                </a:cxn>
                <a:cxn ang="0">
                  <a:pos x="T2" y="T3"/>
                </a:cxn>
                <a:cxn ang="0">
                  <a:pos x="T4" y="T5"/>
                </a:cxn>
                <a:cxn ang="0">
                  <a:pos x="T6" y="T7"/>
                </a:cxn>
                <a:cxn ang="0">
                  <a:pos x="T8" y="T9"/>
                </a:cxn>
                <a:cxn ang="0">
                  <a:pos x="T10" y="T11"/>
                </a:cxn>
              </a:cxnLst>
              <a:rect l="0" t="0" r="r" b="b"/>
              <a:pathLst>
                <a:path w="29" h="23">
                  <a:moveTo>
                    <a:pt x="25" y="2"/>
                  </a:moveTo>
                  <a:cubicBezTo>
                    <a:pt x="0" y="23"/>
                    <a:pt x="0" y="23"/>
                    <a:pt x="0" y="23"/>
                  </a:cubicBezTo>
                  <a:cubicBezTo>
                    <a:pt x="0" y="17"/>
                    <a:pt x="0" y="17"/>
                    <a:pt x="0" y="17"/>
                  </a:cubicBezTo>
                  <a:cubicBezTo>
                    <a:pt x="0" y="10"/>
                    <a:pt x="3" y="4"/>
                    <a:pt x="7" y="0"/>
                  </a:cubicBezTo>
                  <a:cubicBezTo>
                    <a:pt x="29" y="0"/>
                    <a:pt x="29" y="0"/>
                    <a:pt x="29" y="0"/>
                  </a:cubicBezTo>
                  <a:cubicBezTo>
                    <a:pt x="27" y="1"/>
                    <a:pt x="26" y="1"/>
                    <a:pt x="25" y="2"/>
                  </a:cubicBezTo>
                  <a:close/>
                </a:path>
              </a:pathLst>
            </a:custGeom>
            <a:grpFill/>
            <a:ln>
              <a:noFill/>
            </a:ln>
          </p:spPr>
          <p:txBody>
            <a:bodyPr anchor="ctr"/>
            <a:lstStyle/>
            <a:p>
              <a:pPr algn="ctr">
                <a:lnSpc>
                  <a:spcPct val="120000"/>
                </a:lnSpc>
              </a:pPr>
              <a:endParaRPr>
                <a:latin typeface="+mn-lt"/>
                <a:ea typeface="+mn-ea"/>
                <a:cs typeface="+mn-ea"/>
                <a:sym typeface="+mn-lt"/>
              </a:endParaRPr>
            </a:p>
          </p:txBody>
        </p:sp>
        <p:sp>
          <p:nvSpPr>
            <p:cNvPr id="38" name="ïṩ1îďe">
              <a:extLst>
                <a:ext uri="{FF2B5EF4-FFF2-40B4-BE49-F238E27FC236}">
                  <a16:creationId xmlns:a16="http://schemas.microsoft.com/office/drawing/2014/main" id="{5CEA41A0-FF02-4A3F-B282-570480F6A56C}"/>
                </a:ext>
              </a:extLst>
            </p:cNvPr>
            <p:cNvSpPr>
              <a:spLocks/>
            </p:cNvSpPr>
            <p:nvPr/>
          </p:nvSpPr>
          <p:spPr bwMode="auto">
            <a:xfrm>
              <a:off x="9858278" y="3433049"/>
              <a:ext cx="940702" cy="744343"/>
            </a:xfrm>
            <a:custGeom>
              <a:avLst/>
              <a:gdLst>
                <a:gd name="T0" fmla="*/ 8 w 99"/>
                <a:gd name="T1" fmla="*/ 4 h 78"/>
                <a:gd name="T2" fmla="*/ 11 w 99"/>
                <a:gd name="T3" fmla="*/ 2 h 78"/>
                <a:gd name="T4" fmla="*/ 23 w 99"/>
                <a:gd name="T5" fmla="*/ 4 h 78"/>
                <a:gd name="T6" fmla="*/ 28 w 99"/>
                <a:gd name="T7" fmla="*/ 11 h 78"/>
                <a:gd name="T8" fmla="*/ 38 w 99"/>
                <a:gd name="T9" fmla="*/ 42 h 78"/>
                <a:gd name="T10" fmla="*/ 75 w 99"/>
                <a:gd name="T11" fmla="*/ 11 h 78"/>
                <a:gd name="T12" fmla="*/ 94 w 99"/>
                <a:gd name="T13" fmla="*/ 13 h 78"/>
                <a:gd name="T14" fmla="*/ 92 w 99"/>
                <a:gd name="T15" fmla="*/ 33 h 78"/>
                <a:gd name="T16" fmla="*/ 41 w 99"/>
                <a:gd name="T17" fmla="*/ 75 h 78"/>
                <a:gd name="T18" fmla="*/ 31 w 99"/>
                <a:gd name="T19" fmla="*/ 78 h 78"/>
                <a:gd name="T20" fmla="*/ 19 w 99"/>
                <a:gd name="T21" fmla="*/ 69 h 78"/>
                <a:gd name="T22" fmla="*/ 2 w 99"/>
                <a:gd name="T23" fmla="*/ 19 h 78"/>
                <a:gd name="T24" fmla="*/ 8 w 99"/>
                <a:gd name="T25" fmla="*/ 4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9" h="78">
                  <a:moveTo>
                    <a:pt x="8" y="4"/>
                  </a:moveTo>
                  <a:cubicBezTo>
                    <a:pt x="8" y="3"/>
                    <a:pt x="9" y="2"/>
                    <a:pt x="11" y="2"/>
                  </a:cubicBezTo>
                  <a:cubicBezTo>
                    <a:pt x="15" y="0"/>
                    <a:pt x="19" y="1"/>
                    <a:pt x="23" y="4"/>
                  </a:cubicBezTo>
                  <a:cubicBezTo>
                    <a:pt x="25" y="6"/>
                    <a:pt x="27" y="8"/>
                    <a:pt x="28" y="11"/>
                  </a:cubicBezTo>
                  <a:cubicBezTo>
                    <a:pt x="38" y="42"/>
                    <a:pt x="38" y="42"/>
                    <a:pt x="38" y="42"/>
                  </a:cubicBezTo>
                  <a:cubicBezTo>
                    <a:pt x="75" y="11"/>
                    <a:pt x="75" y="11"/>
                    <a:pt x="75" y="11"/>
                  </a:cubicBezTo>
                  <a:cubicBezTo>
                    <a:pt x="80" y="6"/>
                    <a:pt x="89" y="7"/>
                    <a:pt x="94" y="13"/>
                  </a:cubicBezTo>
                  <a:cubicBezTo>
                    <a:pt x="99" y="19"/>
                    <a:pt x="98" y="28"/>
                    <a:pt x="92" y="33"/>
                  </a:cubicBezTo>
                  <a:cubicBezTo>
                    <a:pt x="41" y="75"/>
                    <a:pt x="41" y="75"/>
                    <a:pt x="41" y="75"/>
                  </a:cubicBezTo>
                  <a:cubicBezTo>
                    <a:pt x="37" y="77"/>
                    <a:pt x="34" y="78"/>
                    <a:pt x="31" y="78"/>
                  </a:cubicBezTo>
                  <a:cubicBezTo>
                    <a:pt x="25" y="78"/>
                    <a:pt x="20" y="75"/>
                    <a:pt x="19" y="69"/>
                  </a:cubicBezTo>
                  <a:cubicBezTo>
                    <a:pt x="2" y="19"/>
                    <a:pt x="2" y="19"/>
                    <a:pt x="2" y="19"/>
                  </a:cubicBezTo>
                  <a:cubicBezTo>
                    <a:pt x="0" y="14"/>
                    <a:pt x="2" y="7"/>
                    <a:pt x="8" y="4"/>
                  </a:cubicBezTo>
                  <a:close/>
                </a:path>
              </a:pathLst>
            </a:custGeom>
            <a:grpFill/>
            <a:ln>
              <a:noFill/>
            </a:ln>
          </p:spPr>
          <p:txBody>
            <a:bodyPr anchor="ctr"/>
            <a:lstStyle/>
            <a:p>
              <a:pPr algn="ctr">
                <a:lnSpc>
                  <a:spcPct val="120000"/>
                </a:lnSpc>
              </a:pPr>
              <a:endParaRPr>
                <a:latin typeface="+mn-lt"/>
                <a:ea typeface="+mn-ea"/>
                <a:cs typeface="+mn-ea"/>
                <a:sym typeface="+mn-lt"/>
              </a:endParaRPr>
            </a:p>
          </p:txBody>
        </p:sp>
      </p:grpSp>
      <p:sp>
        <p:nvSpPr>
          <p:cNvPr id="13" name="ísḷíḓé">
            <a:extLst>
              <a:ext uri="{FF2B5EF4-FFF2-40B4-BE49-F238E27FC236}">
                <a16:creationId xmlns:a16="http://schemas.microsoft.com/office/drawing/2014/main" id="{04CEA304-5DD7-4325-B9E4-CABE24978305}"/>
              </a:ext>
            </a:extLst>
          </p:cNvPr>
          <p:cNvSpPr>
            <a:spLocks/>
          </p:cNvSpPr>
          <p:nvPr/>
        </p:nvSpPr>
        <p:spPr bwMode="auto">
          <a:xfrm>
            <a:off x="950279" y="3526278"/>
            <a:ext cx="1154187" cy="58225"/>
          </a:xfrm>
          <a:custGeom>
            <a:avLst/>
            <a:gdLst>
              <a:gd name="T0" fmla="*/ 162 w 162"/>
              <a:gd name="T1" fmla="*/ 5 h 8"/>
              <a:gd name="T2" fmla="*/ 162 w 162"/>
              <a:gd name="T3" fmla="*/ 0 h 8"/>
              <a:gd name="T4" fmla="*/ 3 w 162"/>
              <a:gd name="T5" fmla="*/ 0 h 8"/>
              <a:gd name="T6" fmla="*/ 0 w 162"/>
              <a:gd name="T7" fmla="*/ 5 h 8"/>
              <a:gd name="T8" fmla="*/ 3 w 162"/>
              <a:gd name="T9" fmla="*/ 8 h 8"/>
              <a:gd name="T10" fmla="*/ 86 w 162"/>
              <a:gd name="T11" fmla="*/ 8 h 8"/>
              <a:gd name="T12" fmla="*/ 87 w 162"/>
              <a:gd name="T13" fmla="*/ 8 h 8"/>
              <a:gd name="T14" fmla="*/ 104 w 162"/>
              <a:gd name="T15" fmla="*/ 5 h 8"/>
              <a:gd name="T16" fmla="*/ 110 w 162"/>
              <a:gd name="T17" fmla="*/ 8 h 8"/>
              <a:gd name="T18" fmla="*/ 110 w 162"/>
              <a:gd name="T19" fmla="*/ 8 h 8"/>
              <a:gd name="T20" fmla="*/ 162 w 162"/>
              <a:gd name="T21" fmla="*/ 8 h 8"/>
              <a:gd name="T22" fmla="*/ 162 w 162"/>
              <a:gd name="T23"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62" h="8">
                <a:moveTo>
                  <a:pt x="162" y="5"/>
                </a:moveTo>
                <a:cubicBezTo>
                  <a:pt x="162" y="3"/>
                  <a:pt x="162" y="3"/>
                  <a:pt x="162" y="0"/>
                </a:cubicBezTo>
                <a:cubicBezTo>
                  <a:pt x="3" y="0"/>
                  <a:pt x="3" y="0"/>
                  <a:pt x="3" y="0"/>
                </a:cubicBezTo>
                <a:cubicBezTo>
                  <a:pt x="2" y="0"/>
                  <a:pt x="0" y="3"/>
                  <a:pt x="0" y="5"/>
                </a:cubicBezTo>
                <a:cubicBezTo>
                  <a:pt x="0" y="6"/>
                  <a:pt x="2" y="8"/>
                  <a:pt x="3" y="8"/>
                </a:cubicBezTo>
                <a:cubicBezTo>
                  <a:pt x="86" y="8"/>
                  <a:pt x="86" y="8"/>
                  <a:pt x="86" y="8"/>
                </a:cubicBezTo>
                <a:cubicBezTo>
                  <a:pt x="87" y="8"/>
                  <a:pt x="87" y="8"/>
                  <a:pt x="87" y="8"/>
                </a:cubicBezTo>
                <a:cubicBezTo>
                  <a:pt x="91" y="5"/>
                  <a:pt x="98" y="3"/>
                  <a:pt x="104" y="5"/>
                </a:cubicBezTo>
                <a:cubicBezTo>
                  <a:pt x="106" y="6"/>
                  <a:pt x="108" y="7"/>
                  <a:pt x="110" y="8"/>
                </a:cubicBezTo>
                <a:cubicBezTo>
                  <a:pt x="110" y="8"/>
                  <a:pt x="110" y="8"/>
                  <a:pt x="110" y="8"/>
                </a:cubicBezTo>
                <a:cubicBezTo>
                  <a:pt x="162" y="8"/>
                  <a:pt x="162" y="8"/>
                  <a:pt x="162" y="8"/>
                </a:cubicBezTo>
                <a:cubicBezTo>
                  <a:pt x="162" y="7"/>
                  <a:pt x="162" y="6"/>
                  <a:pt x="162" y="5"/>
                </a:cubicBezTo>
                <a:close/>
              </a:path>
            </a:pathLst>
          </a:custGeom>
          <a:solidFill>
            <a:schemeClr val="tx1">
              <a:lumMod val="50000"/>
              <a:lumOff val="50000"/>
            </a:schemeClr>
          </a:solidFill>
          <a:ln>
            <a:noFill/>
          </a:ln>
        </p:spPr>
        <p:txBody>
          <a:bodyPr anchor="ctr"/>
          <a:lstStyle/>
          <a:p>
            <a:pPr algn="ctr">
              <a:lnSpc>
                <a:spcPct val="120000"/>
              </a:lnSpc>
            </a:pPr>
            <a:endParaRPr>
              <a:latin typeface="+mn-lt"/>
              <a:ea typeface="+mn-ea"/>
              <a:cs typeface="+mn-ea"/>
              <a:sym typeface="+mn-lt"/>
            </a:endParaRPr>
          </a:p>
        </p:txBody>
      </p:sp>
      <p:sp>
        <p:nvSpPr>
          <p:cNvPr id="14" name="ïślíḓê">
            <a:extLst>
              <a:ext uri="{FF2B5EF4-FFF2-40B4-BE49-F238E27FC236}">
                <a16:creationId xmlns:a16="http://schemas.microsoft.com/office/drawing/2014/main" id="{6414B9C1-401C-440A-B4DF-88A01F34A66F}"/>
              </a:ext>
            </a:extLst>
          </p:cNvPr>
          <p:cNvSpPr>
            <a:spLocks/>
          </p:cNvSpPr>
          <p:nvPr/>
        </p:nvSpPr>
        <p:spPr bwMode="auto">
          <a:xfrm>
            <a:off x="6943826" y="3526278"/>
            <a:ext cx="1198709" cy="58225"/>
          </a:xfrm>
          <a:custGeom>
            <a:avLst/>
            <a:gdLst>
              <a:gd name="T0" fmla="*/ 164 w 168"/>
              <a:gd name="T1" fmla="*/ 0 h 8"/>
              <a:gd name="T2" fmla="*/ 166 w 168"/>
              <a:gd name="T3" fmla="*/ 0 h 8"/>
              <a:gd name="T4" fmla="*/ 166 w 168"/>
              <a:gd name="T5" fmla="*/ 0 h 8"/>
              <a:gd name="T6" fmla="*/ 164 w 168"/>
              <a:gd name="T7" fmla="*/ 0 h 8"/>
              <a:gd name="T8" fmla="*/ 6 w 168"/>
              <a:gd name="T9" fmla="*/ 0 h 8"/>
              <a:gd name="T10" fmla="*/ 0 w 168"/>
              <a:gd name="T11" fmla="*/ 0 h 8"/>
              <a:gd name="T12" fmla="*/ 0 w 168"/>
              <a:gd name="T13" fmla="*/ 5 h 8"/>
              <a:gd name="T14" fmla="*/ 0 w 168"/>
              <a:gd name="T15" fmla="*/ 8 h 8"/>
              <a:gd name="T16" fmla="*/ 6 w 168"/>
              <a:gd name="T17" fmla="*/ 8 h 8"/>
              <a:gd name="T18" fmla="*/ 8 w 168"/>
              <a:gd name="T19" fmla="*/ 8 h 8"/>
              <a:gd name="T20" fmla="*/ 58 w 168"/>
              <a:gd name="T21" fmla="*/ 8 h 8"/>
              <a:gd name="T22" fmla="*/ 58 w 168"/>
              <a:gd name="T23" fmla="*/ 8 h 8"/>
              <a:gd name="T24" fmla="*/ 64 w 168"/>
              <a:gd name="T25" fmla="*/ 5 h 8"/>
              <a:gd name="T26" fmla="*/ 81 w 168"/>
              <a:gd name="T27" fmla="*/ 8 h 8"/>
              <a:gd name="T28" fmla="*/ 82 w 168"/>
              <a:gd name="T29" fmla="*/ 8 h 8"/>
              <a:gd name="T30" fmla="*/ 164 w 168"/>
              <a:gd name="T31" fmla="*/ 8 h 8"/>
              <a:gd name="T32" fmla="*/ 168 w 168"/>
              <a:gd name="T33" fmla="*/ 5 h 8"/>
              <a:gd name="T34" fmla="*/ 164 w 168"/>
              <a:gd name="T3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68" h="8">
                <a:moveTo>
                  <a:pt x="164" y="0"/>
                </a:moveTo>
                <a:cubicBezTo>
                  <a:pt x="166" y="0"/>
                  <a:pt x="166" y="0"/>
                  <a:pt x="166" y="0"/>
                </a:cubicBezTo>
                <a:cubicBezTo>
                  <a:pt x="166" y="0"/>
                  <a:pt x="166" y="0"/>
                  <a:pt x="166" y="0"/>
                </a:cubicBezTo>
                <a:cubicBezTo>
                  <a:pt x="164" y="0"/>
                  <a:pt x="164" y="0"/>
                  <a:pt x="164" y="0"/>
                </a:cubicBezTo>
                <a:cubicBezTo>
                  <a:pt x="6" y="0"/>
                  <a:pt x="6" y="0"/>
                  <a:pt x="6" y="0"/>
                </a:cubicBezTo>
                <a:cubicBezTo>
                  <a:pt x="0" y="0"/>
                  <a:pt x="0" y="0"/>
                  <a:pt x="0" y="0"/>
                </a:cubicBezTo>
                <a:cubicBezTo>
                  <a:pt x="0" y="3"/>
                  <a:pt x="0" y="3"/>
                  <a:pt x="0" y="5"/>
                </a:cubicBezTo>
                <a:cubicBezTo>
                  <a:pt x="0" y="6"/>
                  <a:pt x="0" y="7"/>
                  <a:pt x="0" y="8"/>
                </a:cubicBezTo>
                <a:cubicBezTo>
                  <a:pt x="6" y="8"/>
                  <a:pt x="6" y="8"/>
                  <a:pt x="6" y="8"/>
                </a:cubicBezTo>
                <a:cubicBezTo>
                  <a:pt x="8" y="8"/>
                  <a:pt x="8" y="8"/>
                  <a:pt x="8" y="8"/>
                </a:cubicBezTo>
                <a:cubicBezTo>
                  <a:pt x="58" y="8"/>
                  <a:pt x="58" y="8"/>
                  <a:pt x="58" y="8"/>
                </a:cubicBezTo>
                <a:cubicBezTo>
                  <a:pt x="58" y="8"/>
                  <a:pt x="58" y="8"/>
                  <a:pt x="58" y="8"/>
                </a:cubicBezTo>
                <a:cubicBezTo>
                  <a:pt x="61" y="7"/>
                  <a:pt x="62" y="6"/>
                  <a:pt x="64" y="5"/>
                </a:cubicBezTo>
                <a:cubicBezTo>
                  <a:pt x="70" y="3"/>
                  <a:pt x="76" y="5"/>
                  <a:pt x="81" y="8"/>
                </a:cubicBezTo>
                <a:cubicBezTo>
                  <a:pt x="82" y="8"/>
                  <a:pt x="82" y="8"/>
                  <a:pt x="82" y="8"/>
                </a:cubicBezTo>
                <a:cubicBezTo>
                  <a:pt x="164" y="8"/>
                  <a:pt x="164" y="8"/>
                  <a:pt x="164" y="8"/>
                </a:cubicBezTo>
                <a:cubicBezTo>
                  <a:pt x="166" y="8"/>
                  <a:pt x="168" y="6"/>
                  <a:pt x="168" y="5"/>
                </a:cubicBezTo>
                <a:cubicBezTo>
                  <a:pt x="168" y="3"/>
                  <a:pt x="166" y="0"/>
                  <a:pt x="164" y="0"/>
                </a:cubicBezTo>
                <a:close/>
              </a:path>
            </a:pathLst>
          </a:custGeom>
          <a:solidFill>
            <a:srgbClr val="2C77B6"/>
          </a:solidFill>
          <a:ln>
            <a:noFill/>
          </a:ln>
        </p:spPr>
        <p:txBody>
          <a:bodyPr anchor="ctr"/>
          <a:lstStyle/>
          <a:p>
            <a:pPr algn="ctr">
              <a:lnSpc>
                <a:spcPct val="120000"/>
              </a:lnSpc>
            </a:pPr>
            <a:endParaRPr>
              <a:latin typeface="+mn-lt"/>
              <a:ea typeface="+mn-ea"/>
              <a:cs typeface="+mn-ea"/>
              <a:sym typeface="+mn-lt"/>
            </a:endParaRPr>
          </a:p>
        </p:txBody>
      </p:sp>
      <p:sp>
        <p:nvSpPr>
          <p:cNvPr id="16" name="ísḷïdê">
            <a:extLst>
              <a:ext uri="{FF2B5EF4-FFF2-40B4-BE49-F238E27FC236}">
                <a16:creationId xmlns:a16="http://schemas.microsoft.com/office/drawing/2014/main" id="{AE7A191F-5C7E-4143-971E-FF4A249ACE5B}"/>
              </a:ext>
            </a:extLst>
          </p:cNvPr>
          <p:cNvSpPr>
            <a:spLocks/>
          </p:cNvSpPr>
          <p:nvPr/>
        </p:nvSpPr>
        <p:spPr>
          <a:xfrm>
            <a:off x="6662988" y="3413258"/>
            <a:ext cx="246591" cy="250019"/>
          </a:xfrm>
          <a:custGeom>
            <a:avLst/>
            <a:gdLst>
              <a:gd name="connsiteX0" fmla="*/ 164394 w 328788"/>
              <a:gd name="connsiteY0" fmla="*/ 31691 h 333358"/>
              <a:gd name="connsiteX1" fmla="*/ 131221 w 328788"/>
              <a:gd name="connsiteY1" fmla="*/ 75124 h 333358"/>
              <a:gd name="connsiteX2" fmla="*/ 131221 w 328788"/>
              <a:gd name="connsiteY2" fmla="*/ 133507 h 333358"/>
              <a:gd name="connsiteX3" fmla="*/ 72841 w 328788"/>
              <a:gd name="connsiteY3" fmla="*/ 133507 h 333358"/>
              <a:gd name="connsiteX4" fmla="*/ 29408 w 328788"/>
              <a:gd name="connsiteY4" fmla="*/ 166680 h 333358"/>
              <a:gd name="connsiteX5" fmla="*/ 72841 w 328788"/>
              <a:gd name="connsiteY5" fmla="*/ 199852 h 333358"/>
              <a:gd name="connsiteX6" fmla="*/ 131221 w 328788"/>
              <a:gd name="connsiteY6" fmla="*/ 199852 h 333358"/>
              <a:gd name="connsiteX7" fmla="*/ 131221 w 328788"/>
              <a:gd name="connsiteY7" fmla="*/ 258231 h 333358"/>
              <a:gd name="connsiteX8" fmla="*/ 164394 w 328788"/>
              <a:gd name="connsiteY8" fmla="*/ 301664 h 333358"/>
              <a:gd name="connsiteX9" fmla="*/ 197566 w 328788"/>
              <a:gd name="connsiteY9" fmla="*/ 258231 h 333358"/>
              <a:gd name="connsiteX10" fmla="*/ 197566 w 328788"/>
              <a:gd name="connsiteY10" fmla="*/ 199852 h 333358"/>
              <a:gd name="connsiteX11" fmla="*/ 255948 w 328788"/>
              <a:gd name="connsiteY11" fmla="*/ 199852 h 333358"/>
              <a:gd name="connsiteX12" fmla="*/ 299381 w 328788"/>
              <a:gd name="connsiteY12" fmla="*/ 166680 h 333358"/>
              <a:gd name="connsiteX13" fmla="*/ 255948 w 328788"/>
              <a:gd name="connsiteY13" fmla="*/ 133507 h 333358"/>
              <a:gd name="connsiteX14" fmla="*/ 197566 w 328788"/>
              <a:gd name="connsiteY14" fmla="*/ 133507 h 333358"/>
              <a:gd name="connsiteX15" fmla="*/ 197566 w 328788"/>
              <a:gd name="connsiteY15" fmla="*/ 75124 h 333358"/>
              <a:gd name="connsiteX16" fmla="*/ 164394 w 328788"/>
              <a:gd name="connsiteY16" fmla="*/ 31691 h 333358"/>
              <a:gd name="connsiteX17" fmla="*/ 164394 w 328788"/>
              <a:gd name="connsiteY17" fmla="*/ 0 h 333358"/>
              <a:gd name="connsiteX18" fmla="*/ 328788 w 328788"/>
              <a:gd name="connsiteY18" fmla="*/ 166679 h 333358"/>
              <a:gd name="connsiteX19" fmla="*/ 164394 w 328788"/>
              <a:gd name="connsiteY19" fmla="*/ 333358 h 333358"/>
              <a:gd name="connsiteX20" fmla="*/ 0 w 328788"/>
              <a:gd name="connsiteY20" fmla="*/ 166679 h 333358"/>
              <a:gd name="connsiteX21" fmla="*/ 164394 w 328788"/>
              <a:gd name="connsiteY21" fmla="*/ 0 h 33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28788" h="333358">
                <a:moveTo>
                  <a:pt x="164394" y="31691"/>
                </a:moveTo>
                <a:cubicBezTo>
                  <a:pt x="146072" y="31691"/>
                  <a:pt x="131221" y="51139"/>
                  <a:pt x="131221" y="75124"/>
                </a:cubicBezTo>
                <a:lnTo>
                  <a:pt x="131221" y="133507"/>
                </a:lnTo>
                <a:lnTo>
                  <a:pt x="72841" y="133507"/>
                </a:lnTo>
                <a:cubicBezTo>
                  <a:pt x="48856" y="133507"/>
                  <a:pt x="29408" y="148358"/>
                  <a:pt x="29408" y="166680"/>
                </a:cubicBezTo>
                <a:cubicBezTo>
                  <a:pt x="29408" y="185001"/>
                  <a:pt x="48856" y="199852"/>
                  <a:pt x="72841" y="199852"/>
                </a:cubicBezTo>
                <a:lnTo>
                  <a:pt x="131221" y="199852"/>
                </a:lnTo>
                <a:lnTo>
                  <a:pt x="131221" y="258231"/>
                </a:lnTo>
                <a:cubicBezTo>
                  <a:pt x="131221" y="282216"/>
                  <a:pt x="146072" y="301664"/>
                  <a:pt x="164394" y="301664"/>
                </a:cubicBezTo>
                <a:cubicBezTo>
                  <a:pt x="182715" y="301664"/>
                  <a:pt x="197566" y="282216"/>
                  <a:pt x="197566" y="258231"/>
                </a:cubicBezTo>
                <a:lnTo>
                  <a:pt x="197566" y="199852"/>
                </a:lnTo>
                <a:lnTo>
                  <a:pt x="255948" y="199852"/>
                </a:lnTo>
                <a:cubicBezTo>
                  <a:pt x="279933" y="199852"/>
                  <a:pt x="299381" y="185001"/>
                  <a:pt x="299381" y="166680"/>
                </a:cubicBezTo>
                <a:cubicBezTo>
                  <a:pt x="299381" y="148358"/>
                  <a:pt x="279933" y="133507"/>
                  <a:pt x="255948" y="133507"/>
                </a:cubicBezTo>
                <a:lnTo>
                  <a:pt x="197566" y="133507"/>
                </a:lnTo>
                <a:lnTo>
                  <a:pt x="197566" y="75124"/>
                </a:lnTo>
                <a:cubicBezTo>
                  <a:pt x="197566" y="51139"/>
                  <a:pt x="182715" y="31691"/>
                  <a:pt x="164394" y="31691"/>
                </a:cubicBezTo>
                <a:close/>
                <a:moveTo>
                  <a:pt x="164394" y="0"/>
                </a:moveTo>
                <a:cubicBezTo>
                  <a:pt x="255186" y="0"/>
                  <a:pt x="328788" y="74625"/>
                  <a:pt x="328788" y="166679"/>
                </a:cubicBezTo>
                <a:cubicBezTo>
                  <a:pt x="328788" y="258733"/>
                  <a:pt x="255186" y="333358"/>
                  <a:pt x="164394" y="333358"/>
                </a:cubicBezTo>
                <a:cubicBezTo>
                  <a:pt x="73602" y="333358"/>
                  <a:pt x="0" y="258733"/>
                  <a:pt x="0" y="166679"/>
                </a:cubicBezTo>
                <a:cubicBezTo>
                  <a:pt x="0" y="74625"/>
                  <a:pt x="73602" y="0"/>
                  <a:pt x="164394" y="0"/>
                </a:cubicBezTo>
                <a:close/>
              </a:path>
            </a:pathLst>
          </a:custGeom>
          <a:solidFill>
            <a:srgbClr val="2C77B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cs typeface="+mn-ea"/>
              <a:sym typeface="+mn-lt"/>
            </a:endParaRPr>
          </a:p>
        </p:txBody>
      </p:sp>
      <p:sp>
        <p:nvSpPr>
          <p:cNvPr id="19" name="íṩľïḑe">
            <a:extLst>
              <a:ext uri="{FF2B5EF4-FFF2-40B4-BE49-F238E27FC236}">
                <a16:creationId xmlns:a16="http://schemas.microsoft.com/office/drawing/2014/main" id="{34B76706-5E93-4933-BFFA-261C8FFAB93D}"/>
              </a:ext>
            </a:extLst>
          </p:cNvPr>
          <p:cNvSpPr>
            <a:spLocks/>
          </p:cNvSpPr>
          <p:nvPr/>
        </p:nvSpPr>
        <p:spPr>
          <a:xfrm>
            <a:off x="2145563" y="3419446"/>
            <a:ext cx="246591" cy="250019"/>
          </a:xfrm>
          <a:custGeom>
            <a:avLst/>
            <a:gdLst>
              <a:gd name="connsiteX0" fmla="*/ 72841 w 328788"/>
              <a:gd name="connsiteY0" fmla="*/ 133506 h 333358"/>
              <a:gd name="connsiteX1" fmla="*/ 29408 w 328788"/>
              <a:gd name="connsiteY1" fmla="*/ 166679 h 333358"/>
              <a:gd name="connsiteX2" fmla="*/ 72841 w 328788"/>
              <a:gd name="connsiteY2" fmla="*/ 199851 h 333358"/>
              <a:gd name="connsiteX3" fmla="*/ 255948 w 328788"/>
              <a:gd name="connsiteY3" fmla="*/ 199851 h 333358"/>
              <a:gd name="connsiteX4" fmla="*/ 299381 w 328788"/>
              <a:gd name="connsiteY4" fmla="*/ 166679 h 333358"/>
              <a:gd name="connsiteX5" fmla="*/ 255948 w 328788"/>
              <a:gd name="connsiteY5" fmla="*/ 133506 h 333358"/>
              <a:gd name="connsiteX6" fmla="*/ 164394 w 328788"/>
              <a:gd name="connsiteY6" fmla="*/ 0 h 333358"/>
              <a:gd name="connsiteX7" fmla="*/ 328788 w 328788"/>
              <a:gd name="connsiteY7" fmla="*/ 166679 h 333358"/>
              <a:gd name="connsiteX8" fmla="*/ 164394 w 328788"/>
              <a:gd name="connsiteY8" fmla="*/ 333358 h 333358"/>
              <a:gd name="connsiteX9" fmla="*/ 0 w 328788"/>
              <a:gd name="connsiteY9" fmla="*/ 166679 h 333358"/>
              <a:gd name="connsiteX10" fmla="*/ 164394 w 328788"/>
              <a:gd name="connsiteY10" fmla="*/ 0 h 3333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8788" h="333358">
                <a:moveTo>
                  <a:pt x="72841" y="133506"/>
                </a:moveTo>
                <a:cubicBezTo>
                  <a:pt x="48856" y="133506"/>
                  <a:pt x="29408" y="148357"/>
                  <a:pt x="29408" y="166679"/>
                </a:cubicBezTo>
                <a:cubicBezTo>
                  <a:pt x="29408" y="185000"/>
                  <a:pt x="48856" y="199851"/>
                  <a:pt x="72841" y="199851"/>
                </a:cubicBezTo>
                <a:lnTo>
                  <a:pt x="255948" y="199851"/>
                </a:lnTo>
                <a:cubicBezTo>
                  <a:pt x="279933" y="199851"/>
                  <a:pt x="299381" y="185000"/>
                  <a:pt x="299381" y="166679"/>
                </a:cubicBezTo>
                <a:cubicBezTo>
                  <a:pt x="299381" y="148357"/>
                  <a:pt x="279933" y="133506"/>
                  <a:pt x="255948" y="133506"/>
                </a:cubicBezTo>
                <a:close/>
                <a:moveTo>
                  <a:pt x="164394" y="0"/>
                </a:moveTo>
                <a:cubicBezTo>
                  <a:pt x="255186" y="0"/>
                  <a:pt x="328788" y="74625"/>
                  <a:pt x="328788" y="166679"/>
                </a:cubicBezTo>
                <a:cubicBezTo>
                  <a:pt x="328788" y="258733"/>
                  <a:pt x="255186" y="333358"/>
                  <a:pt x="164394" y="333358"/>
                </a:cubicBezTo>
                <a:cubicBezTo>
                  <a:pt x="73602" y="333358"/>
                  <a:pt x="0" y="258733"/>
                  <a:pt x="0" y="166679"/>
                </a:cubicBezTo>
                <a:cubicBezTo>
                  <a:pt x="0" y="74625"/>
                  <a:pt x="73602" y="0"/>
                  <a:pt x="164394" y="0"/>
                </a:cubicBezTo>
                <a:close/>
              </a:path>
            </a:pathLst>
          </a:cu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pPr>
            <a:endParaRPr>
              <a:cs typeface="+mn-ea"/>
              <a:sym typeface="+mn-lt"/>
            </a:endParaRPr>
          </a:p>
        </p:txBody>
      </p:sp>
      <p:grpSp>
        <p:nvGrpSpPr>
          <p:cNvPr id="4" name="íŝlídé">
            <a:extLst>
              <a:ext uri="{FF2B5EF4-FFF2-40B4-BE49-F238E27FC236}">
                <a16:creationId xmlns:a16="http://schemas.microsoft.com/office/drawing/2014/main" id="{291B393E-E236-4883-A1D6-80A0B66201DD}"/>
              </a:ext>
            </a:extLst>
          </p:cNvPr>
          <p:cNvGrpSpPr/>
          <p:nvPr/>
        </p:nvGrpSpPr>
        <p:grpSpPr>
          <a:xfrm>
            <a:off x="5966444" y="4235304"/>
            <a:ext cx="1605425" cy="681404"/>
            <a:chOff x="6744072" y="3963284"/>
            <a:chExt cx="2140566" cy="908538"/>
          </a:xfrm>
        </p:grpSpPr>
        <p:sp>
          <p:nvSpPr>
            <p:cNvPr id="25" name="işlîdè">
              <a:extLst>
                <a:ext uri="{FF2B5EF4-FFF2-40B4-BE49-F238E27FC236}">
                  <a16:creationId xmlns:a16="http://schemas.microsoft.com/office/drawing/2014/main" id="{80CF3CE5-7C5A-4F8B-84EF-0FF0FB68C64D}"/>
                </a:ext>
              </a:extLst>
            </p:cNvPr>
            <p:cNvSpPr>
              <a:spLocks/>
            </p:cNvSpPr>
            <p:nvPr/>
          </p:nvSpPr>
          <p:spPr bwMode="auto">
            <a:xfrm>
              <a:off x="6744072" y="4314423"/>
              <a:ext cx="2140566" cy="557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rIns="90000" anchor="t" anchorCtr="0">
              <a:normAutofit/>
            </a:bodyPr>
            <a:lstStyle/>
            <a:p>
              <a:pPr algn="ctr" eaLnBrk="1" hangingPunct="1">
                <a:lnSpc>
                  <a:spcPct val="120000"/>
                </a:lnSpc>
                <a:buFontTx/>
                <a:buNone/>
              </a:pPr>
              <a:endParaRPr lang="zh-CN" altLang="en-US" sz="1000" dirty="0">
                <a:latin typeface="+mn-lt"/>
                <a:ea typeface="+mn-ea"/>
                <a:cs typeface="+mn-ea"/>
                <a:sym typeface="+mn-lt"/>
              </a:endParaRPr>
            </a:p>
          </p:txBody>
        </p:sp>
        <p:sp>
          <p:nvSpPr>
            <p:cNvPr id="26" name="î$ļîḋé">
              <a:extLst>
                <a:ext uri="{FF2B5EF4-FFF2-40B4-BE49-F238E27FC236}">
                  <a16:creationId xmlns:a16="http://schemas.microsoft.com/office/drawing/2014/main" id="{447C6803-F2AD-402C-998D-646398F6A065}"/>
                </a:ext>
              </a:extLst>
            </p:cNvPr>
            <p:cNvSpPr txBox="1">
              <a:spLocks/>
            </p:cNvSpPr>
            <p:nvPr/>
          </p:nvSpPr>
          <p:spPr bwMode="auto">
            <a:xfrm>
              <a:off x="6744072" y="3963284"/>
              <a:ext cx="2140566" cy="35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rIns="90000">
              <a:normAutofit fontScale="47500" lnSpcReduction="20000"/>
            </a:bodyPr>
            <a:lstStyle/>
            <a:p>
              <a:pPr algn="ctr">
                <a:lnSpc>
                  <a:spcPct val="140000"/>
                </a:lnSpc>
              </a:pPr>
              <a:endParaRPr lang="zh-CN" altLang="en-US" b="1" dirty="0">
                <a:latin typeface="+mn-lt"/>
                <a:ea typeface="+mn-ea"/>
                <a:cs typeface="+mn-ea"/>
                <a:sym typeface="+mn-lt"/>
              </a:endParaRPr>
            </a:p>
          </p:txBody>
        </p:sp>
      </p:grpSp>
      <p:sp>
        <p:nvSpPr>
          <p:cNvPr id="51" name="文本框 50"/>
          <p:cNvSpPr txBox="1"/>
          <p:nvPr/>
        </p:nvSpPr>
        <p:spPr>
          <a:xfrm>
            <a:off x="497428" y="1742444"/>
            <a:ext cx="3542860" cy="1082669"/>
          </a:xfrm>
          <a:prstGeom prst="rect">
            <a:avLst/>
          </a:prstGeom>
          <a:noFill/>
        </p:spPr>
        <p:txBody>
          <a:bodyPr wrap="square" rtlCol="0">
            <a:spAutoFit/>
          </a:bodyPr>
          <a:lstStyle/>
          <a:p>
            <a:pPr algn="ctr">
              <a:lnSpc>
                <a:spcPct val="120000"/>
              </a:lnSpc>
            </a:pPr>
            <a:r>
              <a:rPr lang="zh-CN" altLang="en-US" sz="2800" b="1" dirty="0">
                <a:latin typeface="+mn-lt"/>
                <a:ea typeface="+mn-ea"/>
                <a:cs typeface="+mn-ea"/>
                <a:sym typeface="+mn-lt"/>
              </a:rPr>
              <a:t>不安全是</a:t>
            </a:r>
            <a:endParaRPr lang="en-US" altLang="zh-CN" sz="2800" b="1" dirty="0">
              <a:latin typeface="+mn-lt"/>
              <a:ea typeface="+mn-ea"/>
              <a:cs typeface="+mn-ea"/>
              <a:sym typeface="+mn-lt"/>
            </a:endParaRPr>
          </a:p>
          <a:p>
            <a:pPr algn="ctr">
              <a:lnSpc>
                <a:spcPct val="120000"/>
              </a:lnSpc>
            </a:pPr>
            <a:r>
              <a:rPr lang="zh-CN" altLang="en-US" sz="2800" b="1" dirty="0">
                <a:latin typeface="+mn-lt"/>
                <a:ea typeface="+mn-ea"/>
                <a:cs typeface="+mn-ea"/>
                <a:sym typeface="+mn-lt"/>
              </a:rPr>
              <a:t>   有威胁的！</a:t>
            </a:r>
          </a:p>
        </p:txBody>
      </p:sp>
      <p:sp>
        <p:nvSpPr>
          <p:cNvPr id="52" name="文本框 51"/>
          <p:cNvSpPr txBox="1"/>
          <p:nvPr/>
        </p:nvSpPr>
        <p:spPr>
          <a:xfrm>
            <a:off x="5280396" y="1742444"/>
            <a:ext cx="2777464" cy="1082669"/>
          </a:xfrm>
          <a:prstGeom prst="rect">
            <a:avLst/>
          </a:prstGeom>
          <a:noFill/>
        </p:spPr>
        <p:txBody>
          <a:bodyPr wrap="square" rtlCol="0">
            <a:spAutoFit/>
          </a:bodyPr>
          <a:lstStyle/>
          <a:p>
            <a:pPr algn="ctr">
              <a:lnSpc>
                <a:spcPct val="120000"/>
              </a:lnSpc>
            </a:pPr>
            <a:r>
              <a:rPr lang="zh-CN" altLang="en-US" sz="2800" b="1" dirty="0">
                <a:latin typeface="+mn-lt"/>
                <a:ea typeface="+mn-ea"/>
                <a:cs typeface="+mn-ea"/>
                <a:sym typeface="+mn-lt"/>
              </a:rPr>
              <a:t>那怎么判断</a:t>
            </a:r>
            <a:endParaRPr lang="en-US" altLang="zh-CN" sz="2800" b="1" dirty="0">
              <a:latin typeface="+mn-lt"/>
              <a:ea typeface="+mn-ea"/>
              <a:cs typeface="+mn-ea"/>
              <a:sym typeface="+mn-lt"/>
            </a:endParaRPr>
          </a:p>
          <a:p>
            <a:pPr algn="ctr">
              <a:lnSpc>
                <a:spcPct val="120000"/>
              </a:lnSpc>
            </a:pPr>
            <a:r>
              <a:rPr lang="zh-CN" altLang="en-US" sz="2800" b="1" dirty="0">
                <a:latin typeface="+mn-lt"/>
                <a:ea typeface="+mn-ea"/>
                <a:cs typeface="+mn-ea"/>
                <a:sym typeface="+mn-lt"/>
              </a:rPr>
              <a:t>安全呢？</a:t>
            </a:r>
          </a:p>
        </p:txBody>
      </p:sp>
      <p:sp>
        <p:nvSpPr>
          <p:cNvPr id="53" name="椭圆 52"/>
          <p:cNvSpPr/>
          <p:nvPr/>
        </p:nvSpPr>
        <p:spPr>
          <a:xfrm>
            <a:off x="107504" y="5676088"/>
            <a:ext cx="2212985" cy="620688"/>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r>
              <a:rPr lang="zh-CN" altLang="en-US" sz="3200" b="1" dirty="0">
                <a:cs typeface="+mn-ea"/>
                <a:sym typeface="+mn-lt"/>
              </a:rPr>
              <a:t>不安全</a:t>
            </a:r>
          </a:p>
        </p:txBody>
      </p:sp>
      <p:sp>
        <p:nvSpPr>
          <p:cNvPr id="54" name="椭圆 53"/>
          <p:cNvSpPr/>
          <p:nvPr/>
        </p:nvSpPr>
        <p:spPr>
          <a:xfrm>
            <a:off x="6743216" y="5676088"/>
            <a:ext cx="2212985" cy="620688"/>
          </a:xfrm>
          <a:prstGeom prst="ellipse">
            <a:avLst/>
          </a:prstGeom>
          <a:solidFill>
            <a:srgbClr val="2C77B6"/>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lnSpc>
                <a:spcPct val="120000"/>
              </a:lnSpc>
            </a:pPr>
            <a:r>
              <a:rPr lang="zh-CN" altLang="en-US" sz="3200" b="1" dirty="0">
                <a:cs typeface="+mn-ea"/>
                <a:sym typeface="+mn-lt"/>
              </a:rPr>
              <a:t>安全</a:t>
            </a:r>
          </a:p>
        </p:txBody>
      </p:sp>
      <p:cxnSp>
        <p:nvCxnSpPr>
          <p:cNvPr id="56" name="直接箭头连接符 55"/>
          <p:cNvCxnSpPr/>
          <p:nvPr/>
        </p:nvCxnSpPr>
        <p:spPr>
          <a:xfrm>
            <a:off x="2889707" y="3555390"/>
            <a:ext cx="3240360" cy="0"/>
          </a:xfrm>
          <a:prstGeom prst="straightConnector1">
            <a:avLst/>
          </a:prstGeom>
          <a:ln w="7620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7" name="动作按钮: 帮助 56">
            <a:hlinkClick r:id="" action="ppaction://noaction" highlightClick="1"/>
          </p:cNvPr>
          <p:cNvSpPr/>
          <p:nvPr/>
        </p:nvSpPr>
        <p:spPr>
          <a:xfrm>
            <a:off x="3884779" y="3017059"/>
            <a:ext cx="1042416" cy="1042416"/>
          </a:xfrm>
          <a:prstGeom prst="actionButtonHelp">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7" name="Rectangle 2">
            <a:extLst>
              <a:ext uri="{FF2B5EF4-FFF2-40B4-BE49-F238E27FC236}">
                <a16:creationId xmlns:a16="http://schemas.microsoft.com/office/drawing/2014/main" id="{03B4A7D7-EBDF-48EA-89FF-888799C8401B}"/>
              </a:ext>
            </a:extLst>
          </p:cNvPr>
          <p:cNvSpPr>
            <a:spLocks noGrp="1" noChangeArrowheads="1"/>
          </p:cNvSpPr>
          <p:nvPr>
            <p:ph type="title"/>
          </p:nvPr>
        </p:nvSpPr>
        <p:spPr>
          <a:xfrm>
            <a:off x="251520" y="260648"/>
            <a:ext cx="8229600" cy="850900"/>
          </a:xfrm>
        </p:spPr>
        <p:txBody>
          <a:bodyPr/>
          <a:lstStyle/>
          <a:p>
            <a:r>
              <a:rPr lang="zh-CN" altLang="en-US" dirty="0">
                <a:latin typeface="+mn-lt"/>
                <a:ea typeface="+mn-ea"/>
                <a:cs typeface="+mn-ea"/>
                <a:sym typeface="+mn-lt"/>
              </a:rPr>
              <a:t>信息安全的标准是什么</a:t>
            </a:r>
            <a:endParaRPr lang="en-US" altLang="zh-CN" dirty="0">
              <a:latin typeface="+mn-lt"/>
              <a:ea typeface="+mn-ea"/>
              <a:cs typeface="+mn-ea"/>
              <a:sym typeface="+mn-lt"/>
            </a:endParaRPr>
          </a:p>
        </p:txBody>
      </p:sp>
    </p:spTree>
    <p:extLst>
      <p:ext uri="{BB962C8B-B14F-4D97-AF65-F5344CB8AC3E}">
        <p14:creationId xmlns:p14="http://schemas.microsoft.com/office/powerpoint/2010/main" val="40834314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lstStyle/>
          <a:p>
            <a:r>
              <a:rPr lang="zh-CN" altLang="en-US" dirty="0">
                <a:latin typeface="+mn-lt"/>
                <a:ea typeface="+mn-ea"/>
                <a:cs typeface="+mn-ea"/>
                <a:sym typeface="+mn-lt"/>
              </a:rPr>
              <a:t>信息安全的五要素</a:t>
            </a:r>
            <a:endParaRPr lang="en-US" altLang="zh-CN" dirty="0">
              <a:latin typeface="+mn-lt"/>
              <a:ea typeface="+mn-ea"/>
              <a:cs typeface="+mn-ea"/>
              <a:sym typeface="+mn-lt"/>
            </a:endParaRPr>
          </a:p>
        </p:txBody>
      </p:sp>
      <p:sp>
        <p:nvSpPr>
          <p:cNvPr id="29699" name="Rectangle 3"/>
          <p:cNvSpPr>
            <a:spLocks noGrp="1" noChangeArrowheads="1"/>
          </p:cNvSpPr>
          <p:nvPr>
            <p:ph type="body" idx="1"/>
          </p:nvPr>
        </p:nvSpPr>
        <p:spPr/>
        <p:txBody>
          <a:bodyPr/>
          <a:lstStyle/>
          <a:p>
            <a:r>
              <a:rPr lang="en-US" altLang="zh-CN">
                <a:latin typeface="+mn-lt"/>
                <a:cs typeface="+mn-ea"/>
                <a:sym typeface="+mn-lt"/>
              </a:rPr>
              <a:t> </a:t>
            </a:r>
            <a:r>
              <a:rPr lang="zh-CN" altLang="en-US">
                <a:latin typeface="+mn-lt"/>
                <a:cs typeface="+mn-ea"/>
                <a:sym typeface="+mn-lt"/>
              </a:rPr>
              <a:t>保密性</a:t>
            </a:r>
            <a:r>
              <a:rPr lang="en-US" altLang="zh-CN">
                <a:latin typeface="+mn-lt"/>
                <a:cs typeface="+mn-ea"/>
                <a:sym typeface="+mn-lt"/>
              </a:rPr>
              <a:t>—confidentiality</a:t>
            </a:r>
          </a:p>
          <a:p>
            <a:r>
              <a:rPr lang="en-US" altLang="zh-CN">
                <a:latin typeface="+mn-lt"/>
                <a:cs typeface="+mn-ea"/>
                <a:sym typeface="+mn-lt"/>
              </a:rPr>
              <a:t> </a:t>
            </a:r>
            <a:r>
              <a:rPr lang="zh-CN" altLang="en-US">
                <a:latin typeface="+mn-lt"/>
                <a:cs typeface="+mn-ea"/>
                <a:sym typeface="+mn-lt"/>
              </a:rPr>
              <a:t>完整性</a:t>
            </a:r>
            <a:r>
              <a:rPr lang="en-US" altLang="zh-CN">
                <a:latin typeface="+mn-lt"/>
                <a:cs typeface="+mn-ea"/>
                <a:sym typeface="+mn-lt"/>
              </a:rPr>
              <a:t>—integrity</a:t>
            </a:r>
          </a:p>
          <a:p>
            <a:r>
              <a:rPr lang="en-US" altLang="zh-CN">
                <a:latin typeface="+mn-lt"/>
                <a:cs typeface="+mn-ea"/>
                <a:sym typeface="+mn-lt"/>
              </a:rPr>
              <a:t> </a:t>
            </a:r>
            <a:r>
              <a:rPr lang="zh-CN" altLang="en-US">
                <a:latin typeface="+mn-lt"/>
                <a:cs typeface="+mn-ea"/>
                <a:sym typeface="+mn-lt"/>
              </a:rPr>
              <a:t>可用性</a:t>
            </a:r>
            <a:r>
              <a:rPr lang="en-US" altLang="zh-CN">
                <a:latin typeface="+mn-lt"/>
                <a:cs typeface="+mn-ea"/>
                <a:sym typeface="+mn-lt"/>
              </a:rPr>
              <a:t>—availability</a:t>
            </a:r>
          </a:p>
          <a:p>
            <a:r>
              <a:rPr lang="en-US" altLang="zh-CN">
                <a:latin typeface="+mn-lt"/>
                <a:cs typeface="+mn-ea"/>
                <a:sym typeface="+mn-lt"/>
              </a:rPr>
              <a:t> </a:t>
            </a:r>
            <a:r>
              <a:rPr lang="zh-CN" altLang="en-US">
                <a:latin typeface="+mn-lt"/>
                <a:cs typeface="+mn-ea"/>
                <a:sym typeface="+mn-lt"/>
              </a:rPr>
              <a:t>可控性</a:t>
            </a:r>
            <a:r>
              <a:rPr lang="en-US" altLang="zh-CN">
                <a:latin typeface="+mn-lt"/>
                <a:cs typeface="+mn-ea"/>
                <a:sym typeface="+mn-lt"/>
              </a:rPr>
              <a:t>—controllability</a:t>
            </a:r>
          </a:p>
          <a:p>
            <a:r>
              <a:rPr lang="en-US" altLang="zh-CN">
                <a:latin typeface="+mn-lt"/>
                <a:cs typeface="+mn-ea"/>
                <a:sym typeface="+mn-lt"/>
              </a:rPr>
              <a:t> </a:t>
            </a:r>
            <a:r>
              <a:rPr lang="zh-CN" altLang="en-US">
                <a:latin typeface="+mn-lt"/>
                <a:cs typeface="+mn-ea"/>
                <a:sym typeface="+mn-lt"/>
              </a:rPr>
              <a:t>不可否认性</a:t>
            </a:r>
            <a:r>
              <a:rPr lang="en-US" altLang="zh-CN">
                <a:latin typeface="+mn-lt"/>
                <a:cs typeface="+mn-ea"/>
                <a:sym typeface="+mn-lt"/>
              </a:rPr>
              <a:t>—Non-repudiation</a:t>
            </a:r>
          </a:p>
          <a:p>
            <a:endParaRPr lang="en-US" altLang="zh-CN" dirty="0">
              <a:latin typeface="+mn-lt"/>
              <a:cs typeface="+mn-ea"/>
              <a:sym typeface="+mn-lt"/>
            </a:endParaRPr>
          </a:p>
        </p:txBody>
      </p:sp>
    </p:spTree>
    <p:extLst>
      <p:ext uri="{BB962C8B-B14F-4D97-AF65-F5344CB8AC3E}">
        <p14:creationId xmlns:p14="http://schemas.microsoft.com/office/powerpoint/2010/main" val="19531203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保密性</a:t>
            </a:r>
          </a:p>
        </p:txBody>
      </p:sp>
      <p:sp>
        <p:nvSpPr>
          <p:cNvPr id="3" name="内容占位符 2"/>
          <p:cNvSpPr>
            <a:spLocks noGrp="1"/>
          </p:cNvSpPr>
          <p:nvPr>
            <p:ph idx="1"/>
          </p:nvPr>
        </p:nvSpPr>
        <p:spPr/>
        <p:txBody>
          <a:bodyPr/>
          <a:lstStyle/>
          <a:p>
            <a:r>
              <a:rPr lang="zh-CN" altLang="en-US" dirty="0">
                <a:latin typeface="+mn-lt"/>
                <a:cs typeface="+mn-ea"/>
                <a:sym typeface="+mn-lt"/>
              </a:rPr>
              <a:t>保密性：确保信息不暴露给未授权的实体或进程。</a:t>
            </a:r>
            <a:endParaRPr lang="en-US" altLang="zh-CN" dirty="0">
              <a:latin typeface="+mn-lt"/>
              <a:cs typeface="+mn-ea"/>
              <a:sym typeface="+mn-lt"/>
            </a:endParaRPr>
          </a:p>
          <a:p>
            <a:r>
              <a:rPr lang="zh-CN" altLang="en-US" dirty="0">
                <a:latin typeface="+mn-lt"/>
                <a:cs typeface="+mn-ea"/>
                <a:sym typeface="+mn-lt"/>
              </a:rPr>
              <a:t>目的：即使信息被窃听或者截取，攻击者也无法知晓信息的真实内容。可以对抗网络攻击中的被动攻击。</a:t>
            </a:r>
            <a:endParaRPr lang="en-US" altLang="zh-CN" dirty="0">
              <a:latin typeface="+mn-lt"/>
              <a:cs typeface="+mn-ea"/>
              <a:sym typeface="+mn-lt"/>
            </a:endParaRPr>
          </a:p>
          <a:p>
            <a:endParaRPr lang="en-US" altLang="zh-CN" dirty="0">
              <a:latin typeface="+mn-lt"/>
              <a:cs typeface="+mn-ea"/>
              <a:sym typeface="+mn-lt"/>
            </a:endParaRPr>
          </a:p>
          <a:p>
            <a:pPr marL="0" indent="0">
              <a:buNone/>
            </a:pPr>
            <a:r>
              <a:rPr lang="zh-CN" altLang="en-US" dirty="0">
                <a:latin typeface="+mn-lt"/>
                <a:cs typeface="+mn-ea"/>
                <a:sym typeface="+mn-lt"/>
              </a:rPr>
              <a:t>举例说明：通过加密技术保障信息的保密性</a:t>
            </a:r>
          </a:p>
          <a:p>
            <a:endParaRPr lang="zh-CN" altLang="en-US" dirty="0">
              <a:latin typeface="+mn-lt"/>
              <a:cs typeface="+mn-ea"/>
              <a:sym typeface="+mn-lt"/>
            </a:endParaRPr>
          </a:p>
        </p:txBody>
      </p:sp>
      <p:grpSp>
        <p:nvGrpSpPr>
          <p:cNvPr id="4" name="c99bb199-d781-4f46-8377-18a9543771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95519" y="4048225"/>
            <a:ext cx="7808929" cy="2693143"/>
            <a:chOff x="676650" y="2864734"/>
            <a:chExt cx="10411911" cy="2652667"/>
          </a:xfrm>
        </p:grpSpPr>
        <p:grpSp>
          <p:nvGrpSpPr>
            <p:cNvPr id="5" name="îs1iďe">
              <a:extLst>
                <a:ext uri="{FF2B5EF4-FFF2-40B4-BE49-F238E27FC236}">
                  <a16:creationId xmlns:a16="http://schemas.microsoft.com/office/drawing/2014/main" id="{848E7335-9D41-41F4-B6AB-A3643CED09E9}"/>
                </a:ext>
              </a:extLst>
            </p:cNvPr>
            <p:cNvGrpSpPr/>
            <p:nvPr/>
          </p:nvGrpSpPr>
          <p:grpSpPr>
            <a:xfrm>
              <a:off x="676650" y="2864734"/>
              <a:ext cx="3484350" cy="2652667"/>
              <a:chOff x="676650" y="3386332"/>
              <a:chExt cx="3484350" cy="2652667"/>
            </a:xfrm>
          </p:grpSpPr>
          <p:sp>
            <p:nvSpPr>
              <p:cNvPr id="36" name="ïṧľïďè">
                <a:extLst>
                  <a:ext uri="{FF2B5EF4-FFF2-40B4-BE49-F238E27FC236}">
                    <a16:creationId xmlns:a16="http://schemas.microsoft.com/office/drawing/2014/main" id="{845544AE-DAC8-4D26-AC95-5E76336AA4E0}"/>
                  </a:ext>
                </a:extLst>
              </p:cNvPr>
              <p:cNvSpPr/>
              <p:nvPr/>
            </p:nvSpPr>
            <p:spPr>
              <a:xfrm>
                <a:off x="676652" y="3608092"/>
                <a:ext cx="3484348" cy="2430907"/>
              </a:xfrm>
              <a:prstGeom prst="roundRect">
                <a:avLst>
                  <a:gd name="adj" fmla="val 2415"/>
                </a:avLst>
              </a:prstGeom>
              <a:gradFill flip="none" rotWithShape="1">
                <a:gsLst>
                  <a:gs pos="0">
                    <a:srgbClr val="5AA1E2">
                      <a:alpha val="23000"/>
                    </a:srgbClr>
                  </a:gs>
                  <a:gs pos="100000">
                    <a:srgbClr val="5AA1E2">
                      <a:alpha val="0"/>
                    </a:srgbClr>
                  </a:gs>
                </a:gsLst>
                <a:lin ang="5400000" scaled="1"/>
                <a:tileRect/>
              </a:gradFill>
              <a:ln w="3175" cap="flat" cmpd="sng" algn="ctr">
                <a:solidFill>
                  <a:srgbClr val="FFFFFF">
                    <a:lumMod val="85000"/>
                  </a:srgbClr>
                </a:solidFill>
                <a:prstDash val="solid"/>
              </a:ln>
              <a:effectLst/>
            </p:spPr>
            <p:txBody>
              <a:bodyPr wrap="square" lIns="0" tIns="0" rIns="0" bIns="0" anchor="ctr" anchorCtr="1">
                <a:norm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p:txBody>
          </p:sp>
          <p:sp>
            <p:nvSpPr>
              <p:cNvPr id="37" name="íşļïḑê">
                <a:extLst>
                  <a:ext uri="{FF2B5EF4-FFF2-40B4-BE49-F238E27FC236}">
                    <a16:creationId xmlns:a16="http://schemas.microsoft.com/office/drawing/2014/main" id="{5000B98F-833C-4D37-BAF0-94BB0F0740C0}"/>
                  </a:ext>
                </a:extLst>
              </p:cNvPr>
              <p:cNvSpPr/>
              <p:nvPr/>
            </p:nvSpPr>
            <p:spPr>
              <a:xfrm>
                <a:off x="676650" y="3386332"/>
                <a:ext cx="3484350" cy="672666"/>
              </a:xfrm>
              <a:prstGeom prst="roundRect">
                <a:avLst>
                  <a:gd name="adj" fmla="val 50000"/>
                </a:avLst>
              </a:prstGeom>
              <a:solidFill>
                <a:srgbClr val="5AA1E2"/>
              </a:solidFill>
              <a:ln w="12700" cap="flat" cmpd="sng" algn="ctr">
                <a:solidFill>
                  <a:srgbClr val="FFFFFF"/>
                </a:solidFill>
                <a:prstDash val="solid"/>
              </a:ln>
              <a:effectLst/>
            </p:spPr>
            <p:txBody>
              <a:bodyPr wrap="none" anchor="ctr">
                <a:normAutofit fontScale="92500" lnSpcReduction="10000"/>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明文</a:t>
                </a:r>
              </a:p>
            </p:txBody>
          </p:sp>
          <p:sp>
            <p:nvSpPr>
              <p:cNvPr id="38" name="îṧļíḓê">
                <a:extLst>
                  <a:ext uri="{FF2B5EF4-FFF2-40B4-BE49-F238E27FC236}">
                    <a16:creationId xmlns:a16="http://schemas.microsoft.com/office/drawing/2014/main" id="{47DE6FAE-C7B9-4EEB-BE85-B8B0AA359990}"/>
                  </a:ext>
                </a:extLst>
              </p:cNvPr>
              <p:cNvSpPr/>
              <p:nvPr/>
            </p:nvSpPr>
            <p:spPr>
              <a:xfrm>
                <a:off x="676650" y="4058999"/>
                <a:ext cx="3484348" cy="1979999"/>
              </a:xfrm>
              <a:prstGeom prst="rect">
                <a:avLst/>
              </a:prstGeom>
            </p:spPr>
            <p:txBody>
              <a:bodyPr wrap="square">
                <a:normAutofit/>
              </a:bodyPr>
              <a:lstStyle/>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1" i="0" u="none" strike="noStrike" kern="0" cap="none" spc="0" normalizeH="0" baseline="0" noProof="0" dirty="0">
                    <a:ln>
                      <a:noFill/>
                    </a:ln>
                    <a:solidFill>
                      <a:srgbClr val="000000"/>
                    </a:solidFill>
                    <a:effectLst/>
                    <a:uLnTx/>
                    <a:uFillTx/>
                    <a:latin typeface="+mn-lt"/>
                    <a:ea typeface="+mn-ea"/>
                    <a:cs typeface="+mn-ea"/>
                    <a:sym typeface="+mn-lt"/>
                  </a:rPr>
                  <a:t>任何类型的未加密数据，用</a:t>
                </a:r>
                <a:r>
                  <a:rPr kumimoji="0" lang="en-US" altLang="zh-CN" sz="1600" b="1" i="0" u="none" strike="noStrike" kern="0" cap="none" spc="0" normalizeH="0" baseline="0" noProof="0" dirty="0">
                    <a:ln>
                      <a:noFill/>
                    </a:ln>
                    <a:solidFill>
                      <a:srgbClr val="000000"/>
                    </a:solidFill>
                    <a:effectLst/>
                    <a:uLnTx/>
                    <a:uFillTx/>
                    <a:latin typeface="+mn-lt"/>
                    <a:ea typeface="+mn-ea"/>
                    <a:cs typeface="+mn-ea"/>
                    <a:sym typeface="+mn-lt"/>
                  </a:rPr>
                  <a:t>M</a:t>
                </a:r>
                <a:r>
                  <a:rPr kumimoji="0" lang="zh-CN" altLang="en-US" sz="1600" b="1" i="0" u="none" strike="noStrike" kern="0" cap="none" spc="0" normalizeH="0" baseline="0" noProof="0" dirty="0">
                    <a:ln>
                      <a:noFill/>
                    </a:ln>
                    <a:solidFill>
                      <a:srgbClr val="000000"/>
                    </a:solidFill>
                    <a:effectLst/>
                    <a:uLnTx/>
                    <a:uFillTx/>
                    <a:latin typeface="+mn-lt"/>
                    <a:ea typeface="+mn-ea"/>
                    <a:cs typeface="+mn-ea"/>
                    <a:sym typeface="+mn-lt"/>
                  </a:rPr>
                  <a:t>表示。</a:t>
                </a:r>
                <a:endParaRPr kumimoji="0" lang="en-US" altLang="zh-CN" sz="1600" b="1" i="0" u="none" strike="noStrike" kern="0" cap="none" spc="0" normalizeH="0" baseline="0" noProof="0" dirty="0">
                  <a:ln>
                    <a:noFill/>
                  </a:ln>
                  <a:solidFill>
                    <a:srgbClr val="000000"/>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举例：</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a:t>
                </a:r>
                <a:r>
                  <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Hello</a:t>
                </a: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，这里是深信服科技有限公司！”</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p:txBody>
          </p:sp>
        </p:grpSp>
        <p:grpSp>
          <p:nvGrpSpPr>
            <p:cNvPr id="6" name="íŝļiďê">
              <a:extLst>
                <a:ext uri="{FF2B5EF4-FFF2-40B4-BE49-F238E27FC236}">
                  <a16:creationId xmlns:a16="http://schemas.microsoft.com/office/drawing/2014/main" id="{899643F7-EF86-4F8C-A41F-24B1E9238CFD}"/>
                </a:ext>
              </a:extLst>
            </p:cNvPr>
            <p:cNvGrpSpPr/>
            <p:nvPr/>
          </p:nvGrpSpPr>
          <p:grpSpPr>
            <a:xfrm>
              <a:off x="7604208" y="2864734"/>
              <a:ext cx="3484353" cy="2652667"/>
              <a:chOff x="3924464" y="3386332"/>
              <a:chExt cx="3484353" cy="2652667"/>
            </a:xfrm>
          </p:grpSpPr>
          <p:sp>
            <p:nvSpPr>
              <p:cNvPr id="33" name="işlïḓè">
                <a:extLst>
                  <a:ext uri="{FF2B5EF4-FFF2-40B4-BE49-F238E27FC236}">
                    <a16:creationId xmlns:a16="http://schemas.microsoft.com/office/drawing/2014/main" id="{DC552C78-47F8-48B0-9E21-C2419F6BEDB7}"/>
                  </a:ext>
                </a:extLst>
              </p:cNvPr>
              <p:cNvSpPr/>
              <p:nvPr/>
            </p:nvSpPr>
            <p:spPr>
              <a:xfrm>
                <a:off x="3924465" y="3608092"/>
                <a:ext cx="3484352" cy="2430907"/>
              </a:xfrm>
              <a:prstGeom prst="roundRect">
                <a:avLst>
                  <a:gd name="adj" fmla="val 2415"/>
                </a:avLst>
              </a:prstGeom>
              <a:gradFill flip="none" rotWithShape="1">
                <a:gsLst>
                  <a:gs pos="0">
                    <a:srgbClr val="CA1C18">
                      <a:alpha val="23000"/>
                    </a:srgbClr>
                  </a:gs>
                  <a:gs pos="100000">
                    <a:srgbClr val="CA1C18">
                      <a:alpha val="0"/>
                    </a:srgbClr>
                  </a:gs>
                </a:gsLst>
                <a:lin ang="5400000" scaled="1"/>
                <a:tileRect/>
              </a:gradFill>
              <a:ln w="3175" cap="flat" cmpd="sng" algn="ctr">
                <a:solidFill>
                  <a:srgbClr val="FFFFFF">
                    <a:lumMod val="85000"/>
                  </a:srgbClr>
                </a:solidFill>
                <a:prstDash val="solid"/>
              </a:ln>
              <a:effectLst/>
            </p:spPr>
            <p:txBody>
              <a:bodyPr wrap="square" lIns="0" tIns="0" rIns="0" bIns="0" anchor="ctr" anchorCtr="1">
                <a:normAutofit/>
              </a:bodyPr>
              <a:lstStyle/>
              <a:p>
                <a:pPr marL="171450" marR="0" lvl="0" indent="-1714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zh-CN" altLang="en-US" sz="1200" b="0" i="0" u="none" strike="noStrike" kern="0" cap="none" spc="0" normalizeH="0" baseline="0" noProof="0" dirty="0">
                  <a:ln>
                    <a:noFill/>
                  </a:ln>
                  <a:solidFill>
                    <a:srgbClr val="000000">
                      <a:lumMod val="100000"/>
                    </a:srgbClr>
                  </a:solidFill>
                  <a:effectLst/>
                  <a:uLnTx/>
                  <a:uFillTx/>
                  <a:latin typeface="+mn-lt"/>
                  <a:ea typeface="+mn-ea"/>
                  <a:cs typeface="+mn-ea"/>
                  <a:sym typeface="+mn-lt"/>
                </a:endParaRPr>
              </a:p>
            </p:txBody>
          </p:sp>
          <p:sp>
            <p:nvSpPr>
              <p:cNvPr id="34" name="ïşḷîḍè">
                <a:extLst>
                  <a:ext uri="{FF2B5EF4-FFF2-40B4-BE49-F238E27FC236}">
                    <a16:creationId xmlns:a16="http://schemas.microsoft.com/office/drawing/2014/main" id="{B6BF470E-D516-4508-8BB4-2E33BF005B91}"/>
                  </a:ext>
                </a:extLst>
              </p:cNvPr>
              <p:cNvSpPr/>
              <p:nvPr/>
            </p:nvSpPr>
            <p:spPr>
              <a:xfrm>
                <a:off x="3924464" y="3386332"/>
                <a:ext cx="3484352" cy="672664"/>
              </a:xfrm>
              <a:prstGeom prst="roundRect">
                <a:avLst>
                  <a:gd name="adj" fmla="val 50000"/>
                </a:avLst>
              </a:prstGeom>
              <a:solidFill>
                <a:srgbClr val="CA1C18"/>
              </a:solidFill>
              <a:ln w="12700" cap="flat" cmpd="sng" algn="ctr">
                <a:solidFill>
                  <a:srgbClr val="FFFFFF"/>
                </a:solidFill>
                <a:prstDash val="solid"/>
              </a:ln>
              <a:effectLst/>
            </p:spPr>
            <p:txBody>
              <a:bodyPr wrap="none" anchor="ctr">
                <a:normAutofit fontScale="92500" lnSpcReduction="10000"/>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密文</a:t>
                </a:r>
              </a:p>
            </p:txBody>
          </p:sp>
          <p:sp>
            <p:nvSpPr>
              <p:cNvPr id="35" name="iŝḻïḋé">
                <a:extLst>
                  <a:ext uri="{FF2B5EF4-FFF2-40B4-BE49-F238E27FC236}">
                    <a16:creationId xmlns:a16="http://schemas.microsoft.com/office/drawing/2014/main" id="{F6A3FF62-1BC9-43AC-9CA7-3BFD1528F984}"/>
                  </a:ext>
                </a:extLst>
              </p:cNvPr>
              <p:cNvSpPr/>
              <p:nvPr/>
            </p:nvSpPr>
            <p:spPr>
              <a:xfrm>
                <a:off x="3924464" y="4058998"/>
                <a:ext cx="3484351" cy="1979999"/>
              </a:xfrm>
              <a:prstGeom prst="rect">
                <a:avLst/>
              </a:prstGeom>
            </p:spPr>
            <p:txBody>
              <a:bodyPr wrap="square">
                <a:normAutofit/>
              </a:bodyPr>
              <a:lstStyle/>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1" i="0" u="none" strike="noStrike" kern="0" cap="none" spc="0" normalizeH="0" baseline="0" noProof="0" dirty="0">
                    <a:ln>
                      <a:noFill/>
                    </a:ln>
                    <a:solidFill>
                      <a:srgbClr val="000000"/>
                    </a:solidFill>
                    <a:effectLst/>
                    <a:uLnTx/>
                    <a:uFillTx/>
                    <a:latin typeface="+mn-lt"/>
                    <a:ea typeface="+mn-ea"/>
                    <a:cs typeface="+mn-ea"/>
                    <a:sym typeface="+mn-lt"/>
                  </a:rPr>
                  <a:t>加密的消息，用</a:t>
                </a:r>
                <a:r>
                  <a:rPr kumimoji="0" lang="en-US" altLang="zh-CN" sz="1600" b="1" i="0" u="none" strike="noStrike" kern="0" cap="none" spc="0" normalizeH="0" baseline="0" noProof="0" dirty="0">
                    <a:ln>
                      <a:noFill/>
                    </a:ln>
                    <a:solidFill>
                      <a:srgbClr val="000000"/>
                    </a:solidFill>
                    <a:effectLst/>
                    <a:uLnTx/>
                    <a:uFillTx/>
                    <a:latin typeface="+mn-lt"/>
                    <a:ea typeface="+mn-ea"/>
                    <a:cs typeface="+mn-ea"/>
                    <a:sym typeface="+mn-lt"/>
                  </a:rPr>
                  <a:t>C</a:t>
                </a:r>
                <a:r>
                  <a:rPr kumimoji="0" lang="zh-CN" altLang="en-US" sz="1600" b="1" i="0" u="none" strike="noStrike" kern="0" cap="none" spc="0" normalizeH="0" baseline="0" noProof="0" dirty="0">
                    <a:ln>
                      <a:noFill/>
                    </a:ln>
                    <a:solidFill>
                      <a:srgbClr val="000000"/>
                    </a:solidFill>
                    <a:effectLst/>
                    <a:uLnTx/>
                    <a:uFillTx/>
                    <a:latin typeface="+mn-lt"/>
                    <a:ea typeface="+mn-ea"/>
                    <a:cs typeface="+mn-ea"/>
                    <a:sym typeface="+mn-lt"/>
                  </a:rPr>
                  <a:t>表示</a:t>
                </a:r>
                <a:endParaRPr kumimoji="0" lang="en-US" altLang="zh-CN" sz="1600" b="1" i="0" u="none" strike="noStrike" kern="0" cap="none" spc="0" normalizeH="0" baseline="0" noProof="0" dirty="0">
                  <a:ln>
                    <a:noFill/>
                  </a:ln>
                  <a:solidFill>
                    <a:srgbClr val="000000"/>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举例：</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41e@ETVBtt5%FhtjRG$gfh5FH%FG$RGHFFB</a:t>
                </a:r>
              </a:p>
            </p:txBody>
          </p:sp>
        </p:grpSp>
      </p:grpSp>
      <p:cxnSp>
        <p:nvCxnSpPr>
          <p:cNvPr id="39" name="直接箭头连接符 38"/>
          <p:cNvCxnSpPr/>
          <p:nvPr/>
        </p:nvCxnSpPr>
        <p:spPr>
          <a:xfrm>
            <a:off x="3563888" y="4581129"/>
            <a:ext cx="2304256" cy="0"/>
          </a:xfrm>
          <a:prstGeom prst="straightConnector1">
            <a:avLst/>
          </a:prstGeom>
          <a:noFill/>
          <a:ln w="76200" cap="flat" cmpd="sng" algn="ctr">
            <a:solidFill>
              <a:srgbClr val="5AA1E2">
                <a:shade val="95000"/>
                <a:satMod val="105000"/>
              </a:srgbClr>
            </a:solidFill>
            <a:prstDash val="solid"/>
            <a:headEnd type="none" w="med" len="med"/>
            <a:tailEnd type="arrow" w="med" len="med"/>
          </a:ln>
          <a:effectLst/>
        </p:spPr>
      </p:cxnSp>
      <p:cxnSp>
        <p:nvCxnSpPr>
          <p:cNvPr id="40" name="直接箭头连接符 39"/>
          <p:cNvCxnSpPr/>
          <p:nvPr/>
        </p:nvCxnSpPr>
        <p:spPr>
          <a:xfrm flipH="1">
            <a:off x="3563888" y="6021289"/>
            <a:ext cx="2304256" cy="0"/>
          </a:xfrm>
          <a:prstGeom prst="straightConnector1">
            <a:avLst/>
          </a:prstGeom>
          <a:noFill/>
          <a:ln w="76200" cap="flat" cmpd="sng" algn="ctr">
            <a:solidFill>
              <a:srgbClr val="CA1C18"/>
            </a:solidFill>
            <a:prstDash val="solid"/>
            <a:headEnd type="none" w="med" len="med"/>
            <a:tailEnd type="arrow" w="med" len="med"/>
          </a:ln>
          <a:effectLst/>
        </p:spPr>
      </p:cxnSp>
      <p:sp>
        <p:nvSpPr>
          <p:cNvPr id="41" name="文本框 40"/>
          <p:cNvSpPr txBox="1"/>
          <p:nvPr/>
        </p:nvSpPr>
        <p:spPr>
          <a:xfrm>
            <a:off x="4162018" y="4088703"/>
            <a:ext cx="1107996" cy="396583"/>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mn-lt"/>
                <a:ea typeface="+mn-ea"/>
                <a:cs typeface="+mn-ea"/>
                <a:sym typeface="+mn-lt"/>
              </a:rPr>
              <a:t>加密过程</a:t>
            </a:r>
          </a:p>
        </p:txBody>
      </p:sp>
      <p:sp>
        <p:nvSpPr>
          <p:cNvPr id="42" name="文本框 41"/>
          <p:cNvSpPr txBox="1"/>
          <p:nvPr/>
        </p:nvSpPr>
        <p:spPr>
          <a:xfrm>
            <a:off x="4162018" y="5507368"/>
            <a:ext cx="1107996" cy="396583"/>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mn-lt"/>
                <a:ea typeface="+mn-ea"/>
                <a:cs typeface="+mn-ea"/>
                <a:sym typeface="+mn-lt"/>
              </a:rPr>
              <a:t>解密过程</a:t>
            </a:r>
          </a:p>
        </p:txBody>
      </p:sp>
    </p:spTree>
    <p:extLst>
      <p:ext uri="{BB962C8B-B14F-4D97-AF65-F5344CB8AC3E}">
        <p14:creationId xmlns:p14="http://schemas.microsoft.com/office/powerpoint/2010/main" val="28577027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完整性</a:t>
            </a:r>
          </a:p>
        </p:txBody>
      </p:sp>
      <p:sp>
        <p:nvSpPr>
          <p:cNvPr id="3" name="内容占位符 2"/>
          <p:cNvSpPr>
            <a:spLocks noGrp="1"/>
          </p:cNvSpPr>
          <p:nvPr>
            <p:ph idx="1"/>
          </p:nvPr>
        </p:nvSpPr>
        <p:spPr/>
        <p:txBody>
          <a:bodyPr/>
          <a:lstStyle/>
          <a:p>
            <a:r>
              <a:rPr lang="zh-CN" altLang="en-US">
                <a:latin typeface="+mn-lt"/>
                <a:cs typeface="+mn-ea"/>
                <a:sym typeface="+mn-lt"/>
              </a:rPr>
              <a:t>只有得到允许的人才能修改实体或进程，并且能够判别出实体或进程是否已被修改。完整性鉴别机制，保证只有得到允许的人才能修改数据 。可以防篡改。</a:t>
            </a:r>
          </a:p>
          <a:p>
            <a:endParaRPr lang="zh-CN" altLang="en-US" dirty="0">
              <a:latin typeface="+mn-lt"/>
              <a:cs typeface="+mn-ea"/>
              <a:sym typeface="+mn-lt"/>
            </a:endParaRPr>
          </a:p>
        </p:txBody>
      </p:sp>
      <p:grpSp>
        <p:nvGrpSpPr>
          <p:cNvPr id="4" name="c99bb199-d781-4f46-8377-18a95437717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p:cNvGrpSpPr>
            <a:grpSpLocks noChangeAspect="1"/>
          </p:cNvGrpSpPr>
          <p:nvPr>
            <p:custDataLst>
              <p:tags r:id="rId1"/>
            </p:custDataLst>
          </p:nvPr>
        </p:nvGrpSpPr>
        <p:grpSpPr>
          <a:xfrm>
            <a:off x="795519" y="3256137"/>
            <a:ext cx="7808929" cy="3485231"/>
            <a:chOff x="676650" y="2864734"/>
            <a:chExt cx="10411911" cy="3843962"/>
          </a:xfrm>
        </p:grpSpPr>
        <p:grpSp>
          <p:nvGrpSpPr>
            <p:cNvPr id="5" name="îs1iďe">
              <a:extLst>
                <a:ext uri="{FF2B5EF4-FFF2-40B4-BE49-F238E27FC236}">
                  <a16:creationId xmlns:a16="http://schemas.microsoft.com/office/drawing/2014/main" id="{848E7335-9D41-41F4-B6AB-A3643CED09E9}"/>
                </a:ext>
              </a:extLst>
            </p:cNvPr>
            <p:cNvGrpSpPr/>
            <p:nvPr/>
          </p:nvGrpSpPr>
          <p:grpSpPr>
            <a:xfrm>
              <a:off x="676650" y="2864734"/>
              <a:ext cx="3484350" cy="2652667"/>
              <a:chOff x="676650" y="3386332"/>
              <a:chExt cx="3484350" cy="2652667"/>
            </a:xfrm>
          </p:grpSpPr>
          <p:sp>
            <p:nvSpPr>
              <p:cNvPr id="14" name="ïṧľïďè">
                <a:extLst>
                  <a:ext uri="{FF2B5EF4-FFF2-40B4-BE49-F238E27FC236}">
                    <a16:creationId xmlns:a16="http://schemas.microsoft.com/office/drawing/2014/main" id="{845544AE-DAC8-4D26-AC95-5E76336AA4E0}"/>
                  </a:ext>
                </a:extLst>
              </p:cNvPr>
              <p:cNvSpPr/>
              <p:nvPr/>
            </p:nvSpPr>
            <p:spPr>
              <a:xfrm>
                <a:off x="676652" y="3608092"/>
                <a:ext cx="3484348" cy="2430907"/>
              </a:xfrm>
              <a:prstGeom prst="roundRect">
                <a:avLst>
                  <a:gd name="adj" fmla="val 2415"/>
                </a:avLst>
              </a:prstGeom>
              <a:gradFill flip="none" rotWithShape="1">
                <a:gsLst>
                  <a:gs pos="0">
                    <a:srgbClr val="5AA1E2">
                      <a:alpha val="23000"/>
                    </a:srgbClr>
                  </a:gs>
                  <a:gs pos="100000">
                    <a:srgbClr val="5AA1E2">
                      <a:alpha val="0"/>
                    </a:srgbClr>
                  </a:gs>
                </a:gsLst>
                <a:lin ang="5400000" scaled="1"/>
                <a:tileRect/>
              </a:gradFill>
              <a:ln w="3175" cap="flat" cmpd="sng" algn="ctr">
                <a:solidFill>
                  <a:srgbClr val="FFFFFF">
                    <a:lumMod val="85000"/>
                  </a:srgbClr>
                </a:solidFill>
                <a:prstDash val="solid"/>
              </a:ln>
              <a:effectLst/>
            </p:spPr>
            <p:txBody>
              <a:bodyPr wrap="square" lIns="0" tIns="0" rIns="0" bIns="0" anchor="ctr" anchorCtr="1">
                <a:normAutofit/>
              </a:bodyPr>
              <a:lstStyle/>
              <a:p>
                <a:pPr marL="0" marR="0" lvl="0" indent="0" defTabSz="914400" eaLnBrk="1" fontAlgn="auto" latinLnBrk="0" hangingPunct="1">
                  <a:lnSpc>
                    <a:spcPct val="120000"/>
                  </a:lnSpc>
                  <a:spcBef>
                    <a:spcPts val="0"/>
                  </a:spcBef>
                  <a:spcAft>
                    <a:spcPts val="0"/>
                  </a:spcAft>
                  <a:buClrTx/>
                  <a:buSzTx/>
                  <a:buFontTx/>
                  <a:buNone/>
                  <a:tabLst/>
                  <a:defRPr/>
                </a:pPr>
                <a:endParaRPr kumimoji="0" lang="zh-CN" altLang="en-US" sz="12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p:txBody>
          </p:sp>
          <p:sp>
            <p:nvSpPr>
              <p:cNvPr id="15" name="íşļïḑê">
                <a:extLst>
                  <a:ext uri="{FF2B5EF4-FFF2-40B4-BE49-F238E27FC236}">
                    <a16:creationId xmlns:a16="http://schemas.microsoft.com/office/drawing/2014/main" id="{5000B98F-833C-4D37-BAF0-94BB0F0740C0}"/>
                  </a:ext>
                </a:extLst>
              </p:cNvPr>
              <p:cNvSpPr/>
              <p:nvPr/>
            </p:nvSpPr>
            <p:spPr>
              <a:xfrm>
                <a:off x="676650" y="3386332"/>
                <a:ext cx="3484350" cy="672666"/>
              </a:xfrm>
              <a:prstGeom prst="roundRect">
                <a:avLst>
                  <a:gd name="adj" fmla="val 50000"/>
                </a:avLst>
              </a:prstGeom>
              <a:solidFill>
                <a:srgbClr val="5AA1E2"/>
              </a:solidFill>
              <a:ln w="12700" cap="flat" cmpd="sng" algn="ctr">
                <a:solidFill>
                  <a:srgbClr val="FFFFFF"/>
                </a:solidFill>
                <a:prstDash val="solid"/>
              </a:ln>
              <a:effectLst/>
            </p:spPr>
            <p:txBody>
              <a:bodyPr wrap="none" anchor="ctr">
                <a:normAutofit fontScale="92500" lnSpcReduction="20000"/>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原文</a:t>
                </a:r>
              </a:p>
            </p:txBody>
          </p:sp>
          <p:sp>
            <p:nvSpPr>
              <p:cNvPr id="16" name="îṧļíḓê">
                <a:extLst>
                  <a:ext uri="{FF2B5EF4-FFF2-40B4-BE49-F238E27FC236}">
                    <a16:creationId xmlns:a16="http://schemas.microsoft.com/office/drawing/2014/main" id="{47DE6FAE-C7B9-4EEB-BE85-B8B0AA359990}"/>
                  </a:ext>
                </a:extLst>
              </p:cNvPr>
              <p:cNvSpPr/>
              <p:nvPr/>
            </p:nvSpPr>
            <p:spPr>
              <a:xfrm>
                <a:off x="676650" y="4058999"/>
                <a:ext cx="3484348" cy="1979999"/>
              </a:xfrm>
              <a:prstGeom prst="rect">
                <a:avLst/>
              </a:prstGeom>
            </p:spPr>
            <p:txBody>
              <a:bodyPr wrap="square">
                <a:normAutofit/>
              </a:bodyPr>
              <a:lstStyle/>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举例：</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0" marR="0" lvl="0" indent="0" algn="just" defTabSz="914400" eaLnBrk="1" fontAlgn="auto" latinLnBrk="0" hangingPunct="1">
                  <a:lnSpc>
                    <a:spcPct val="120000"/>
                  </a:lnSpc>
                  <a:spcBef>
                    <a:spcPts val="0"/>
                  </a:spcBef>
                  <a:spcAft>
                    <a:spcPts val="0"/>
                  </a:spcAft>
                  <a:buClrTx/>
                  <a:buSzTx/>
                  <a:buFontTx/>
                  <a:buNone/>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a:t>
                </a:r>
                <a:r>
                  <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Hello</a:t>
                </a: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，这里是深信服科技有限公司信锐子公司！”</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p:txBody>
          </p:sp>
        </p:grpSp>
        <p:grpSp>
          <p:nvGrpSpPr>
            <p:cNvPr id="6" name="íŝļiďê">
              <a:extLst>
                <a:ext uri="{FF2B5EF4-FFF2-40B4-BE49-F238E27FC236}">
                  <a16:creationId xmlns:a16="http://schemas.microsoft.com/office/drawing/2014/main" id="{899643F7-EF86-4F8C-A41F-24B1E9238CFD}"/>
                </a:ext>
              </a:extLst>
            </p:cNvPr>
            <p:cNvGrpSpPr/>
            <p:nvPr/>
          </p:nvGrpSpPr>
          <p:grpSpPr>
            <a:xfrm>
              <a:off x="7604208" y="2864734"/>
              <a:ext cx="3484353" cy="3843962"/>
              <a:chOff x="3924464" y="3386332"/>
              <a:chExt cx="3484353" cy="3843962"/>
            </a:xfrm>
          </p:grpSpPr>
          <p:sp>
            <p:nvSpPr>
              <p:cNvPr id="11" name="işlïḓè">
                <a:extLst>
                  <a:ext uri="{FF2B5EF4-FFF2-40B4-BE49-F238E27FC236}">
                    <a16:creationId xmlns:a16="http://schemas.microsoft.com/office/drawing/2014/main" id="{DC552C78-47F8-48B0-9E21-C2419F6BEDB7}"/>
                  </a:ext>
                </a:extLst>
              </p:cNvPr>
              <p:cNvSpPr/>
              <p:nvPr/>
            </p:nvSpPr>
            <p:spPr>
              <a:xfrm>
                <a:off x="3924465" y="3608092"/>
                <a:ext cx="3484352" cy="2430907"/>
              </a:xfrm>
              <a:prstGeom prst="roundRect">
                <a:avLst>
                  <a:gd name="adj" fmla="val 2415"/>
                </a:avLst>
              </a:prstGeom>
              <a:gradFill flip="none" rotWithShape="1">
                <a:gsLst>
                  <a:gs pos="0">
                    <a:srgbClr val="CA1C18">
                      <a:alpha val="23000"/>
                    </a:srgbClr>
                  </a:gs>
                  <a:gs pos="100000">
                    <a:srgbClr val="CA1C18">
                      <a:alpha val="0"/>
                    </a:srgbClr>
                  </a:gs>
                </a:gsLst>
                <a:lin ang="5400000" scaled="1"/>
                <a:tileRect/>
              </a:gradFill>
              <a:ln w="3175" cap="flat" cmpd="sng" algn="ctr">
                <a:solidFill>
                  <a:srgbClr val="FFFFFF">
                    <a:lumMod val="85000"/>
                  </a:srgbClr>
                </a:solidFill>
                <a:prstDash val="solid"/>
              </a:ln>
              <a:effectLst/>
            </p:spPr>
            <p:txBody>
              <a:bodyPr wrap="square" lIns="0" tIns="0" rIns="0" bIns="0" anchor="ctr" anchorCtr="1">
                <a:normAutofit/>
              </a:bodyPr>
              <a:lstStyle/>
              <a:p>
                <a:pPr marL="171450" marR="0" lvl="0" indent="-171450"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zh-CN" altLang="en-US" sz="1200" b="0" i="0" u="none" strike="noStrike" kern="0" cap="none" spc="0" normalizeH="0" baseline="0" noProof="0" dirty="0">
                  <a:ln>
                    <a:noFill/>
                  </a:ln>
                  <a:solidFill>
                    <a:srgbClr val="000000">
                      <a:lumMod val="100000"/>
                    </a:srgbClr>
                  </a:solidFill>
                  <a:effectLst/>
                  <a:uLnTx/>
                  <a:uFillTx/>
                  <a:latin typeface="+mn-lt"/>
                  <a:ea typeface="+mn-ea"/>
                  <a:cs typeface="+mn-ea"/>
                  <a:sym typeface="+mn-lt"/>
                </a:endParaRPr>
              </a:p>
            </p:txBody>
          </p:sp>
          <p:sp>
            <p:nvSpPr>
              <p:cNvPr id="12" name="ïşḷîḍè">
                <a:extLst>
                  <a:ext uri="{FF2B5EF4-FFF2-40B4-BE49-F238E27FC236}">
                    <a16:creationId xmlns:a16="http://schemas.microsoft.com/office/drawing/2014/main" id="{B6BF470E-D516-4508-8BB4-2E33BF005B91}"/>
                  </a:ext>
                </a:extLst>
              </p:cNvPr>
              <p:cNvSpPr/>
              <p:nvPr/>
            </p:nvSpPr>
            <p:spPr>
              <a:xfrm>
                <a:off x="3924465" y="3386332"/>
                <a:ext cx="3484351" cy="672664"/>
              </a:xfrm>
              <a:prstGeom prst="roundRect">
                <a:avLst>
                  <a:gd name="adj" fmla="val 50000"/>
                </a:avLst>
              </a:prstGeom>
              <a:solidFill>
                <a:srgbClr val="CA1C18"/>
              </a:solidFill>
              <a:ln w="12700" cap="flat" cmpd="sng" algn="ctr">
                <a:solidFill>
                  <a:srgbClr val="FFFFFF"/>
                </a:solidFill>
                <a:prstDash val="solid"/>
              </a:ln>
              <a:effectLst/>
            </p:spPr>
            <p:txBody>
              <a:bodyPr wrap="none" anchor="ctr">
                <a:normAutofit fontScale="92500" lnSpcReduction="20000"/>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latin typeface="+mn-lt"/>
                    <a:ea typeface="+mn-ea"/>
                    <a:cs typeface="+mn-ea"/>
                    <a:sym typeface="+mn-lt"/>
                  </a:rPr>
                  <a:t>密文</a:t>
                </a:r>
              </a:p>
            </p:txBody>
          </p:sp>
          <p:sp>
            <p:nvSpPr>
              <p:cNvPr id="13" name="iŝḻïḋé">
                <a:extLst>
                  <a:ext uri="{FF2B5EF4-FFF2-40B4-BE49-F238E27FC236}">
                    <a16:creationId xmlns:a16="http://schemas.microsoft.com/office/drawing/2014/main" id="{F6A3FF62-1BC9-43AC-9CA7-3BFD1528F984}"/>
                  </a:ext>
                </a:extLst>
              </p:cNvPr>
              <p:cNvSpPr/>
              <p:nvPr/>
            </p:nvSpPr>
            <p:spPr>
              <a:xfrm>
                <a:off x="3924464" y="4058998"/>
                <a:ext cx="3484351" cy="1979999"/>
              </a:xfrm>
              <a:prstGeom prst="rect">
                <a:avLst/>
              </a:prstGeom>
            </p:spPr>
            <p:txBody>
              <a:bodyPr wrap="square">
                <a:normAutofit/>
              </a:bodyPr>
              <a:lstStyle/>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171450" marR="0" lvl="0" indent="-171450" algn="just" defTabSz="91440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rPr>
                  <a:t>举例：</a:t>
                </a:r>
                <a:endParaRPr kumimoji="0" lang="en-US" altLang="zh-CN" sz="1600" b="0" i="0" u="none" strike="noStrike" kern="0" cap="none" spc="0" normalizeH="0" baseline="0" noProof="0" dirty="0">
                  <a:ln>
                    <a:noFill/>
                  </a:ln>
                  <a:solidFill>
                    <a:srgbClr val="000000">
                      <a:lumMod val="75000"/>
                      <a:lumOff val="25000"/>
                    </a:srgbClr>
                  </a:solidFill>
                  <a:effectLst/>
                  <a:uLnTx/>
                  <a:uFillTx/>
                  <a:latin typeface="+mn-lt"/>
                  <a:ea typeface="+mn-ea"/>
                  <a:cs typeface="+mn-ea"/>
                  <a:sym typeface="+mn-lt"/>
                </a:endParaRPr>
              </a:p>
              <a:p>
                <a:pPr marL="0" marR="0" lvl="0" indent="0" algn="just" defTabSz="914400" eaLnBrk="1" fontAlgn="auto" latinLnBrk="0" hangingPunct="1">
                  <a:lnSpc>
                    <a:spcPct val="120000"/>
                  </a:lnSpc>
                  <a:spcBef>
                    <a:spcPts val="0"/>
                  </a:spcBef>
                  <a:spcAft>
                    <a:spcPts val="0"/>
                  </a:spcAft>
                  <a:buClrTx/>
                  <a:buSzTx/>
                  <a:buFontTx/>
                  <a:buNone/>
                  <a:tabLst/>
                  <a:defRPr/>
                </a:pPr>
                <a:r>
                  <a:rPr lang="zh-CN" altLang="en-US" sz="1600" kern="0" dirty="0">
                    <a:solidFill>
                      <a:srgbClr val="000000">
                        <a:lumMod val="75000"/>
                        <a:lumOff val="25000"/>
                      </a:srgbClr>
                    </a:solidFill>
                    <a:latin typeface="+mn-lt"/>
                    <a:ea typeface="+mn-ea"/>
                    <a:cs typeface="+mn-ea"/>
                    <a:sym typeface="+mn-lt"/>
                  </a:rPr>
                  <a:t>“</a:t>
                </a:r>
                <a:r>
                  <a:rPr lang="en-US" altLang="zh-CN" sz="1600" kern="0" dirty="0">
                    <a:solidFill>
                      <a:srgbClr val="000000">
                        <a:lumMod val="75000"/>
                        <a:lumOff val="25000"/>
                      </a:srgbClr>
                    </a:solidFill>
                    <a:latin typeface="+mn-lt"/>
                    <a:ea typeface="+mn-ea"/>
                    <a:cs typeface="+mn-ea"/>
                    <a:sym typeface="+mn-lt"/>
                  </a:rPr>
                  <a:t>Hello</a:t>
                </a:r>
                <a:r>
                  <a:rPr lang="zh-CN" altLang="en-US" sz="1600" kern="0" dirty="0">
                    <a:solidFill>
                      <a:srgbClr val="000000">
                        <a:lumMod val="75000"/>
                        <a:lumOff val="25000"/>
                      </a:srgbClr>
                    </a:solidFill>
                    <a:latin typeface="+mn-lt"/>
                    <a:ea typeface="+mn-ea"/>
                    <a:cs typeface="+mn-ea"/>
                    <a:sym typeface="+mn-lt"/>
                  </a:rPr>
                  <a:t>，这里是深信服科技有限公司公有云子公司！”</a:t>
                </a:r>
                <a:endParaRPr lang="en-US" altLang="zh-CN" sz="1600" kern="0" dirty="0">
                  <a:solidFill>
                    <a:srgbClr val="000000">
                      <a:lumMod val="75000"/>
                      <a:lumOff val="25000"/>
                    </a:srgbClr>
                  </a:solidFill>
                  <a:latin typeface="+mn-lt"/>
                  <a:ea typeface="+mn-ea"/>
                  <a:cs typeface="+mn-ea"/>
                  <a:sym typeface="+mn-lt"/>
                </a:endParaRPr>
              </a:p>
            </p:txBody>
          </p:sp>
          <p:sp>
            <p:nvSpPr>
              <p:cNvPr id="24" name="ïşḷîḍè">
                <a:extLst>
                  <a:ext uri="{FF2B5EF4-FFF2-40B4-BE49-F238E27FC236}">
                    <a16:creationId xmlns:a16="http://schemas.microsoft.com/office/drawing/2014/main" id="{B6BF470E-D516-4508-8BB4-2E33BF005B91}"/>
                  </a:ext>
                </a:extLst>
              </p:cNvPr>
              <p:cNvSpPr/>
              <p:nvPr/>
            </p:nvSpPr>
            <p:spPr>
              <a:xfrm>
                <a:off x="3924464" y="6557630"/>
                <a:ext cx="3484352" cy="672664"/>
              </a:xfrm>
              <a:prstGeom prst="roundRect">
                <a:avLst>
                  <a:gd name="adj" fmla="val 50000"/>
                </a:avLst>
              </a:prstGeom>
              <a:ln/>
            </p:spPr>
            <p:style>
              <a:lnRef idx="3">
                <a:schemeClr val="lt1"/>
              </a:lnRef>
              <a:fillRef idx="1">
                <a:schemeClr val="accent6"/>
              </a:fillRef>
              <a:effectRef idx="1">
                <a:schemeClr val="accent6"/>
              </a:effectRef>
              <a:fontRef idx="minor">
                <a:schemeClr val="lt1"/>
              </a:fontRef>
            </p:style>
            <p:txBody>
              <a:bodyPr wrap="none" anchor="ctr">
                <a:normAutofit fontScale="92500" lnSpcReduction="20000"/>
              </a:bodyPr>
              <a:lstStyle/>
              <a:p>
                <a:pPr marL="0" marR="0" lvl="0" indent="0" algn="ctr" defTabSz="914400" eaLnBrk="1" fontAlgn="auto" latinLnBrk="0" hangingPunct="1">
                  <a:lnSpc>
                    <a:spcPct val="12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srgbClr val="FFFFFF"/>
                    </a:solidFill>
                    <a:effectLst/>
                    <a:uLnTx/>
                    <a:uFillTx/>
                    <a:cs typeface="+mn-ea"/>
                    <a:sym typeface="+mn-lt"/>
                  </a:rPr>
                  <a:t>信息不完整！！！</a:t>
                </a:r>
              </a:p>
            </p:txBody>
          </p:sp>
        </p:grpSp>
      </p:grpSp>
      <p:cxnSp>
        <p:nvCxnSpPr>
          <p:cNvPr id="17" name="直接箭头连接符 16"/>
          <p:cNvCxnSpPr/>
          <p:nvPr/>
        </p:nvCxnSpPr>
        <p:spPr>
          <a:xfrm>
            <a:off x="3563888" y="4353474"/>
            <a:ext cx="2304256" cy="0"/>
          </a:xfrm>
          <a:prstGeom prst="straightConnector1">
            <a:avLst/>
          </a:prstGeom>
          <a:noFill/>
          <a:ln w="76200" cap="flat" cmpd="sng" algn="ctr">
            <a:solidFill>
              <a:srgbClr val="5AA1E2">
                <a:shade val="95000"/>
                <a:satMod val="105000"/>
              </a:srgbClr>
            </a:solidFill>
            <a:prstDash val="solid"/>
            <a:headEnd type="none" w="med" len="med"/>
            <a:tailEnd type="arrow" w="med" len="med"/>
          </a:ln>
          <a:effectLst/>
        </p:spPr>
      </p:cxnSp>
      <p:sp>
        <p:nvSpPr>
          <p:cNvPr id="19" name="文本框 18"/>
          <p:cNvSpPr txBox="1"/>
          <p:nvPr/>
        </p:nvSpPr>
        <p:spPr>
          <a:xfrm>
            <a:off x="4162018" y="3861048"/>
            <a:ext cx="877163" cy="396583"/>
          </a:xfrm>
          <a:prstGeom prst="rect">
            <a:avLst/>
          </a:prstGeom>
          <a:noFill/>
        </p:spPr>
        <p:txBody>
          <a:bodyPr wrap="none" rtlCol="0">
            <a:spAutoFit/>
          </a:bodyPr>
          <a:lstStyle/>
          <a:p>
            <a:pPr marL="0" marR="0" lvl="0" indent="0" defTabSz="914400" eaLnBrk="1" fontAlgn="auto" latinLnBrk="0" hangingPunct="1">
              <a:lnSpc>
                <a:spcPct val="12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000000"/>
                </a:solidFill>
                <a:effectLst/>
                <a:uLnTx/>
                <a:uFillTx/>
                <a:latin typeface="+mn-lt"/>
                <a:ea typeface="+mn-ea"/>
                <a:cs typeface="+mn-ea"/>
                <a:sym typeface="+mn-lt"/>
              </a:rPr>
              <a:t>被篡改</a:t>
            </a:r>
          </a:p>
        </p:txBody>
      </p:sp>
      <p:cxnSp>
        <p:nvCxnSpPr>
          <p:cNvPr id="22" name="直接箭头连接符 21"/>
          <p:cNvCxnSpPr/>
          <p:nvPr/>
        </p:nvCxnSpPr>
        <p:spPr>
          <a:xfrm>
            <a:off x="7380312" y="5517232"/>
            <a:ext cx="0" cy="576064"/>
          </a:xfrm>
          <a:prstGeom prst="straightConnector1">
            <a:avLst/>
          </a:prstGeom>
          <a:noFill/>
          <a:ln w="76200" cap="flat" cmpd="sng" algn="ctr">
            <a:solidFill>
              <a:srgbClr val="5AA1E2">
                <a:shade val="95000"/>
                <a:satMod val="105000"/>
              </a:srgbClr>
            </a:solidFill>
            <a:prstDash val="solid"/>
            <a:headEnd type="none" w="med" len="med"/>
            <a:tailEnd type="arrow" w="med" len="med"/>
          </a:ln>
          <a:effectLst/>
        </p:spPr>
      </p:cxnSp>
    </p:spTree>
    <p:extLst>
      <p:ext uri="{BB962C8B-B14F-4D97-AF65-F5344CB8AC3E}">
        <p14:creationId xmlns:p14="http://schemas.microsoft.com/office/powerpoint/2010/main" val="14702050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可用性</a:t>
            </a:r>
          </a:p>
        </p:txBody>
      </p:sp>
      <p:sp>
        <p:nvSpPr>
          <p:cNvPr id="3" name="内容占位符 2"/>
          <p:cNvSpPr>
            <a:spLocks noGrp="1"/>
          </p:cNvSpPr>
          <p:nvPr>
            <p:ph idx="1"/>
          </p:nvPr>
        </p:nvSpPr>
        <p:spPr/>
        <p:txBody>
          <a:bodyPr/>
          <a:lstStyle/>
          <a:p>
            <a:r>
              <a:rPr lang="zh-CN" altLang="en-US" dirty="0">
                <a:latin typeface="+mn-lt"/>
                <a:cs typeface="+mn-ea"/>
                <a:sym typeface="+mn-lt"/>
              </a:rPr>
              <a:t>得到授权的实体可获得服务，攻击者不能占用所有的资源而阻碍授权者的工作。用访问控制机制，阻止非授权用户进入网络。使静态信息可见，动态信息可操作，防止业务突然中断。</a:t>
            </a:r>
          </a:p>
          <a:p>
            <a:endParaRPr lang="zh-CN" altLang="en-US" dirty="0">
              <a:latin typeface="+mn-lt"/>
              <a:cs typeface="+mn-ea"/>
              <a:sym typeface="+mn-lt"/>
            </a:endParaRPr>
          </a:p>
        </p:txBody>
      </p:sp>
      <p:cxnSp>
        <p:nvCxnSpPr>
          <p:cNvPr id="28" name="直接箭头连接符 27"/>
          <p:cNvCxnSpPr>
            <a:stCxn id="30" idx="3"/>
            <a:endCxn id="32" idx="1"/>
          </p:cNvCxnSpPr>
          <p:nvPr/>
        </p:nvCxnSpPr>
        <p:spPr>
          <a:xfrm>
            <a:off x="5305335" y="5214429"/>
            <a:ext cx="145483" cy="1"/>
          </a:xfrm>
          <a:prstGeom prst="straightConnector1">
            <a:avLst/>
          </a:prstGeom>
          <a:ln w="57150">
            <a:solidFill>
              <a:srgbClr val="3399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endCxn id="33" idx="3"/>
          </p:cNvCxnSpPr>
          <p:nvPr/>
        </p:nvCxnSpPr>
        <p:spPr>
          <a:xfrm flipH="1">
            <a:off x="3227447" y="5199659"/>
            <a:ext cx="332852" cy="14771"/>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矩形 29"/>
          <p:cNvSpPr/>
          <p:nvPr/>
        </p:nvSpPr>
        <p:spPr>
          <a:xfrm>
            <a:off x="3433127" y="4623594"/>
            <a:ext cx="1872208" cy="118167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cs typeface="+mn-ea"/>
                <a:sym typeface="+mn-lt"/>
              </a:rPr>
              <a:t>提供服务的</a:t>
            </a:r>
            <a:endParaRPr lang="en-US" altLang="zh-CN" dirty="0">
              <a:cs typeface="+mn-ea"/>
              <a:sym typeface="+mn-lt"/>
            </a:endParaRPr>
          </a:p>
          <a:p>
            <a:pPr algn="ctr"/>
            <a:r>
              <a:rPr lang="zh-CN" altLang="en-US" dirty="0">
                <a:cs typeface="+mn-ea"/>
                <a:sym typeface="+mn-lt"/>
              </a:rPr>
              <a:t>服务器</a:t>
            </a:r>
          </a:p>
        </p:txBody>
      </p:sp>
      <p:sp>
        <p:nvSpPr>
          <p:cNvPr id="31" name="矩形 30"/>
          <p:cNvSpPr/>
          <p:nvPr/>
        </p:nvSpPr>
        <p:spPr>
          <a:xfrm>
            <a:off x="7549394" y="4881662"/>
            <a:ext cx="1137406" cy="665535"/>
          </a:xfrm>
          <a:prstGeom prst="rect">
            <a:avLst/>
          </a:prstGeom>
          <a:solidFill>
            <a:srgbClr val="33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提供</a:t>
            </a:r>
            <a:endParaRPr lang="en-US" altLang="zh-CN" dirty="0">
              <a:cs typeface="+mn-ea"/>
              <a:sym typeface="+mn-lt"/>
            </a:endParaRPr>
          </a:p>
          <a:p>
            <a:pPr algn="ctr"/>
            <a:r>
              <a:rPr lang="zh-CN" altLang="en-US" dirty="0">
                <a:cs typeface="+mn-ea"/>
                <a:sym typeface="+mn-lt"/>
              </a:rPr>
              <a:t>资源服务</a:t>
            </a:r>
          </a:p>
        </p:txBody>
      </p:sp>
      <p:sp>
        <p:nvSpPr>
          <p:cNvPr id="32" name="矩形 31"/>
          <p:cNvSpPr/>
          <p:nvPr/>
        </p:nvSpPr>
        <p:spPr>
          <a:xfrm>
            <a:off x="5450818" y="4881662"/>
            <a:ext cx="1807610" cy="665535"/>
          </a:xfrm>
          <a:prstGeom prst="rect">
            <a:avLst/>
          </a:prstGeom>
          <a:solidFill>
            <a:srgbClr val="33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授权的用户</a:t>
            </a:r>
          </a:p>
        </p:txBody>
      </p:sp>
      <p:sp>
        <p:nvSpPr>
          <p:cNvPr id="33" name="矩形 32"/>
          <p:cNvSpPr/>
          <p:nvPr/>
        </p:nvSpPr>
        <p:spPr>
          <a:xfrm>
            <a:off x="1433987" y="4881662"/>
            <a:ext cx="1793460" cy="665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未授权的用户</a:t>
            </a:r>
          </a:p>
        </p:txBody>
      </p:sp>
      <p:sp>
        <p:nvSpPr>
          <p:cNvPr id="34" name="矩形 33"/>
          <p:cNvSpPr/>
          <p:nvPr/>
        </p:nvSpPr>
        <p:spPr>
          <a:xfrm>
            <a:off x="51662" y="4888163"/>
            <a:ext cx="1188225" cy="652532"/>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不提供</a:t>
            </a:r>
            <a:endParaRPr lang="en-US" altLang="zh-CN" dirty="0">
              <a:cs typeface="+mn-ea"/>
              <a:sym typeface="+mn-lt"/>
            </a:endParaRPr>
          </a:p>
          <a:p>
            <a:pPr algn="ctr"/>
            <a:r>
              <a:rPr lang="zh-CN" altLang="en-US" dirty="0">
                <a:cs typeface="+mn-ea"/>
                <a:sym typeface="+mn-lt"/>
              </a:rPr>
              <a:t>资源服务</a:t>
            </a:r>
          </a:p>
        </p:txBody>
      </p:sp>
      <p:sp>
        <p:nvSpPr>
          <p:cNvPr id="35" name="矩形 34"/>
          <p:cNvSpPr/>
          <p:nvPr/>
        </p:nvSpPr>
        <p:spPr>
          <a:xfrm>
            <a:off x="3560298" y="3469324"/>
            <a:ext cx="1617866" cy="772997"/>
          </a:xfrm>
          <a:prstGeom prst="rect">
            <a:avLst/>
          </a:prstGeom>
          <a:solidFill>
            <a:srgbClr val="FCF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访问服务器</a:t>
            </a:r>
            <a:endParaRPr lang="en-US" altLang="zh-CN" dirty="0">
              <a:solidFill>
                <a:schemeClr val="tx1"/>
              </a:solidFill>
              <a:cs typeface="+mn-ea"/>
              <a:sym typeface="+mn-lt"/>
            </a:endParaRPr>
          </a:p>
          <a:p>
            <a:pPr algn="ctr"/>
            <a:r>
              <a:rPr lang="zh-CN" altLang="en-US" dirty="0">
                <a:solidFill>
                  <a:schemeClr val="tx1"/>
                </a:solidFill>
                <a:cs typeface="+mn-ea"/>
                <a:sym typeface="+mn-lt"/>
              </a:rPr>
              <a:t>资源</a:t>
            </a:r>
          </a:p>
        </p:txBody>
      </p:sp>
      <p:cxnSp>
        <p:nvCxnSpPr>
          <p:cNvPr id="36" name="直接箭头连接符 35"/>
          <p:cNvCxnSpPr>
            <a:stCxn id="35" idx="2"/>
            <a:endCxn id="30" idx="0"/>
          </p:cNvCxnSpPr>
          <p:nvPr/>
        </p:nvCxnSpPr>
        <p:spPr>
          <a:xfrm>
            <a:off x="4369231" y="4242321"/>
            <a:ext cx="0" cy="38127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a:stCxn id="32" idx="3"/>
            <a:endCxn id="31" idx="1"/>
          </p:cNvCxnSpPr>
          <p:nvPr/>
        </p:nvCxnSpPr>
        <p:spPr>
          <a:xfrm>
            <a:off x="7258428" y="5214430"/>
            <a:ext cx="290966" cy="0"/>
          </a:xfrm>
          <a:prstGeom prst="straightConnector1">
            <a:avLst/>
          </a:prstGeom>
          <a:ln w="57150">
            <a:solidFill>
              <a:srgbClr val="3399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1191444" y="5199659"/>
            <a:ext cx="290966" cy="1162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520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mn-lt"/>
                <a:ea typeface="+mn-ea"/>
                <a:cs typeface="+mn-ea"/>
                <a:sym typeface="+mn-lt"/>
              </a:rPr>
              <a:t>近几年的“勒索病毒”</a:t>
            </a:r>
          </a:p>
        </p:txBody>
      </p:sp>
      <p:sp>
        <p:nvSpPr>
          <p:cNvPr id="2" name="内容占位符 1"/>
          <p:cNvSpPr>
            <a:spLocks noGrp="1"/>
          </p:cNvSpPr>
          <p:nvPr>
            <p:ph idx="1"/>
          </p:nvPr>
        </p:nvSpPr>
        <p:spPr/>
        <p:txBody>
          <a:bodyPr/>
          <a:lstStyle/>
          <a:p>
            <a:pPr marL="0" indent="0">
              <a:buNone/>
            </a:pPr>
            <a:r>
              <a:rPr lang="en-US" altLang="zh-CN" b="1" dirty="0"/>
              <a:t>2013</a:t>
            </a:r>
            <a:r>
              <a:rPr lang="zh-CN" altLang="en-US" b="1" dirty="0"/>
              <a:t>年</a:t>
            </a:r>
            <a:r>
              <a:rPr lang="en-US" altLang="zh-CN" b="1" dirty="0"/>
              <a:t>9</a:t>
            </a:r>
            <a:r>
              <a:rPr lang="zh-CN" altLang="en-US" b="1" dirty="0"/>
              <a:t>月</a:t>
            </a:r>
            <a:r>
              <a:rPr lang="en-US" altLang="zh-CN" b="1" dirty="0" err="1"/>
              <a:t>CryptoLocker</a:t>
            </a:r>
            <a:endParaRPr lang="zh-CN" altLang="en-US" b="1" dirty="0"/>
          </a:p>
        </p:txBody>
      </p:sp>
      <p:pic>
        <p:nvPicPr>
          <p:cNvPr id="3" name="图片 2"/>
          <p:cNvPicPr>
            <a:picLocks noChangeAspect="1"/>
          </p:cNvPicPr>
          <p:nvPr/>
        </p:nvPicPr>
        <p:blipFill>
          <a:blip r:embed="rId3" cstate="print"/>
          <a:stretch>
            <a:fillRect/>
          </a:stretch>
        </p:blipFill>
        <p:spPr>
          <a:xfrm>
            <a:off x="1619672" y="2462619"/>
            <a:ext cx="4752528" cy="3651942"/>
          </a:xfrm>
          <a:prstGeom prst="rect">
            <a:avLst/>
          </a:prstGeom>
        </p:spPr>
      </p:pic>
    </p:spTree>
    <p:extLst>
      <p:ext uri="{BB962C8B-B14F-4D97-AF65-F5344CB8AC3E}">
        <p14:creationId xmlns:p14="http://schemas.microsoft.com/office/powerpoint/2010/main" val="316333405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可控性</a:t>
            </a:r>
          </a:p>
        </p:txBody>
      </p:sp>
      <p:sp>
        <p:nvSpPr>
          <p:cNvPr id="3" name="内容占位符 2"/>
          <p:cNvSpPr>
            <a:spLocks noGrp="1"/>
          </p:cNvSpPr>
          <p:nvPr>
            <p:ph idx="1"/>
          </p:nvPr>
        </p:nvSpPr>
        <p:spPr/>
        <p:txBody>
          <a:bodyPr/>
          <a:lstStyle/>
          <a:p>
            <a:r>
              <a:rPr lang="zh-CN" altLang="en-US">
                <a:latin typeface="+mn-lt"/>
                <a:cs typeface="+mn-ea"/>
                <a:sym typeface="+mn-lt"/>
              </a:rPr>
              <a:t>可控性主要指对危害国家信息（包括利用加密的非法通信活动）的监视审计。控制授权范围内的信息流向及行为方式。使用授权机制，控制信息传播范围、内容，必要时能恢复密钥，实现对网络资源及信息的可控性。</a:t>
            </a:r>
          </a:p>
          <a:p>
            <a:endParaRPr lang="zh-CN" altLang="en-US" dirty="0">
              <a:latin typeface="+mn-lt"/>
              <a:cs typeface="+mn-ea"/>
              <a:sym typeface="+mn-lt"/>
            </a:endParaRPr>
          </a:p>
        </p:txBody>
      </p:sp>
      <p:cxnSp>
        <p:nvCxnSpPr>
          <p:cNvPr id="8" name="直接箭头连接符 7"/>
          <p:cNvCxnSpPr>
            <a:stCxn id="10" idx="3"/>
            <a:endCxn id="12" idx="1"/>
          </p:cNvCxnSpPr>
          <p:nvPr/>
        </p:nvCxnSpPr>
        <p:spPr>
          <a:xfrm flipV="1">
            <a:off x="5305335" y="5186983"/>
            <a:ext cx="145483" cy="27446"/>
          </a:xfrm>
          <a:prstGeom prst="straightConnector1">
            <a:avLst/>
          </a:prstGeom>
          <a:ln w="57150">
            <a:solidFill>
              <a:srgbClr val="3399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a:endCxn id="13" idx="3"/>
          </p:cNvCxnSpPr>
          <p:nvPr/>
        </p:nvCxnSpPr>
        <p:spPr>
          <a:xfrm flipH="1" flipV="1">
            <a:off x="3227447" y="5186983"/>
            <a:ext cx="332851" cy="12676"/>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3433127" y="4623594"/>
            <a:ext cx="1872208" cy="118167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cs typeface="+mn-ea"/>
                <a:sym typeface="+mn-lt"/>
              </a:rPr>
              <a:t>监视审计机制</a:t>
            </a:r>
          </a:p>
        </p:txBody>
      </p:sp>
      <p:sp>
        <p:nvSpPr>
          <p:cNvPr id="11" name="矩形 10"/>
          <p:cNvSpPr/>
          <p:nvPr/>
        </p:nvSpPr>
        <p:spPr>
          <a:xfrm>
            <a:off x="7549394" y="4842595"/>
            <a:ext cx="1487102" cy="665535"/>
          </a:xfrm>
          <a:prstGeom prst="rect">
            <a:avLst/>
          </a:prstGeom>
          <a:solidFill>
            <a:srgbClr val="33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可以访问</a:t>
            </a:r>
          </a:p>
        </p:txBody>
      </p:sp>
      <p:sp>
        <p:nvSpPr>
          <p:cNvPr id="12" name="矩形 11"/>
          <p:cNvSpPr/>
          <p:nvPr/>
        </p:nvSpPr>
        <p:spPr>
          <a:xfrm>
            <a:off x="5450818" y="4854215"/>
            <a:ext cx="1807610" cy="665535"/>
          </a:xfrm>
          <a:prstGeom prst="rect">
            <a:avLst/>
          </a:prstGeom>
          <a:solidFill>
            <a:srgbClr val="33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受允许的应用</a:t>
            </a:r>
          </a:p>
        </p:txBody>
      </p:sp>
      <p:sp>
        <p:nvSpPr>
          <p:cNvPr id="13" name="矩形 12"/>
          <p:cNvSpPr/>
          <p:nvPr/>
        </p:nvSpPr>
        <p:spPr>
          <a:xfrm>
            <a:off x="1433987" y="4854215"/>
            <a:ext cx="1793460" cy="665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不允许的应用</a:t>
            </a:r>
          </a:p>
        </p:txBody>
      </p:sp>
      <p:sp>
        <p:nvSpPr>
          <p:cNvPr id="14" name="矩形 13"/>
          <p:cNvSpPr/>
          <p:nvPr/>
        </p:nvSpPr>
        <p:spPr>
          <a:xfrm>
            <a:off x="80069" y="4936708"/>
            <a:ext cx="1159818" cy="50054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拒绝访问</a:t>
            </a:r>
          </a:p>
        </p:txBody>
      </p:sp>
      <p:sp>
        <p:nvSpPr>
          <p:cNvPr id="15" name="矩形 14"/>
          <p:cNvSpPr/>
          <p:nvPr/>
        </p:nvSpPr>
        <p:spPr>
          <a:xfrm>
            <a:off x="3560298" y="3469324"/>
            <a:ext cx="1617866" cy="772997"/>
          </a:xfrm>
          <a:prstGeom prst="rect">
            <a:avLst/>
          </a:prstGeom>
          <a:solidFill>
            <a:srgbClr val="FCF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访问应用服务</a:t>
            </a:r>
          </a:p>
        </p:txBody>
      </p:sp>
      <p:cxnSp>
        <p:nvCxnSpPr>
          <p:cNvPr id="16" name="直接箭头连接符 15"/>
          <p:cNvCxnSpPr>
            <a:stCxn id="15" idx="2"/>
            <a:endCxn id="10" idx="0"/>
          </p:cNvCxnSpPr>
          <p:nvPr/>
        </p:nvCxnSpPr>
        <p:spPr>
          <a:xfrm>
            <a:off x="4369231" y="4242321"/>
            <a:ext cx="0" cy="381273"/>
          </a:xfrm>
          <a:prstGeom prst="straightConnector1">
            <a:avLst/>
          </a:prstGeom>
          <a:ln w="57150">
            <a:solidFill>
              <a:srgbClr val="FFC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2" idx="3"/>
            <a:endCxn id="11" idx="1"/>
          </p:cNvCxnSpPr>
          <p:nvPr/>
        </p:nvCxnSpPr>
        <p:spPr>
          <a:xfrm flipV="1">
            <a:off x="7258428" y="5175363"/>
            <a:ext cx="290966" cy="11620"/>
          </a:xfrm>
          <a:prstGeom prst="straightConnector1">
            <a:avLst/>
          </a:prstGeom>
          <a:ln w="57150">
            <a:solidFill>
              <a:srgbClr val="339966"/>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H="1" flipV="1">
            <a:off x="1191444" y="5199659"/>
            <a:ext cx="290966" cy="11620"/>
          </a:xfrm>
          <a:prstGeom prst="straightConnector1">
            <a:avLst/>
          </a:prstGeom>
          <a:ln w="57150">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236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不可否认性</a:t>
            </a:r>
          </a:p>
        </p:txBody>
      </p:sp>
      <p:sp>
        <p:nvSpPr>
          <p:cNvPr id="3" name="内容占位符 2"/>
          <p:cNvSpPr>
            <a:spLocks noGrp="1"/>
          </p:cNvSpPr>
          <p:nvPr>
            <p:ph idx="1"/>
          </p:nvPr>
        </p:nvSpPr>
        <p:spPr/>
        <p:txBody>
          <a:bodyPr/>
          <a:lstStyle/>
          <a:p>
            <a:r>
              <a:rPr lang="zh-CN" altLang="en-US">
                <a:latin typeface="+mn-lt"/>
                <a:cs typeface="+mn-ea"/>
                <a:sym typeface="+mn-lt"/>
              </a:rPr>
              <a:t>不可否认性：对出现的安全问题提供调查的依据和手段。使用审计、监控、防抵赖等安全机制，使得攻击者、破坏者、抵赖者“逃不脱</a:t>
            </a:r>
            <a:r>
              <a:rPr lang="en-US" altLang="zh-CN">
                <a:latin typeface="+mn-lt"/>
                <a:cs typeface="+mn-ea"/>
                <a:sym typeface="+mn-lt"/>
              </a:rPr>
              <a:t>"</a:t>
            </a:r>
            <a:r>
              <a:rPr lang="zh-CN" altLang="en-US">
                <a:latin typeface="+mn-lt"/>
                <a:cs typeface="+mn-ea"/>
                <a:sym typeface="+mn-lt"/>
              </a:rPr>
              <a:t>，并进一步对网络出现的安全问题提供调查依据和手段，实现信息安全的可审查性。 </a:t>
            </a:r>
          </a:p>
          <a:p>
            <a:endParaRPr lang="zh-CN" altLang="en-US" dirty="0">
              <a:latin typeface="+mn-lt"/>
              <a:cs typeface="+mn-ea"/>
              <a:sym typeface="+mn-lt"/>
            </a:endParaRPr>
          </a:p>
        </p:txBody>
      </p:sp>
      <p:sp>
        <p:nvSpPr>
          <p:cNvPr id="6" name="矩形 5"/>
          <p:cNvSpPr/>
          <p:nvPr/>
        </p:nvSpPr>
        <p:spPr>
          <a:xfrm>
            <a:off x="3433127" y="4583270"/>
            <a:ext cx="1872208" cy="118167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r>
              <a:rPr lang="zh-CN" altLang="en-US" dirty="0">
                <a:cs typeface="+mn-ea"/>
                <a:sym typeface="+mn-lt"/>
              </a:rPr>
              <a:t>服务器</a:t>
            </a:r>
            <a:r>
              <a:rPr lang="en-US" altLang="zh-CN" dirty="0">
                <a:cs typeface="+mn-ea"/>
                <a:sym typeface="+mn-lt"/>
              </a:rPr>
              <a:t>B</a:t>
            </a:r>
            <a:endParaRPr lang="zh-CN" altLang="en-US" dirty="0">
              <a:cs typeface="+mn-ea"/>
              <a:sym typeface="+mn-lt"/>
            </a:endParaRPr>
          </a:p>
        </p:txBody>
      </p:sp>
      <p:sp>
        <p:nvSpPr>
          <p:cNvPr id="8" name="矩形 7"/>
          <p:cNvSpPr/>
          <p:nvPr/>
        </p:nvSpPr>
        <p:spPr>
          <a:xfrm>
            <a:off x="5450818" y="4813891"/>
            <a:ext cx="1807610" cy="665535"/>
          </a:xfrm>
          <a:prstGeom prst="rect">
            <a:avLst/>
          </a:prstGeom>
          <a:solidFill>
            <a:srgbClr val="33996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服务器</a:t>
            </a:r>
            <a:r>
              <a:rPr lang="en-US" altLang="zh-CN" dirty="0">
                <a:cs typeface="+mn-ea"/>
                <a:sym typeface="+mn-lt"/>
              </a:rPr>
              <a:t>C</a:t>
            </a:r>
            <a:endParaRPr lang="zh-CN" altLang="en-US" dirty="0">
              <a:cs typeface="+mn-ea"/>
              <a:sym typeface="+mn-lt"/>
            </a:endParaRPr>
          </a:p>
        </p:txBody>
      </p:sp>
      <p:sp>
        <p:nvSpPr>
          <p:cNvPr id="9" name="矩形 8"/>
          <p:cNvSpPr/>
          <p:nvPr/>
        </p:nvSpPr>
        <p:spPr>
          <a:xfrm>
            <a:off x="1433987" y="4813891"/>
            <a:ext cx="1793460" cy="66553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cs typeface="+mn-ea"/>
                <a:sym typeface="+mn-lt"/>
              </a:rPr>
              <a:t>服务器</a:t>
            </a:r>
            <a:r>
              <a:rPr lang="en-US" altLang="zh-CN" dirty="0">
                <a:cs typeface="+mn-ea"/>
                <a:sym typeface="+mn-lt"/>
              </a:rPr>
              <a:t>A</a:t>
            </a:r>
            <a:endParaRPr lang="zh-CN" altLang="en-US" dirty="0">
              <a:cs typeface="+mn-ea"/>
              <a:sym typeface="+mn-lt"/>
            </a:endParaRPr>
          </a:p>
        </p:txBody>
      </p:sp>
      <p:sp>
        <p:nvSpPr>
          <p:cNvPr id="16" name="矩形 15"/>
          <p:cNvSpPr/>
          <p:nvPr/>
        </p:nvSpPr>
        <p:spPr>
          <a:xfrm>
            <a:off x="3560298" y="5973783"/>
            <a:ext cx="1617866" cy="772997"/>
          </a:xfrm>
          <a:prstGeom prst="rect">
            <a:avLst/>
          </a:prstGeom>
          <a:solidFill>
            <a:srgbClr val="FCF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cs typeface="+mn-ea"/>
                <a:sym typeface="+mn-lt"/>
              </a:rPr>
              <a:t>审计日志</a:t>
            </a:r>
          </a:p>
        </p:txBody>
      </p:sp>
      <p:sp>
        <p:nvSpPr>
          <p:cNvPr id="17" name="椭圆 16"/>
          <p:cNvSpPr/>
          <p:nvPr/>
        </p:nvSpPr>
        <p:spPr>
          <a:xfrm>
            <a:off x="1578003" y="3396857"/>
            <a:ext cx="1265806" cy="92838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cs typeface="+mn-ea"/>
                <a:sym typeface="+mn-lt"/>
              </a:rPr>
              <a:t>用户</a:t>
            </a:r>
            <a:r>
              <a:rPr lang="en-US" altLang="zh-CN" dirty="0">
                <a:cs typeface="+mn-ea"/>
                <a:sym typeface="+mn-lt"/>
              </a:rPr>
              <a:t>X</a:t>
            </a:r>
            <a:endParaRPr lang="zh-CN" altLang="en-US" dirty="0">
              <a:cs typeface="+mn-ea"/>
              <a:sym typeface="+mn-lt"/>
            </a:endParaRPr>
          </a:p>
        </p:txBody>
      </p:sp>
      <p:sp>
        <p:nvSpPr>
          <p:cNvPr id="18" name="椭圆 17"/>
          <p:cNvSpPr/>
          <p:nvPr/>
        </p:nvSpPr>
        <p:spPr>
          <a:xfrm>
            <a:off x="3733417" y="3396857"/>
            <a:ext cx="1265806" cy="9283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cs typeface="+mn-ea"/>
                <a:sym typeface="+mn-lt"/>
              </a:rPr>
              <a:t>用户</a:t>
            </a:r>
            <a:r>
              <a:rPr lang="en-US" altLang="zh-CN" dirty="0">
                <a:cs typeface="+mn-ea"/>
                <a:sym typeface="+mn-lt"/>
              </a:rPr>
              <a:t>Y</a:t>
            </a:r>
            <a:endParaRPr lang="zh-CN" altLang="en-US" dirty="0">
              <a:cs typeface="+mn-ea"/>
              <a:sym typeface="+mn-lt"/>
            </a:endParaRPr>
          </a:p>
        </p:txBody>
      </p:sp>
      <p:sp>
        <p:nvSpPr>
          <p:cNvPr id="19" name="椭圆 18"/>
          <p:cNvSpPr/>
          <p:nvPr/>
        </p:nvSpPr>
        <p:spPr>
          <a:xfrm>
            <a:off x="5721720" y="3396857"/>
            <a:ext cx="1265806" cy="928382"/>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dirty="0">
                <a:cs typeface="+mn-ea"/>
                <a:sym typeface="+mn-lt"/>
              </a:rPr>
              <a:t>用户</a:t>
            </a:r>
            <a:r>
              <a:rPr lang="en-US" altLang="zh-CN" dirty="0">
                <a:cs typeface="+mn-ea"/>
                <a:sym typeface="+mn-lt"/>
              </a:rPr>
              <a:t>Z</a:t>
            </a:r>
            <a:endParaRPr lang="zh-CN" altLang="en-US" dirty="0">
              <a:cs typeface="+mn-ea"/>
              <a:sym typeface="+mn-lt"/>
            </a:endParaRPr>
          </a:p>
        </p:txBody>
      </p:sp>
      <p:cxnSp>
        <p:nvCxnSpPr>
          <p:cNvPr id="21" name="直接箭头连接符 20"/>
          <p:cNvCxnSpPr>
            <a:stCxn id="17" idx="4"/>
            <a:endCxn id="9" idx="0"/>
          </p:cNvCxnSpPr>
          <p:nvPr/>
        </p:nvCxnSpPr>
        <p:spPr>
          <a:xfrm>
            <a:off x="2210906" y="4325239"/>
            <a:ext cx="119811" cy="488652"/>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2" name="直接箭头连接符 21"/>
          <p:cNvCxnSpPr/>
          <p:nvPr/>
        </p:nvCxnSpPr>
        <p:spPr>
          <a:xfrm>
            <a:off x="2650724" y="4167154"/>
            <a:ext cx="1094425" cy="402411"/>
          </a:xfrm>
          <a:prstGeom prst="straightConnector1">
            <a:avLst/>
          </a:prstGeom>
          <a:ln w="38100">
            <a:solidFill>
              <a:schemeClr val="accent3">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24" name="直接箭头连接符 23"/>
          <p:cNvCxnSpPr/>
          <p:nvPr/>
        </p:nvCxnSpPr>
        <p:spPr>
          <a:xfrm>
            <a:off x="2530913" y="5465721"/>
            <a:ext cx="1096598" cy="891063"/>
          </a:xfrm>
          <a:prstGeom prst="straightConnector1">
            <a:avLst/>
          </a:prstGeom>
          <a:ln w="57150">
            <a:tailEnd type="triangle"/>
          </a:ln>
        </p:spPr>
        <p:style>
          <a:lnRef idx="1">
            <a:schemeClr val="accent3"/>
          </a:lnRef>
          <a:fillRef idx="0">
            <a:schemeClr val="accent3"/>
          </a:fillRef>
          <a:effectRef idx="0">
            <a:schemeClr val="accent3"/>
          </a:effectRef>
          <a:fontRef idx="minor">
            <a:schemeClr val="tx1"/>
          </a:fontRef>
        </p:style>
      </p:cxnSp>
      <p:cxnSp>
        <p:nvCxnSpPr>
          <p:cNvPr id="26" name="直接箭头连接符 25"/>
          <p:cNvCxnSpPr/>
          <p:nvPr/>
        </p:nvCxnSpPr>
        <p:spPr>
          <a:xfrm flipH="1">
            <a:off x="3881926" y="5782681"/>
            <a:ext cx="55227" cy="195138"/>
          </a:xfrm>
          <a:prstGeom prst="straightConnector1">
            <a:avLst/>
          </a:prstGeom>
          <a:ln w="38100">
            <a:solidFill>
              <a:schemeClr val="accent3">
                <a:lumMod val="50000"/>
              </a:schemeClr>
            </a:solidFill>
            <a:tailEnd type="triangle"/>
          </a:ln>
        </p:spPr>
        <p:style>
          <a:lnRef idx="1">
            <a:schemeClr val="accent5"/>
          </a:lnRef>
          <a:fillRef idx="0">
            <a:schemeClr val="accent5"/>
          </a:fillRef>
          <a:effectRef idx="0">
            <a:schemeClr val="accent5"/>
          </a:effectRef>
          <a:fontRef idx="minor">
            <a:schemeClr val="tx1"/>
          </a:fontRef>
        </p:style>
      </p:cxnSp>
      <p:cxnSp>
        <p:nvCxnSpPr>
          <p:cNvPr id="28" name="直接箭头连接符 27"/>
          <p:cNvCxnSpPr/>
          <p:nvPr/>
        </p:nvCxnSpPr>
        <p:spPr>
          <a:xfrm>
            <a:off x="4555452" y="4241375"/>
            <a:ext cx="42063" cy="356994"/>
          </a:xfrm>
          <a:prstGeom prst="straightConnector1">
            <a:avLst/>
          </a:prstGeom>
          <a:ln w="57150">
            <a:solidFill>
              <a:schemeClr val="accent4">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0" name="直接箭头连接符 29"/>
          <p:cNvCxnSpPr/>
          <p:nvPr/>
        </p:nvCxnSpPr>
        <p:spPr>
          <a:xfrm>
            <a:off x="4635864" y="5764940"/>
            <a:ext cx="42063" cy="356994"/>
          </a:xfrm>
          <a:prstGeom prst="straightConnector1">
            <a:avLst/>
          </a:prstGeom>
          <a:ln w="57150">
            <a:solidFill>
              <a:schemeClr val="accent4">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1" name="直接箭头连接符 30"/>
          <p:cNvCxnSpPr/>
          <p:nvPr/>
        </p:nvCxnSpPr>
        <p:spPr>
          <a:xfrm>
            <a:off x="6194943" y="4303054"/>
            <a:ext cx="42063" cy="488805"/>
          </a:xfrm>
          <a:prstGeom prst="straightConnector1">
            <a:avLst/>
          </a:prstGeom>
          <a:ln w="57150">
            <a:solidFill>
              <a:schemeClr val="accent6">
                <a:lumMod val="75000"/>
              </a:schemeClr>
            </a:solidFill>
            <a:tailEnd type="triangle"/>
          </a:ln>
        </p:spPr>
        <p:style>
          <a:lnRef idx="1">
            <a:schemeClr val="accent3"/>
          </a:lnRef>
          <a:fillRef idx="0">
            <a:schemeClr val="accent3"/>
          </a:fillRef>
          <a:effectRef idx="0">
            <a:schemeClr val="accent3"/>
          </a:effectRef>
          <a:fontRef idx="minor">
            <a:schemeClr val="tx1"/>
          </a:fontRef>
        </p:style>
      </p:cxnSp>
      <p:cxnSp>
        <p:nvCxnSpPr>
          <p:cNvPr id="34" name="直接箭头连接符 33"/>
          <p:cNvCxnSpPr/>
          <p:nvPr/>
        </p:nvCxnSpPr>
        <p:spPr>
          <a:xfrm flipH="1">
            <a:off x="5297212" y="5468374"/>
            <a:ext cx="910337" cy="977457"/>
          </a:xfrm>
          <a:prstGeom prst="straightConnector1">
            <a:avLst/>
          </a:prstGeom>
          <a:ln w="57150">
            <a:solidFill>
              <a:schemeClr val="accent6">
                <a:lumMod val="75000"/>
              </a:schemeClr>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6745950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528638" y="1423988"/>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59632" y="2276872"/>
            <a:ext cx="7488832" cy="312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1.2 </a:t>
            </a:r>
            <a:r>
              <a:rPr lang="zh-CN" altLang="en-US" dirty="0">
                <a:solidFill>
                  <a:schemeClr val="bg1">
                    <a:lumMod val="65000"/>
                  </a:schemeClr>
                </a:solidFill>
                <a:latin typeface="+mn-lt"/>
                <a:ea typeface="+mn-ea"/>
                <a:cs typeface="+mn-ea"/>
                <a:sym typeface="+mn-lt"/>
              </a:rPr>
              <a:t>信息安全的脆弱性及常见安全攻击</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1.3 </a:t>
            </a:r>
            <a:r>
              <a:rPr lang="zh-CN" altLang="en-US" dirty="0">
                <a:solidFill>
                  <a:schemeClr val="bg1">
                    <a:lumMod val="65000"/>
                  </a:schemeClr>
                </a:solidFill>
                <a:latin typeface="+mn-lt"/>
                <a:ea typeface="+mn-ea"/>
                <a:cs typeface="+mn-ea"/>
                <a:sym typeface="+mn-lt"/>
              </a:rPr>
              <a:t>信息安全的要素</a:t>
            </a:r>
            <a:endParaRPr lang="en-US" altLang="zh-CN" dirty="0">
              <a:solidFill>
                <a:schemeClr val="bg1">
                  <a:lumMod val="65000"/>
                </a:schemeClr>
              </a:solidFill>
              <a:latin typeface="+mn-lt"/>
              <a:ea typeface="+mn-ea"/>
              <a:cs typeface="+mn-ea"/>
              <a:sym typeface="+mn-lt"/>
            </a:endParaRP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rgbClr val="1B4F85"/>
                </a:solidFill>
                <a:latin typeface="+mn-lt"/>
                <a:ea typeface="+mn-ea"/>
                <a:cs typeface="+mn-ea"/>
                <a:sym typeface="+mn-lt"/>
              </a:rPr>
              <a:t>1.5 </a:t>
            </a:r>
            <a:r>
              <a:rPr lang="zh-CN" altLang="en-US" dirty="0">
                <a:solidFill>
                  <a:srgbClr val="1B4F85"/>
                </a:solidFill>
                <a:latin typeface="+mn-lt"/>
                <a:ea typeface="+mn-ea"/>
                <a:cs typeface="+mn-ea"/>
                <a:sym typeface="+mn-lt"/>
              </a:rPr>
              <a:t>信息安全的整体解决方案</a:t>
            </a:r>
          </a:p>
        </p:txBody>
      </p:sp>
    </p:spTree>
    <p:extLst>
      <p:ext uri="{BB962C8B-B14F-4D97-AF65-F5344CB8AC3E}">
        <p14:creationId xmlns:p14="http://schemas.microsoft.com/office/powerpoint/2010/main" val="35593335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传统的安全解决方案弊端</a:t>
            </a:r>
          </a:p>
        </p:txBody>
      </p:sp>
      <p:graphicFrame>
        <p:nvGraphicFramePr>
          <p:cNvPr id="3" name="图示 2"/>
          <p:cNvGraphicFramePr/>
          <p:nvPr>
            <p:extLst>
              <p:ext uri="{D42A27DB-BD31-4B8C-83A1-F6EECF244321}">
                <p14:modId xmlns:p14="http://schemas.microsoft.com/office/powerpoint/2010/main" val="2729323601"/>
              </p:ext>
            </p:extLst>
          </p:nvPr>
        </p:nvGraphicFramePr>
        <p:xfrm>
          <a:off x="3779912" y="1705769"/>
          <a:ext cx="4962525" cy="34464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矩形 3"/>
          <p:cNvSpPr/>
          <p:nvPr/>
        </p:nvSpPr>
        <p:spPr>
          <a:xfrm>
            <a:off x="550938" y="1705768"/>
            <a:ext cx="2596754" cy="3416320"/>
          </a:xfrm>
          <a:prstGeom prst="rect">
            <a:avLst/>
          </a:prstGeom>
        </p:spPr>
        <p:txBody>
          <a:bodyPr wrap="square">
            <a:spAutoFit/>
          </a:bodyPr>
          <a:lstStyle/>
          <a:p>
            <a:pPr marL="257175" indent="-257175">
              <a:lnSpc>
                <a:spcPct val="120000"/>
              </a:lnSpc>
              <a:buFont typeface="Wingdings" panose="05000000000000000000" pitchFamily="2" charset="2"/>
              <a:buChar char="p"/>
            </a:pPr>
            <a:r>
              <a:rPr lang="zh-CN" altLang="en-US" sz="1500" kern="100" dirty="0">
                <a:latin typeface="+mn-lt"/>
                <a:ea typeface="+mn-ea"/>
                <a:cs typeface="+mn-ea"/>
                <a:sym typeface="+mn-lt"/>
              </a:rPr>
              <a:t>传统安全体系</a:t>
            </a:r>
            <a:r>
              <a:rPr lang="zh-CN" altLang="zh-CN" sz="1500" kern="100" dirty="0">
                <a:latin typeface="+mn-lt"/>
                <a:ea typeface="+mn-ea"/>
                <a:cs typeface="+mn-ea"/>
                <a:sym typeface="+mn-lt"/>
              </a:rPr>
              <a:t>模型</a:t>
            </a:r>
            <a:r>
              <a:rPr lang="zh-CN" altLang="en-US" sz="1500" kern="100" dirty="0">
                <a:latin typeface="+mn-lt"/>
                <a:ea typeface="+mn-ea"/>
                <a:cs typeface="+mn-ea"/>
                <a:sym typeface="+mn-lt"/>
              </a:rPr>
              <a:t>，以</a:t>
            </a:r>
            <a:r>
              <a:rPr lang="en-US" altLang="zh-CN" sz="1500" kern="100" dirty="0">
                <a:solidFill>
                  <a:srgbClr val="FF0000"/>
                </a:solidFill>
                <a:latin typeface="+mn-lt"/>
                <a:ea typeface="+mn-ea"/>
                <a:cs typeface="+mn-ea"/>
                <a:sym typeface="+mn-lt"/>
              </a:rPr>
              <a:t>PPDR</a:t>
            </a:r>
            <a:r>
              <a:rPr lang="zh-CN" altLang="en-US" sz="1500" kern="100" dirty="0">
                <a:solidFill>
                  <a:srgbClr val="FF0000"/>
                </a:solidFill>
                <a:latin typeface="+mn-lt"/>
                <a:ea typeface="+mn-ea"/>
                <a:cs typeface="+mn-ea"/>
                <a:sym typeface="+mn-lt"/>
              </a:rPr>
              <a:t>、线性防御、等级保护</a:t>
            </a:r>
            <a:r>
              <a:rPr lang="zh-CN" altLang="en-US" sz="1500" kern="100" dirty="0">
                <a:latin typeface="+mn-lt"/>
                <a:ea typeface="+mn-ea"/>
                <a:cs typeface="+mn-ea"/>
                <a:sym typeface="+mn-lt"/>
              </a:rPr>
              <a:t>为代表。</a:t>
            </a:r>
            <a:endParaRPr lang="en-US" altLang="zh-CN" sz="1500" kern="100" dirty="0">
              <a:latin typeface="+mn-lt"/>
              <a:ea typeface="+mn-ea"/>
              <a:cs typeface="+mn-ea"/>
              <a:sym typeface="+mn-lt"/>
            </a:endParaRPr>
          </a:p>
          <a:p>
            <a:pPr marL="257175" indent="-257175">
              <a:lnSpc>
                <a:spcPct val="120000"/>
              </a:lnSpc>
              <a:buFont typeface="Wingdings" panose="05000000000000000000" pitchFamily="2" charset="2"/>
              <a:buChar char="p"/>
            </a:pPr>
            <a:endParaRPr lang="en-US" altLang="zh-CN" sz="1500" kern="100" dirty="0">
              <a:latin typeface="+mn-lt"/>
              <a:ea typeface="+mn-ea"/>
              <a:cs typeface="+mn-ea"/>
              <a:sym typeface="+mn-lt"/>
            </a:endParaRPr>
          </a:p>
          <a:p>
            <a:pPr marL="257175" indent="-257175">
              <a:lnSpc>
                <a:spcPct val="120000"/>
              </a:lnSpc>
              <a:buFont typeface="Wingdings" panose="05000000000000000000" pitchFamily="2" charset="2"/>
              <a:buChar char="p"/>
            </a:pPr>
            <a:endParaRPr lang="en-US" altLang="zh-CN" sz="1500" kern="100" dirty="0">
              <a:latin typeface="+mn-lt"/>
              <a:ea typeface="+mn-ea"/>
              <a:cs typeface="+mn-ea"/>
              <a:sym typeface="+mn-lt"/>
            </a:endParaRPr>
          </a:p>
          <a:p>
            <a:pPr marL="257175" indent="-257175">
              <a:lnSpc>
                <a:spcPct val="120000"/>
              </a:lnSpc>
              <a:buFont typeface="Wingdings" panose="05000000000000000000" pitchFamily="2" charset="2"/>
              <a:buChar char="p"/>
            </a:pPr>
            <a:r>
              <a:rPr lang="zh-CN" altLang="en-US" sz="1500" kern="100" dirty="0">
                <a:latin typeface="+mn-lt"/>
                <a:ea typeface="+mn-ea"/>
                <a:cs typeface="+mn-ea"/>
                <a:sym typeface="+mn-lt"/>
              </a:rPr>
              <a:t>这些安全体系</a:t>
            </a:r>
            <a:r>
              <a:rPr lang="zh-CN" altLang="zh-CN" sz="1500" kern="100" dirty="0">
                <a:latin typeface="+mn-lt"/>
                <a:ea typeface="+mn-ea"/>
                <a:cs typeface="+mn-ea"/>
                <a:sym typeface="+mn-lt"/>
              </a:rPr>
              <a:t>以安全策略为核心，</a:t>
            </a:r>
            <a:r>
              <a:rPr lang="zh-CN" altLang="zh-CN" sz="1500" kern="100" dirty="0">
                <a:solidFill>
                  <a:srgbClr val="FF0000"/>
                </a:solidFill>
                <a:latin typeface="+mn-lt"/>
                <a:ea typeface="+mn-ea"/>
                <a:cs typeface="+mn-ea"/>
                <a:sym typeface="+mn-lt"/>
              </a:rPr>
              <a:t>假设当前安全架构能够检测出所有的安全威胁，</a:t>
            </a:r>
            <a:r>
              <a:rPr lang="zh-CN" altLang="zh-CN" sz="1500" kern="100" dirty="0">
                <a:latin typeface="+mn-lt"/>
                <a:ea typeface="+mn-ea"/>
                <a:cs typeface="+mn-ea"/>
                <a:sym typeface="+mn-lt"/>
              </a:rPr>
              <a:t>并制定一系列的静态防护措施或阀值进行匹配，从而实现安全防护的目的。</a:t>
            </a:r>
            <a:endParaRPr lang="zh-CN" altLang="en-US" sz="1500" dirty="0">
              <a:latin typeface="+mn-lt"/>
              <a:ea typeface="+mn-ea"/>
              <a:cs typeface="+mn-ea"/>
              <a:sym typeface="+mn-lt"/>
            </a:endParaRPr>
          </a:p>
        </p:txBody>
      </p:sp>
      <p:sp>
        <p:nvSpPr>
          <p:cNvPr id="6" name="圆角矩形 5"/>
          <p:cNvSpPr/>
          <p:nvPr/>
        </p:nvSpPr>
        <p:spPr>
          <a:xfrm>
            <a:off x="3892026" y="5706665"/>
            <a:ext cx="4717061" cy="615205"/>
          </a:xfrm>
          <a:prstGeom prst="round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lnSpc>
                <a:spcPct val="120000"/>
              </a:lnSpc>
            </a:pPr>
            <a:r>
              <a:rPr lang="zh-CN" altLang="en-US" sz="2400" b="1" dirty="0">
                <a:solidFill>
                  <a:schemeClr val="bg1"/>
                </a:solidFill>
                <a:cs typeface="+mn-ea"/>
                <a:sym typeface="+mn-lt"/>
              </a:rPr>
              <a:t>需要整体可靠的安全保障！！！</a:t>
            </a:r>
          </a:p>
        </p:txBody>
      </p:sp>
      <p:sp>
        <p:nvSpPr>
          <p:cNvPr id="8" name="右大括号 7"/>
          <p:cNvSpPr/>
          <p:nvPr/>
        </p:nvSpPr>
        <p:spPr>
          <a:xfrm rot="5400000">
            <a:off x="5910853" y="3241027"/>
            <a:ext cx="488654" cy="4311061"/>
          </a:xfrm>
          <a:prstGeom prst="rightBrac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3487738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数据传输安全</a:t>
            </a:r>
          </a:p>
        </p:txBody>
      </p:sp>
      <p:grpSp>
        <p:nvGrpSpPr>
          <p:cNvPr id="3" name="组合 86">
            <a:extLst>
              <a:ext uri="{FF2B5EF4-FFF2-40B4-BE49-F238E27FC236}">
                <a16:creationId xmlns:a16="http://schemas.microsoft.com/office/drawing/2014/main" id="{0A749FA9-5363-47BF-A778-9B2E205CF46F}"/>
              </a:ext>
            </a:extLst>
          </p:cNvPr>
          <p:cNvGrpSpPr/>
          <p:nvPr/>
        </p:nvGrpSpPr>
        <p:grpSpPr>
          <a:xfrm>
            <a:off x="971600" y="1556792"/>
            <a:ext cx="7842200" cy="4896544"/>
            <a:chOff x="971600" y="1556792"/>
            <a:chExt cx="7842200" cy="4896544"/>
          </a:xfrm>
        </p:grpSpPr>
        <p:sp>
          <p:nvSpPr>
            <p:cNvPr id="6" name="直接连接符 111">
              <a:extLst>
                <a:ext uri="{FF2B5EF4-FFF2-40B4-BE49-F238E27FC236}">
                  <a16:creationId xmlns:a16="http://schemas.microsoft.com/office/drawing/2014/main" id="{655A9A03-B4C9-4DC4-B9FA-F12DEC61B7E8}"/>
                </a:ext>
              </a:extLst>
            </p:cNvPr>
            <p:cNvSpPr>
              <a:spLocks noChangeShapeType="1"/>
            </p:cNvSpPr>
            <p:nvPr/>
          </p:nvSpPr>
          <p:spPr bwMode="auto">
            <a:xfrm>
              <a:off x="5534362" y="2756405"/>
              <a:ext cx="587181" cy="210655"/>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grpSp>
          <p:nvGrpSpPr>
            <p:cNvPr id="4" name="Group 3">
              <a:extLst>
                <a:ext uri="{FF2B5EF4-FFF2-40B4-BE49-F238E27FC236}">
                  <a16:creationId xmlns:a16="http://schemas.microsoft.com/office/drawing/2014/main" id="{CD5A44D3-56CD-4F3A-A59D-594711AFCD4F}"/>
                </a:ext>
              </a:extLst>
            </p:cNvPr>
            <p:cNvGrpSpPr>
              <a:grpSpLocks noChangeAspect="1"/>
            </p:cNvGrpSpPr>
            <p:nvPr/>
          </p:nvGrpSpPr>
          <p:grpSpPr bwMode="auto">
            <a:xfrm>
              <a:off x="971600" y="2626152"/>
              <a:ext cx="1994600" cy="1206044"/>
              <a:chOff x="0" y="0"/>
              <a:chExt cx="2092225" cy="1189969"/>
            </a:xfrm>
          </p:grpSpPr>
          <p:pic>
            <p:nvPicPr>
              <p:cNvPr id="80" name="Picture 44" descr="2-1">
                <a:extLst>
                  <a:ext uri="{FF2B5EF4-FFF2-40B4-BE49-F238E27FC236}">
                    <a16:creationId xmlns:a16="http://schemas.microsoft.com/office/drawing/2014/main" id="{69E80B5C-E50A-4250-92ED-A2D82FCEA981}"/>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60972"/>
                <a:ext cx="2069939" cy="593897"/>
              </a:xfrm>
              <a:prstGeom prst="rect">
                <a:avLst/>
              </a:prstGeom>
              <a:noFill/>
              <a:ln w="9525">
                <a:noFill/>
                <a:miter lim="800000"/>
                <a:headEnd/>
                <a:tailEnd/>
              </a:ln>
            </p:spPr>
          </p:pic>
          <p:pic>
            <p:nvPicPr>
              <p:cNvPr id="81" name="Picture 67" descr="建筑物">
                <a:extLst>
                  <a:ext uri="{FF2B5EF4-FFF2-40B4-BE49-F238E27FC236}">
                    <a16:creationId xmlns:a16="http://schemas.microsoft.com/office/drawing/2014/main" id="{7E5A012A-EA0B-4AC5-8D8C-4569A121F63C}"/>
                  </a:ext>
                </a:extLst>
              </p:cNvPr>
              <p:cNvPicPr>
                <a:picLocks noChangeAspect="1" noChangeArrowheads="1"/>
              </p:cNvPicPr>
              <p:nvPr/>
            </p:nvPicPr>
            <p:blipFill>
              <a:blip r:embed="rId4" cstate="print"/>
              <a:srcRect/>
              <a:stretch>
                <a:fillRect/>
              </a:stretch>
            </p:blipFill>
            <p:spPr bwMode="auto">
              <a:xfrm>
                <a:off x="1087774" y="0"/>
                <a:ext cx="1004451" cy="837043"/>
              </a:xfrm>
              <a:prstGeom prst="rect">
                <a:avLst/>
              </a:prstGeom>
              <a:noFill/>
              <a:ln w="9525">
                <a:noFill/>
                <a:bevel/>
                <a:headEnd/>
                <a:tailEnd/>
              </a:ln>
            </p:spPr>
          </p:pic>
          <p:pic>
            <p:nvPicPr>
              <p:cNvPr id="82" name="Picture 7" descr="人物图3">
                <a:extLst>
                  <a:ext uri="{FF2B5EF4-FFF2-40B4-BE49-F238E27FC236}">
                    <a16:creationId xmlns:a16="http://schemas.microsoft.com/office/drawing/2014/main" id="{6F9B07C4-AE3F-4128-B1DC-85516BFA3EAA}"/>
                  </a:ext>
                </a:extLst>
              </p:cNvPr>
              <p:cNvPicPr>
                <a:picLocks noChangeAspect="1" noChangeArrowheads="1"/>
              </p:cNvPicPr>
              <p:nvPr/>
            </p:nvPicPr>
            <p:blipFill>
              <a:blip r:embed="rId5" cstate="print"/>
              <a:srcRect/>
              <a:stretch>
                <a:fillRect/>
              </a:stretch>
            </p:blipFill>
            <p:spPr bwMode="auto">
              <a:xfrm>
                <a:off x="770798" y="757921"/>
                <a:ext cx="518458" cy="432048"/>
              </a:xfrm>
              <a:prstGeom prst="rect">
                <a:avLst/>
              </a:prstGeom>
              <a:noFill/>
              <a:ln w="9525">
                <a:noFill/>
                <a:bevel/>
                <a:headEnd/>
                <a:tailEnd/>
              </a:ln>
            </p:spPr>
          </p:pic>
          <p:pic>
            <p:nvPicPr>
              <p:cNvPr id="83" name="Picture 9" descr="视频会议终端">
                <a:extLst>
                  <a:ext uri="{FF2B5EF4-FFF2-40B4-BE49-F238E27FC236}">
                    <a16:creationId xmlns:a16="http://schemas.microsoft.com/office/drawing/2014/main" id="{01121912-5D2F-4F3E-9FAA-766130B3B4D6}"/>
                  </a:ext>
                </a:extLst>
              </p:cNvPr>
              <p:cNvPicPr>
                <a:picLocks noChangeAspect="1" noChangeArrowheads="1"/>
              </p:cNvPicPr>
              <p:nvPr/>
            </p:nvPicPr>
            <p:blipFill>
              <a:blip r:embed="rId6" cstate="print"/>
              <a:srcRect/>
              <a:stretch>
                <a:fillRect/>
              </a:stretch>
            </p:blipFill>
            <p:spPr bwMode="auto">
              <a:xfrm>
                <a:off x="159676" y="431722"/>
                <a:ext cx="586624" cy="488853"/>
              </a:xfrm>
              <a:prstGeom prst="rect">
                <a:avLst/>
              </a:prstGeom>
              <a:noFill/>
              <a:ln w="9525">
                <a:noFill/>
                <a:bevel/>
                <a:headEnd/>
                <a:tailEnd/>
              </a:ln>
            </p:spPr>
          </p:pic>
          <p:pic>
            <p:nvPicPr>
              <p:cNvPr id="84" name="Picture 13" descr="Service-Server">
                <a:extLst>
                  <a:ext uri="{FF2B5EF4-FFF2-40B4-BE49-F238E27FC236}">
                    <a16:creationId xmlns:a16="http://schemas.microsoft.com/office/drawing/2014/main" id="{E11227D1-D109-4C56-B436-6ABACC222660}"/>
                  </a:ext>
                </a:extLst>
              </p:cNvPr>
              <p:cNvPicPr>
                <a:picLocks noChangeAspect="1" noChangeArrowheads="1"/>
              </p:cNvPicPr>
              <p:nvPr/>
            </p:nvPicPr>
            <p:blipFill>
              <a:blip r:embed="rId7" cstate="print"/>
              <a:srcRect/>
              <a:stretch>
                <a:fillRect/>
              </a:stretch>
            </p:blipFill>
            <p:spPr bwMode="auto">
              <a:xfrm>
                <a:off x="788540" y="336063"/>
                <a:ext cx="449251" cy="374376"/>
              </a:xfrm>
              <a:prstGeom prst="rect">
                <a:avLst/>
              </a:prstGeom>
              <a:noFill/>
              <a:ln w="9525">
                <a:noFill/>
                <a:bevel/>
                <a:headEnd/>
                <a:tailEnd/>
              </a:ln>
            </p:spPr>
          </p:pic>
        </p:grpSp>
        <p:grpSp>
          <p:nvGrpSpPr>
            <p:cNvPr id="5" name="Group 9">
              <a:extLst>
                <a:ext uri="{FF2B5EF4-FFF2-40B4-BE49-F238E27FC236}">
                  <a16:creationId xmlns:a16="http://schemas.microsoft.com/office/drawing/2014/main" id="{B10DC3CA-8DFF-4681-B065-7006C1C8F0B8}"/>
                </a:ext>
              </a:extLst>
            </p:cNvPr>
            <p:cNvGrpSpPr>
              <a:grpSpLocks noChangeAspect="1"/>
            </p:cNvGrpSpPr>
            <p:nvPr/>
          </p:nvGrpSpPr>
          <p:grpSpPr bwMode="auto">
            <a:xfrm>
              <a:off x="4500741" y="1556792"/>
              <a:ext cx="2335105" cy="1185140"/>
              <a:chOff x="0" y="0"/>
              <a:chExt cx="2448442" cy="1170210"/>
            </a:xfrm>
          </p:grpSpPr>
          <p:pic>
            <p:nvPicPr>
              <p:cNvPr id="75" name="Picture 44" descr="2-1">
                <a:extLst>
                  <a:ext uri="{FF2B5EF4-FFF2-40B4-BE49-F238E27FC236}">
                    <a16:creationId xmlns:a16="http://schemas.microsoft.com/office/drawing/2014/main" id="{5129667B-1E2D-40E4-9EB9-3D7C23DE35E9}"/>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0" y="477093"/>
                <a:ext cx="2322023" cy="666224"/>
              </a:xfrm>
              <a:prstGeom prst="rect">
                <a:avLst/>
              </a:prstGeom>
              <a:noFill/>
              <a:ln w="9525">
                <a:noFill/>
                <a:miter lim="800000"/>
                <a:headEnd/>
                <a:tailEnd/>
              </a:ln>
            </p:spPr>
          </p:pic>
          <p:pic>
            <p:nvPicPr>
              <p:cNvPr id="76" name="Picture 10" descr="建筑物群">
                <a:extLst>
                  <a:ext uri="{FF2B5EF4-FFF2-40B4-BE49-F238E27FC236}">
                    <a16:creationId xmlns:a16="http://schemas.microsoft.com/office/drawing/2014/main" id="{53FBB960-CF95-4149-8665-4C7E88ADE7AD}"/>
                  </a:ext>
                </a:extLst>
              </p:cNvPr>
              <p:cNvPicPr>
                <a:picLocks noChangeAspect="1" noChangeArrowheads="1"/>
              </p:cNvPicPr>
              <p:nvPr/>
            </p:nvPicPr>
            <p:blipFill>
              <a:blip r:embed="rId8" cstate="print"/>
              <a:srcRect/>
              <a:stretch>
                <a:fillRect/>
              </a:stretch>
            </p:blipFill>
            <p:spPr bwMode="auto">
              <a:xfrm>
                <a:off x="63405" y="0"/>
                <a:ext cx="1145023" cy="954186"/>
              </a:xfrm>
              <a:prstGeom prst="rect">
                <a:avLst/>
              </a:prstGeom>
              <a:noFill/>
              <a:ln w="9525">
                <a:noFill/>
                <a:bevel/>
                <a:headEnd/>
                <a:tailEnd/>
              </a:ln>
            </p:spPr>
          </p:pic>
          <p:pic>
            <p:nvPicPr>
              <p:cNvPr id="77" name="Picture 61" descr="服务器群">
                <a:extLst>
                  <a:ext uri="{FF2B5EF4-FFF2-40B4-BE49-F238E27FC236}">
                    <a16:creationId xmlns:a16="http://schemas.microsoft.com/office/drawing/2014/main" id="{ACEFB8CF-AA83-4AAF-858C-BCA115D8B4A9}"/>
                  </a:ext>
                </a:extLst>
              </p:cNvPr>
              <p:cNvPicPr>
                <a:picLocks noChangeAspect="1" noChangeArrowheads="1"/>
              </p:cNvPicPr>
              <p:nvPr/>
            </p:nvPicPr>
            <p:blipFill>
              <a:blip r:embed="rId9" cstate="print"/>
              <a:srcRect/>
              <a:stretch>
                <a:fillRect/>
              </a:stretch>
            </p:blipFill>
            <p:spPr bwMode="auto">
              <a:xfrm>
                <a:off x="1219938" y="51609"/>
                <a:ext cx="691128" cy="575940"/>
              </a:xfrm>
              <a:prstGeom prst="rect">
                <a:avLst/>
              </a:prstGeom>
              <a:noFill/>
              <a:ln w="9525">
                <a:noFill/>
                <a:bevel/>
                <a:headEnd/>
                <a:tailEnd/>
              </a:ln>
            </p:spPr>
          </p:pic>
          <p:pic>
            <p:nvPicPr>
              <p:cNvPr id="78" name="Picture 9" descr="应用服务器">
                <a:extLst>
                  <a:ext uri="{FF2B5EF4-FFF2-40B4-BE49-F238E27FC236}">
                    <a16:creationId xmlns:a16="http://schemas.microsoft.com/office/drawing/2014/main" id="{82ECD6A5-AC85-46B0-A7D0-4B7BB2152F72}"/>
                  </a:ext>
                </a:extLst>
              </p:cNvPr>
              <p:cNvPicPr>
                <a:picLocks noChangeAspect="1" noChangeArrowheads="1"/>
              </p:cNvPicPr>
              <p:nvPr/>
            </p:nvPicPr>
            <p:blipFill>
              <a:blip r:embed="rId10" cstate="print"/>
              <a:srcRect/>
              <a:stretch>
                <a:fillRect/>
              </a:stretch>
            </p:blipFill>
            <p:spPr bwMode="auto">
              <a:xfrm>
                <a:off x="1892147" y="578415"/>
                <a:ext cx="556295" cy="463579"/>
              </a:xfrm>
              <a:prstGeom prst="rect">
                <a:avLst/>
              </a:prstGeom>
              <a:noFill/>
              <a:ln w="9525">
                <a:noFill/>
                <a:bevel/>
                <a:headEnd/>
                <a:tailEnd/>
              </a:ln>
            </p:spPr>
          </p:pic>
          <p:pic>
            <p:nvPicPr>
              <p:cNvPr id="79" name="Picture 7" descr="人物图3">
                <a:extLst>
                  <a:ext uri="{FF2B5EF4-FFF2-40B4-BE49-F238E27FC236}">
                    <a16:creationId xmlns:a16="http://schemas.microsoft.com/office/drawing/2014/main" id="{CD7E08FF-FABF-47EF-9E56-046F8678D2EA}"/>
                  </a:ext>
                </a:extLst>
              </p:cNvPr>
              <p:cNvPicPr>
                <a:picLocks noChangeAspect="1" noChangeArrowheads="1"/>
              </p:cNvPicPr>
              <p:nvPr/>
            </p:nvPicPr>
            <p:blipFill>
              <a:blip r:embed="rId5" cstate="print"/>
              <a:srcRect/>
              <a:stretch>
                <a:fillRect/>
              </a:stretch>
            </p:blipFill>
            <p:spPr bwMode="auto">
              <a:xfrm>
                <a:off x="1265776" y="738162"/>
                <a:ext cx="518458" cy="432048"/>
              </a:xfrm>
              <a:prstGeom prst="rect">
                <a:avLst/>
              </a:prstGeom>
              <a:noFill/>
              <a:ln w="9525">
                <a:noFill/>
                <a:bevel/>
                <a:headEnd/>
                <a:tailEnd/>
              </a:ln>
            </p:spPr>
          </p:pic>
        </p:grpSp>
        <p:sp>
          <p:nvSpPr>
            <p:cNvPr id="9" name="直接连接符 42">
              <a:extLst>
                <a:ext uri="{FF2B5EF4-FFF2-40B4-BE49-F238E27FC236}">
                  <a16:creationId xmlns:a16="http://schemas.microsoft.com/office/drawing/2014/main" id="{6A899A06-DE97-4C79-84B0-35283CA5EBD0}"/>
                </a:ext>
              </a:extLst>
            </p:cNvPr>
            <p:cNvSpPr>
              <a:spLocks noChangeShapeType="1"/>
            </p:cNvSpPr>
            <p:nvPr/>
          </p:nvSpPr>
          <p:spPr bwMode="auto">
            <a:xfrm>
              <a:off x="4599109" y="2709771"/>
              <a:ext cx="519081" cy="0"/>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10" name="Picture 9" descr="D:\sinfor\2010\1月\网络图标设计\修改0126\修改\交换机一层.png">
              <a:extLst>
                <a:ext uri="{FF2B5EF4-FFF2-40B4-BE49-F238E27FC236}">
                  <a16:creationId xmlns:a16="http://schemas.microsoft.com/office/drawing/2014/main" id="{CC908F33-8179-4436-8EF1-BD6B81A973B8}"/>
                </a:ext>
              </a:extLst>
            </p:cNvPr>
            <p:cNvPicPr>
              <a:picLocks noChangeAspect="1" noChangeArrowheads="1"/>
            </p:cNvPicPr>
            <p:nvPr/>
          </p:nvPicPr>
          <p:blipFill>
            <a:blip r:embed="rId11" cstate="print"/>
            <a:srcRect/>
            <a:stretch>
              <a:fillRect/>
            </a:stretch>
          </p:blipFill>
          <p:spPr bwMode="auto">
            <a:xfrm>
              <a:off x="5104569" y="2449265"/>
              <a:ext cx="559941" cy="500107"/>
            </a:xfrm>
            <a:prstGeom prst="rect">
              <a:avLst/>
            </a:prstGeom>
            <a:noFill/>
            <a:ln w="9525">
              <a:noFill/>
              <a:bevel/>
              <a:headEnd/>
              <a:tailEnd/>
            </a:ln>
          </p:spPr>
        </p:pic>
        <p:pic>
          <p:nvPicPr>
            <p:cNvPr id="11" name="Picture 13" descr="D:\sinfor\2010\1月\网络图标设计\修改0126\修改\产品2\广域网加速.png">
              <a:extLst>
                <a:ext uri="{FF2B5EF4-FFF2-40B4-BE49-F238E27FC236}">
                  <a16:creationId xmlns:a16="http://schemas.microsoft.com/office/drawing/2014/main" id="{7AA153F5-ED38-4439-9C6E-9D1D10C02315}"/>
                </a:ext>
              </a:extLst>
            </p:cNvPr>
            <p:cNvPicPr>
              <a:picLocks noChangeAspect="1" noChangeArrowheads="1"/>
            </p:cNvPicPr>
            <p:nvPr/>
          </p:nvPicPr>
          <p:blipFill>
            <a:blip r:embed="rId12" cstate="print"/>
            <a:srcRect/>
            <a:stretch>
              <a:fillRect/>
            </a:stretch>
          </p:blipFill>
          <p:spPr bwMode="auto">
            <a:xfrm>
              <a:off x="4067922" y="2489467"/>
              <a:ext cx="632582" cy="566037"/>
            </a:xfrm>
            <a:prstGeom prst="rect">
              <a:avLst/>
            </a:prstGeom>
            <a:noFill/>
            <a:ln w="9525">
              <a:noFill/>
              <a:bevel/>
              <a:headEnd/>
              <a:tailEnd/>
            </a:ln>
          </p:spPr>
        </p:pic>
        <p:grpSp>
          <p:nvGrpSpPr>
            <p:cNvPr id="7" name="Group 18">
              <a:extLst>
                <a:ext uri="{FF2B5EF4-FFF2-40B4-BE49-F238E27FC236}">
                  <a16:creationId xmlns:a16="http://schemas.microsoft.com/office/drawing/2014/main" id="{93E287C0-3526-4E56-9116-6794FB0E9F7D}"/>
                </a:ext>
              </a:extLst>
            </p:cNvPr>
            <p:cNvGrpSpPr>
              <a:grpSpLocks/>
            </p:cNvGrpSpPr>
            <p:nvPr/>
          </p:nvGrpSpPr>
          <p:grpSpPr bwMode="auto">
            <a:xfrm>
              <a:off x="1092668" y="5774734"/>
              <a:ext cx="1657122" cy="651265"/>
              <a:chOff x="0" y="0"/>
              <a:chExt cx="1738716" cy="643254"/>
            </a:xfrm>
          </p:grpSpPr>
          <p:grpSp>
            <p:nvGrpSpPr>
              <p:cNvPr id="8" name="Group 19">
                <a:extLst>
                  <a:ext uri="{FF2B5EF4-FFF2-40B4-BE49-F238E27FC236}">
                    <a16:creationId xmlns:a16="http://schemas.microsoft.com/office/drawing/2014/main" id="{6FD34CF4-971B-4813-8392-5EEF2F96C342}"/>
                  </a:ext>
                </a:extLst>
              </p:cNvPr>
              <p:cNvGrpSpPr>
                <a:grpSpLocks noChangeAspect="1"/>
              </p:cNvGrpSpPr>
              <p:nvPr/>
            </p:nvGrpSpPr>
            <p:grpSpPr bwMode="auto">
              <a:xfrm>
                <a:off x="0" y="64342"/>
                <a:ext cx="1738716" cy="578912"/>
                <a:chOff x="0" y="0"/>
                <a:chExt cx="1738716" cy="578912"/>
              </a:xfrm>
            </p:grpSpPr>
            <p:grpSp>
              <p:nvGrpSpPr>
                <p:cNvPr id="12" name="Group 20">
                  <a:extLst>
                    <a:ext uri="{FF2B5EF4-FFF2-40B4-BE49-F238E27FC236}">
                      <a16:creationId xmlns:a16="http://schemas.microsoft.com/office/drawing/2014/main" id="{F429B655-6434-4BB7-B2B1-E4BD1014B164}"/>
                    </a:ext>
                  </a:extLst>
                </p:cNvPr>
                <p:cNvGrpSpPr>
                  <a:grpSpLocks noChangeAspect="1"/>
                </p:cNvGrpSpPr>
                <p:nvPr/>
              </p:nvGrpSpPr>
              <p:grpSpPr bwMode="auto">
                <a:xfrm>
                  <a:off x="200619" y="0"/>
                  <a:ext cx="1538097" cy="578912"/>
                  <a:chOff x="0" y="0"/>
                  <a:chExt cx="1538097" cy="578912"/>
                </a:xfrm>
              </p:grpSpPr>
              <p:pic>
                <p:nvPicPr>
                  <p:cNvPr id="72" name="Picture 44" descr="2-1">
                    <a:extLst>
                      <a:ext uri="{FF2B5EF4-FFF2-40B4-BE49-F238E27FC236}">
                        <a16:creationId xmlns:a16="http://schemas.microsoft.com/office/drawing/2014/main" id="{E8EDB12B-6A00-405C-B9D8-93858370B0BD}"/>
                      </a:ext>
                    </a:extLst>
                  </p:cNvPr>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0" y="65814"/>
                    <a:ext cx="1447800" cy="415396"/>
                  </a:xfrm>
                  <a:prstGeom prst="rect">
                    <a:avLst/>
                  </a:prstGeom>
                  <a:noFill/>
                  <a:ln w="9525">
                    <a:noFill/>
                    <a:miter lim="800000"/>
                    <a:headEnd/>
                    <a:tailEnd/>
                  </a:ln>
                </p:spPr>
              </p:pic>
              <p:pic>
                <p:nvPicPr>
                  <p:cNvPr id="73" name="Picture 14" descr="SOHO">
                    <a:extLst>
                      <a:ext uri="{FF2B5EF4-FFF2-40B4-BE49-F238E27FC236}">
                        <a16:creationId xmlns:a16="http://schemas.microsoft.com/office/drawing/2014/main" id="{A63CA4E1-373A-494E-8253-95F6C8E081B6}"/>
                      </a:ext>
                    </a:extLst>
                  </p:cNvPr>
                  <p:cNvPicPr>
                    <a:picLocks noChangeAspect="1" noChangeArrowheads="1"/>
                  </p:cNvPicPr>
                  <p:nvPr/>
                </p:nvPicPr>
                <p:blipFill>
                  <a:blip r:embed="rId14" cstate="print"/>
                  <a:srcRect/>
                  <a:stretch>
                    <a:fillRect/>
                  </a:stretch>
                </p:blipFill>
                <p:spPr bwMode="auto">
                  <a:xfrm>
                    <a:off x="843403" y="0"/>
                    <a:ext cx="694694" cy="578912"/>
                  </a:xfrm>
                  <a:prstGeom prst="rect">
                    <a:avLst/>
                  </a:prstGeom>
                  <a:noFill/>
                  <a:ln w="9525">
                    <a:noFill/>
                    <a:bevel/>
                    <a:headEnd/>
                    <a:tailEnd/>
                  </a:ln>
                </p:spPr>
              </p:pic>
              <p:pic>
                <p:nvPicPr>
                  <p:cNvPr id="74" name="Picture 7" descr="人物图3">
                    <a:extLst>
                      <a:ext uri="{FF2B5EF4-FFF2-40B4-BE49-F238E27FC236}">
                        <a16:creationId xmlns:a16="http://schemas.microsoft.com/office/drawing/2014/main" id="{0707E79C-EFB8-40C3-A534-C6451ECC53E1}"/>
                      </a:ext>
                    </a:extLst>
                  </p:cNvPr>
                  <p:cNvPicPr>
                    <a:picLocks noChangeAspect="1" noChangeArrowheads="1"/>
                  </p:cNvPicPr>
                  <p:nvPr/>
                </p:nvPicPr>
                <p:blipFill>
                  <a:blip r:embed="rId5" cstate="print"/>
                  <a:srcRect/>
                  <a:stretch>
                    <a:fillRect/>
                  </a:stretch>
                </p:blipFill>
                <p:spPr bwMode="auto">
                  <a:xfrm>
                    <a:off x="386061" y="131855"/>
                    <a:ext cx="518458" cy="432048"/>
                  </a:xfrm>
                  <a:prstGeom prst="rect">
                    <a:avLst/>
                  </a:prstGeom>
                  <a:noFill/>
                  <a:ln w="9525">
                    <a:noFill/>
                    <a:bevel/>
                    <a:headEnd/>
                    <a:tailEnd/>
                  </a:ln>
                </p:spPr>
              </p:pic>
            </p:grpSp>
            <p:pic>
              <p:nvPicPr>
                <p:cNvPr id="71" name="Picture 65" descr="会议电视">
                  <a:extLst>
                    <a:ext uri="{FF2B5EF4-FFF2-40B4-BE49-F238E27FC236}">
                      <a16:creationId xmlns:a16="http://schemas.microsoft.com/office/drawing/2014/main" id="{A86A4236-BA0D-404D-A8E8-90927CDB409B}"/>
                    </a:ext>
                  </a:extLst>
                </p:cNvPr>
                <p:cNvPicPr>
                  <a:picLocks noChangeAspect="1" noChangeArrowheads="1"/>
                </p:cNvPicPr>
                <p:nvPr/>
              </p:nvPicPr>
              <p:blipFill>
                <a:blip r:embed="rId15" cstate="print"/>
                <a:srcRect/>
                <a:stretch>
                  <a:fillRect/>
                </a:stretch>
              </p:blipFill>
              <p:spPr bwMode="auto">
                <a:xfrm>
                  <a:off x="0" y="115706"/>
                  <a:ext cx="483430" cy="402858"/>
                </a:xfrm>
                <a:prstGeom prst="rect">
                  <a:avLst/>
                </a:prstGeom>
                <a:noFill/>
                <a:ln w="9525">
                  <a:noFill/>
                  <a:bevel/>
                  <a:headEnd/>
                  <a:tailEnd/>
                </a:ln>
              </p:spPr>
            </p:pic>
          </p:grpSp>
          <p:grpSp>
            <p:nvGrpSpPr>
              <p:cNvPr id="13" name="Group 25">
                <a:extLst>
                  <a:ext uri="{FF2B5EF4-FFF2-40B4-BE49-F238E27FC236}">
                    <a16:creationId xmlns:a16="http://schemas.microsoft.com/office/drawing/2014/main" id="{DEDA6CC2-9011-4FA4-8698-1B1D1F56BE2C}"/>
                  </a:ext>
                </a:extLst>
              </p:cNvPr>
              <p:cNvGrpSpPr>
                <a:grpSpLocks/>
              </p:cNvGrpSpPr>
              <p:nvPr/>
            </p:nvGrpSpPr>
            <p:grpSpPr bwMode="auto">
              <a:xfrm>
                <a:off x="457317" y="0"/>
                <a:ext cx="716834" cy="598086"/>
                <a:chOff x="0" y="0"/>
                <a:chExt cx="1674438" cy="598086"/>
              </a:xfrm>
            </p:grpSpPr>
            <p:sp>
              <p:nvSpPr>
                <p:cNvPr id="67" name="直接连接符 47">
                  <a:extLst>
                    <a:ext uri="{FF2B5EF4-FFF2-40B4-BE49-F238E27FC236}">
                      <a16:creationId xmlns:a16="http://schemas.microsoft.com/office/drawing/2014/main" id="{881FC94E-0F36-410D-AC50-C997AE6DCC4E}"/>
                    </a:ext>
                  </a:extLst>
                </p:cNvPr>
                <p:cNvSpPr>
                  <a:spLocks noChangeShapeType="1"/>
                </p:cNvSpPr>
                <p:nvPr/>
              </p:nvSpPr>
              <p:spPr bwMode="auto">
                <a:xfrm>
                  <a:off x="557853" y="257928"/>
                  <a:ext cx="544073" cy="1"/>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68" name="Picture 9" descr="D:\sinfor\2010\1月\网络图标设计\修改0126\修改\交换机一层.png">
                  <a:extLst>
                    <a:ext uri="{FF2B5EF4-FFF2-40B4-BE49-F238E27FC236}">
                      <a16:creationId xmlns:a16="http://schemas.microsoft.com/office/drawing/2014/main" id="{D2FE10FD-5409-42E7-BC5C-ECD2C772ABBD}"/>
                    </a:ext>
                  </a:extLst>
                </p:cNvPr>
                <p:cNvPicPr>
                  <a:picLocks noChangeAspect="1" noChangeArrowheads="1"/>
                </p:cNvPicPr>
                <p:nvPr/>
              </p:nvPicPr>
              <p:blipFill>
                <a:blip r:embed="rId16" cstate="print"/>
                <a:srcRect/>
                <a:stretch>
                  <a:fillRect/>
                </a:stretch>
              </p:blipFill>
              <p:spPr bwMode="auto">
                <a:xfrm>
                  <a:off x="1088128" y="0"/>
                  <a:ext cx="586310" cy="493356"/>
                </a:xfrm>
                <a:prstGeom prst="rect">
                  <a:avLst/>
                </a:prstGeom>
                <a:noFill/>
                <a:ln w="9525">
                  <a:noFill/>
                  <a:bevel/>
                  <a:headEnd/>
                  <a:tailEnd/>
                </a:ln>
              </p:spPr>
            </p:pic>
            <p:pic>
              <p:nvPicPr>
                <p:cNvPr id="69" name="Picture 13" descr="D:\sinfor\2010\1月\网络图标设计\修改0126\修改\产品2\广域网加速.png">
                  <a:extLst>
                    <a:ext uri="{FF2B5EF4-FFF2-40B4-BE49-F238E27FC236}">
                      <a16:creationId xmlns:a16="http://schemas.microsoft.com/office/drawing/2014/main" id="{5E964222-3D0E-42B1-92FD-C179F65967D7}"/>
                    </a:ext>
                  </a:extLst>
                </p:cNvPr>
                <p:cNvPicPr>
                  <a:picLocks noChangeAspect="1" noChangeArrowheads="1"/>
                </p:cNvPicPr>
                <p:nvPr/>
              </p:nvPicPr>
              <p:blipFill>
                <a:blip r:embed="rId17" cstate="print"/>
                <a:srcRect/>
                <a:stretch>
                  <a:fillRect/>
                </a:stretch>
              </p:blipFill>
              <p:spPr bwMode="auto">
                <a:xfrm>
                  <a:off x="0" y="39885"/>
                  <a:ext cx="663372" cy="558201"/>
                </a:xfrm>
                <a:prstGeom prst="rect">
                  <a:avLst/>
                </a:prstGeom>
                <a:noFill/>
                <a:ln w="9525">
                  <a:noFill/>
                  <a:bevel/>
                  <a:headEnd/>
                  <a:tailEnd/>
                </a:ln>
              </p:spPr>
            </p:pic>
          </p:grpSp>
        </p:grpSp>
        <p:grpSp>
          <p:nvGrpSpPr>
            <p:cNvPr id="14" name="Group 29">
              <a:extLst>
                <a:ext uri="{FF2B5EF4-FFF2-40B4-BE49-F238E27FC236}">
                  <a16:creationId xmlns:a16="http://schemas.microsoft.com/office/drawing/2014/main" id="{D82BEDFC-41AD-401D-8D09-3ECE1F97219B}"/>
                </a:ext>
              </a:extLst>
            </p:cNvPr>
            <p:cNvGrpSpPr>
              <a:grpSpLocks/>
            </p:cNvGrpSpPr>
            <p:nvPr/>
          </p:nvGrpSpPr>
          <p:grpSpPr bwMode="auto">
            <a:xfrm>
              <a:off x="3079702" y="5802072"/>
              <a:ext cx="1657122" cy="651264"/>
              <a:chOff x="0" y="0"/>
              <a:chExt cx="1738716" cy="643254"/>
            </a:xfrm>
          </p:grpSpPr>
          <p:grpSp>
            <p:nvGrpSpPr>
              <p:cNvPr id="15" name="Group 30">
                <a:extLst>
                  <a:ext uri="{FF2B5EF4-FFF2-40B4-BE49-F238E27FC236}">
                    <a16:creationId xmlns:a16="http://schemas.microsoft.com/office/drawing/2014/main" id="{A808A8D6-9EF6-4150-9469-99F4BF9FB1A8}"/>
                  </a:ext>
                </a:extLst>
              </p:cNvPr>
              <p:cNvGrpSpPr>
                <a:grpSpLocks noChangeAspect="1"/>
              </p:cNvGrpSpPr>
              <p:nvPr/>
            </p:nvGrpSpPr>
            <p:grpSpPr bwMode="auto">
              <a:xfrm>
                <a:off x="0" y="64342"/>
                <a:ext cx="1738716" cy="578912"/>
                <a:chOff x="0" y="0"/>
                <a:chExt cx="1738716" cy="578912"/>
              </a:xfrm>
            </p:grpSpPr>
            <p:grpSp>
              <p:nvGrpSpPr>
                <p:cNvPr id="16" name="Group 31">
                  <a:extLst>
                    <a:ext uri="{FF2B5EF4-FFF2-40B4-BE49-F238E27FC236}">
                      <a16:creationId xmlns:a16="http://schemas.microsoft.com/office/drawing/2014/main" id="{82955C90-F5F7-4BCF-A90E-C03A3D2294B4}"/>
                    </a:ext>
                  </a:extLst>
                </p:cNvPr>
                <p:cNvGrpSpPr>
                  <a:grpSpLocks noChangeAspect="1"/>
                </p:cNvGrpSpPr>
                <p:nvPr/>
              </p:nvGrpSpPr>
              <p:grpSpPr bwMode="auto">
                <a:xfrm>
                  <a:off x="200619" y="0"/>
                  <a:ext cx="1538097" cy="578912"/>
                  <a:chOff x="0" y="0"/>
                  <a:chExt cx="1538097" cy="578912"/>
                </a:xfrm>
              </p:grpSpPr>
              <p:pic>
                <p:nvPicPr>
                  <p:cNvPr id="62" name="Picture 44" descr="2-1">
                    <a:extLst>
                      <a:ext uri="{FF2B5EF4-FFF2-40B4-BE49-F238E27FC236}">
                        <a16:creationId xmlns:a16="http://schemas.microsoft.com/office/drawing/2014/main" id="{A079D588-2DB0-432F-9485-1A385A02DB68}"/>
                      </a:ext>
                    </a:extLst>
                  </p:cNvPr>
                  <p:cNvPicPr>
                    <a:picLocks noChangeAspect="1"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0" y="65814"/>
                    <a:ext cx="1447800" cy="415396"/>
                  </a:xfrm>
                  <a:prstGeom prst="rect">
                    <a:avLst/>
                  </a:prstGeom>
                  <a:noFill/>
                  <a:ln w="9525">
                    <a:noFill/>
                    <a:miter lim="800000"/>
                    <a:headEnd/>
                    <a:tailEnd/>
                  </a:ln>
                </p:spPr>
              </p:pic>
              <p:pic>
                <p:nvPicPr>
                  <p:cNvPr id="63" name="Picture 14" descr="SOHO">
                    <a:extLst>
                      <a:ext uri="{FF2B5EF4-FFF2-40B4-BE49-F238E27FC236}">
                        <a16:creationId xmlns:a16="http://schemas.microsoft.com/office/drawing/2014/main" id="{E0D819F2-749C-43A9-A0A4-DBC5455FADB5}"/>
                      </a:ext>
                    </a:extLst>
                  </p:cNvPr>
                  <p:cNvPicPr>
                    <a:picLocks noChangeAspect="1" noChangeArrowheads="1"/>
                  </p:cNvPicPr>
                  <p:nvPr/>
                </p:nvPicPr>
                <p:blipFill>
                  <a:blip r:embed="rId14" cstate="print"/>
                  <a:srcRect/>
                  <a:stretch>
                    <a:fillRect/>
                  </a:stretch>
                </p:blipFill>
                <p:spPr bwMode="auto">
                  <a:xfrm>
                    <a:off x="843403" y="0"/>
                    <a:ext cx="694694" cy="578912"/>
                  </a:xfrm>
                  <a:prstGeom prst="rect">
                    <a:avLst/>
                  </a:prstGeom>
                  <a:noFill/>
                  <a:ln w="9525">
                    <a:noFill/>
                    <a:bevel/>
                    <a:headEnd/>
                    <a:tailEnd/>
                  </a:ln>
                </p:spPr>
              </p:pic>
              <p:pic>
                <p:nvPicPr>
                  <p:cNvPr id="64" name="Picture 7" descr="人物图3">
                    <a:extLst>
                      <a:ext uri="{FF2B5EF4-FFF2-40B4-BE49-F238E27FC236}">
                        <a16:creationId xmlns:a16="http://schemas.microsoft.com/office/drawing/2014/main" id="{4BEA797D-3F5B-4AAE-8675-9CBE21BF1A0A}"/>
                      </a:ext>
                    </a:extLst>
                  </p:cNvPr>
                  <p:cNvPicPr>
                    <a:picLocks noChangeAspect="1" noChangeArrowheads="1"/>
                  </p:cNvPicPr>
                  <p:nvPr/>
                </p:nvPicPr>
                <p:blipFill>
                  <a:blip r:embed="rId5" cstate="print"/>
                  <a:srcRect/>
                  <a:stretch>
                    <a:fillRect/>
                  </a:stretch>
                </p:blipFill>
                <p:spPr bwMode="auto">
                  <a:xfrm>
                    <a:off x="386061" y="131855"/>
                    <a:ext cx="518458" cy="432048"/>
                  </a:xfrm>
                  <a:prstGeom prst="rect">
                    <a:avLst/>
                  </a:prstGeom>
                  <a:noFill/>
                  <a:ln w="9525">
                    <a:noFill/>
                    <a:bevel/>
                    <a:headEnd/>
                    <a:tailEnd/>
                  </a:ln>
                </p:spPr>
              </p:pic>
            </p:grpSp>
            <p:pic>
              <p:nvPicPr>
                <p:cNvPr id="61" name="Picture 65" descr="会议电视">
                  <a:extLst>
                    <a:ext uri="{FF2B5EF4-FFF2-40B4-BE49-F238E27FC236}">
                      <a16:creationId xmlns:a16="http://schemas.microsoft.com/office/drawing/2014/main" id="{30971A3A-7151-4718-9DA5-B77B979BB187}"/>
                    </a:ext>
                  </a:extLst>
                </p:cNvPr>
                <p:cNvPicPr>
                  <a:picLocks noChangeAspect="1" noChangeArrowheads="1"/>
                </p:cNvPicPr>
                <p:nvPr/>
              </p:nvPicPr>
              <p:blipFill>
                <a:blip r:embed="rId15" cstate="print"/>
                <a:srcRect/>
                <a:stretch>
                  <a:fillRect/>
                </a:stretch>
              </p:blipFill>
              <p:spPr bwMode="auto">
                <a:xfrm>
                  <a:off x="0" y="115706"/>
                  <a:ext cx="483430" cy="402858"/>
                </a:xfrm>
                <a:prstGeom prst="rect">
                  <a:avLst/>
                </a:prstGeom>
                <a:noFill/>
                <a:ln w="9525">
                  <a:noFill/>
                  <a:bevel/>
                  <a:headEnd/>
                  <a:tailEnd/>
                </a:ln>
              </p:spPr>
            </p:pic>
          </p:grpSp>
          <p:grpSp>
            <p:nvGrpSpPr>
              <p:cNvPr id="34" name="Group 36">
                <a:extLst>
                  <a:ext uri="{FF2B5EF4-FFF2-40B4-BE49-F238E27FC236}">
                    <a16:creationId xmlns:a16="http://schemas.microsoft.com/office/drawing/2014/main" id="{FEB30AE8-AB53-497E-AC9F-526AE70F12D8}"/>
                  </a:ext>
                </a:extLst>
              </p:cNvPr>
              <p:cNvGrpSpPr>
                <a:grpSpLocks/>
              </p:cNvGrpSpPr>
              <p:nvPr/>
            </p:nvGrpSpPr>
            <p:grpSpPr bwMode="auto">
              <a:xfrm>
                <a:off x="457317" y="0"/>
                <a:ext cx="716834" cy="598086"/>
                <a:chOff x="0" y="0"/>
                <a:chExt cx="1674438" cy="598086"/>
              </a:xfrm>
            </p:grpSpPr>
            <p:sp>
              <p:nvSpPr>
                <p:cNvPr id="57" name="直接连接符 57">
                  <a:extLst>
                    <a:ext uri="{FF2B5EF4-FFF2-40B4-BE49-F238E27FC236}">
                      <a16:creationId xmlns:a16="http://schemas.microsoft.com/office/drawing/2014/main" id="{BAEA57AA-6269-4951-8251-78520C96C22C}"/>
                    </a:ext>
                  </a:extLst>
                </p:cNvPr>
                <p:cNvSpPr>
                  <a:spLocks noChangeShapeType="1"/>
                </p:cNvSpPr>
                <p:nvPr/>
              </p:nvSpPr>
              <p:spPr bwMode="auto">
                <a:xfrm>
                  <a:off x="557853" y="257928"/>
                  <a:ext cx="544073" cy="1"/>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58" name="Picture 9" descr="D:\sinfor\2010\1月\网络图标设计\修改0126\修改\交换机一层.png">
                  <a:extLst>
                    <a:ext uri="{FF2B5EF4-FFF2-40B4-BE49-F238E27FC236}">
                      <a16:creationId xmlns:a16="http://schemas.microsoft.com/office/drawing/2014/main" id="{7D347E11-8DBC-4CFF-A6A2-9AD65E8BACB6}"/>
                    </a:ext>
                  </a:extLst>
                </p:cNvPr>
                <p:cNvPicPr>
                  <a:picLocks noChangeAspect="1" noChangeArrowheads="1"/>
                </p:cNvPicPr>
                <p:nvPr/>
              </p:nvPicPr>
              <p:blipFill>
                <a:blip r:embed="rId16" cstate="print"/>
                <a:srcRect/>
                <a:stretch>
                  <a:fillRect/>
                </a:stretch>
              </p:blipFill>
              <p:spPr bwMode="auto">
                <a:xfrm>
                  <a:off x="1088128" y="0"/>
                  <a:ext cx="586310" cy="493356"/>
                </a:xfrm>
                <a:prstGeom prst="rect">
                  <a:avLst/>
                </a:prstGeom>
                <a:noFill/>
                <a:ln w="9525">
                  <a:noFill/>
                  <a:bevel/>
                  <a:headEnd/>
                  <a:tailEnd/>
                </a:ln>
              </p:spPr>
            </p:pic>
            <p:pic>
              <p:nvPicPr>
                <p:cNvPr id="59" name="Picture 13" descr="D:\sinfor\2010\1月\网络图标设计\修改0126\修改\产品2\广域网加速.png">
                  <a:extLst>
                    <a:ext uri="{FF2B5EF4-FFF2-40B4-BE49-F238E27FC236}">
                      <a16:creationId xmlns:a16="http://schemas.microsoft.com/office/drawing/2014/main" id="{CB1BAE1D-296D-4CF0-A097-002BA33ADE2D}"/>
                    </a:ext>
                  </a:extLst>
                </p:cNvPr>
                <p:cNvPicPr>
                  <a:picLocks noChangeAspect="1" noChangeArrowheads="1"/>
                </p:cNvPicPr>
                <p:nvPr/>
              </p:nvPicPr>
              <p:blipFill>
                <a:blip r:embed="rId17" cstate="print"/>
                <a:srcRect/>
                <a:stretch>
                  <a:fillRect/>
                </a:stretch>
              </p:blipFill>
              <p:spPr bwMode="auto">
                <a:xfrm>
                  <a:off x="0" y="39885"/>
                  <a:ext cx="663372" cy="558201"/>
                </a:xfrm>
                <a:prstGeom prst="rect">
                  <a:avLst/>
                </a:prstGeom>
                <a:noFill/>
                <a:ln w="9525">
                  <a:noFill/>
                  <a:bevel/>
                  <a:headEnd/>
                  <a:tailEnd/>
                </a:ln>
              </p:spPr>
            </p:pic>
          </p:grpSp>
        </p:grpSp>
        <p:grpSp>
          <p:nvGrpSpPr>
            <p:cNvPr id="38" name="Group 40">
              <a:extLst>
                <a:ext uri="{FF2B5EF4-FFF2-40B4-BE49-F238E27FC236}">
                  <a16:creationId xmlns:a16="http://schemas.microsoft.com/office/drawing/2014/main" id="{CC709FE5-F3C4-4C37-B51A-EB035F5EF942}"/>
                </a:ext>
              </a:extLst>
            </p:cNvPr>
            <p:cNvGrpSpPr>
              <a:grpSpLocks/>
            </p:cNvGrpSpPr>
            <p:nvPr/>
          </p:nvGrpSpPr>
          <p:grpSpPr bwMode="auto">
            <a:xfrm>
              <a:off x="5425400" y="5742573"/>
              <a:ext cx="1466440" cy="652873"/>
              <a:chOff x="0" y="0"/>
              <a:chExt cx="1538097" cy="643254"/>
            </a:xfrm>
          </p:grpSpPr>
          <p:grpSp>
            <p:nvGrpSpPr>
              <p:cNvPr id="39" name="Group 41">
                <a:extLst>
                  <a:ext uri="{FF2B5EF4-FFF2-40B4-BE49-F238E27FC236}">
                    <a16:creationId xmlns:a16="http://schemas.microsoft.com/office/drawing/2014/main" id="{3CB76157-44D0-4ACA-ACB1-15AA64156D85}"/>
                  </a:ext>
                </a:extLst>
              </p:cNvPr>
              <p:cNvGrpSpPr>
                <a:grpSpLocks noChangeAspect="1"/>
              </p:cNvGrpSpPr>
              <p:nvPr/>
            </p:nvGrpSpPr>
            <p:grpSpPr bwMode="auto">
              <a:xfrm>
                <a:off x="0" y="64342"/>
                <a:ext cx="1538097" cy="578912"/>
                <a:chOff x="0" y="0"/>
                <a:chExt cx="1538097" cy="578912"/>
              </a:xfrm>
            </p:grpSpPr>
            <p:pic>
              <p:nvPicPr>
                <p:cNvPr id="52" name="Picture 44" descr="2-1">
                  <a:extLst>
                    <a:ext uri="{FF2B5EF4-FFF2-40B4-BE49-F238E27FC236}">
                      <a16:creationId xmlns:a16="http://schemas.microsoft.com/office/drawing/2014/main" id="{8D31EFBF-64B0-4AED-8D45-CA87EF1E3A19}"/>
                    </a:ext>
                  </a:extLst>
                </p:cNvP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0" y="65814"/>
                  <a:ext cx="1447800" cy="415396"/>
                </a:xfrm>
                <a:prstGeom prst="rect">
                  <a:avLst/>
                </a:prstGeom>
                <a:noFill/>
                <a:ln w="9525">
                  <a:noFill/>
                  <a:miter lim="800000"/>
                  <a:headEnd/>
                  <a:tailEnd/>
                </a:ln>
              </p:spPr>
            </p:pic>
            <p:pic>
              <p:nvPicPr>
                <p:cNvPr id="53" name="Picture 14" descr="SOHO">
                  <a:extLst>
                    <a:ext uri="{FF2B5EF4-FFF2-40B4-BE49-F238E27FC236}">
                      <a16:creationId xmlns:a16="http://schemas.microsoft.com/office/drawing/2014/main" id="{04C2166C-A2C7-4E5A-92DD-EAC751090203}"/>
                    </a:ext>
                  </a:extLst>
                </p:cNvPr>
                <p:cNvPicPr>
                  <a:picLocks noChangeAspect="1" noChangeArrowheads="1"/>
                </p:cNvPicPr>
                <p:nvPr/>
              </p:nvPicPr>
              <p:blipFill>
                <a:blip r:embed="rId19" cstate="print"/>
                <a:srcRect/>
                <a:stretch>
                  <a:fillRect/>
                </a:stretch>
              </p:blipFill>
              <p:spPr bwMode="auto">
                <a:xfrm>
                  <a:off x="843403" y="0"/>
                  <a:ext cx="694694" cy="578912"/>
                </a:xfrm>
                <a:prstGeom prst="rect">
                  <a:avLst/>
                </a:prstGeom>
                <a:noFill/>
                <a:ln w="9525">
                  <a:noFill/>
                  <a:bevel/>
                  <a:headEnd/>
                  <a:tailEnd/>
                </a:ln>
              </p:spPr>
            </p:pic>
            <p:pic>
              <p:nvPicPr>
                <p:cNvPr id="54" name="Picture 7" descr="人物图3">
                  <a:extLst>
                    <a:ext uri="{FF2B5EF4-FFF2-40B4-BE49-F238E27FC236}">
                      <a16:creationId xmlns:a16="http://schemas.microsoft.com/office/drawing/2014/main" id="{89DC2665-7814-4255-AF77-D8DD2579A004}"/>
                    </a:ext>
                  </a:extLst>
                </p:cNvPr>
                <p:cNvPicPr>
                  <a:picLocks noChangeAspect="1" noChangeArrowheads="1"/>
                </p:cNvPicPr>
                <p:nvPr/>
              </p:nvPicPr>
              <p:blipFill>
                <a:blip r:embed="rId5" cstate="print"/>
                <a:srcRect/>
                <a:stretch>
                  <a:fillRect/>
                </a:stretch>
              </p:blipFill>
              <p:spPr bwMode="auto">
                <a:xfrm>
                  <a:off x="386061" y="131855"/>
                  <a:ext cx="518458" cy="432048"/>
                </a:xfrm>
                <a:prstGeom prst="rect">
                  <a:avLst/>
                </a:prstGeom>
                <a:noFill/>
                <a:ln w="9525">
                  <a:noFill/>
                  <a:bevel/>
                  <a:headEnd/>
                  <a:tailEnd/>
                </a:ln>
              </p:spPr>
            </p:pic>
          </p:grpSp>
          <p:grpSp>
            <p:nvGrpSpPr>
              <p:cNvPr id="40" name="Group 45">
                <a:extLst>
                  <a:ext uri="{FF2B5EF4-FFF2-40B4-BE49-F238E27FC236}">
                    <a16:creationId xmlns:a16="http://schemas.microsoft.com/office/drawing/2014/main" id="{1E0D985B-711B-459D-AFF0-5B6C71D794DC}"/>
                  </a:ext>
                </a:extLst>
              </p:cNvPr>
              <p:cNvGrpSpPr>
                <a:grpSpLocks/>
              </p:cNvGrpSpPr>
              <p:nvPr/>
            </p:nvGrpSpPr>
            <p:grpSpPr bwMode="auto">
              <a:xfrm>
                <a:off x="256698" y="0"/>
                <a:ext cx="716834" cy="598086"/>
                <a:chOff x="0" y="0"/>
                <a:chExt cx="1674438" cy="598086"/>
              </a:xfrm>
            </p:grpSpPr>
            <p:sp>
              <p:nvSpPr>
                <p:cNvPr id="49" name="直接连接符 64">
                  <a:extLst>
                    <a:ext uri="{FF2B5EF4-FFF2-40B4-BE49-F238E27FC236}">
                      <a16:creationId xmlns:a16="http://schemas.microsoft.com/office/drawing/2014/main" id="{C0BEE4E3-C0C0-4458-8014-92E878F5D960}"/>
                    </a:ext>
                  </a:extLst>
                </p:cNvPr>
                <p:cNvSpPr>
                  <a:spLocks noChangeShapeType="1"/>
                </p:cNvSpPr>
                <p:nvPr/>
              </p:nvSpPr>
              <p:spPr bwMode="auto">
                <a:xfrm>
                  <a:off x="557853" y="257928"/>
                  <a:ext cx="544073" cy="1"/>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50" name="Picture 9" descr="D:\sinfor\2010\1月\网络图标设计\修改0126\修改\交换机一层.png">
                  <a:extLst>
                    <a:ext uri="{FF2B5EF4-FFF2-40B4-BE49-F238E27FC236}">
                      <a16:creationId xmlns:a16="http://schemas.microsoft.com/office/drawing/2014/main" id="{F753F7BC-74E2-473B-98C6-4D5B0852A7AE}"/>
                    </a:ext>
                  </a:extLst>
                </p:cNvPr>
                <p:cNvPicPr>
                  <a:picLocks noChangeAspect="1" noChangeArrowheads="1"/>
                </p:cNvPicPr>
                <p:nvPr/>
              </p:nvPicPr>
              <p:blipFill>
                <a:blip r:embed="rId16" cstate="print"/>
                <a:srcRect/>
                <a:stretch>
                  <a:fillRect/>
                </a:stretch>
              </p:blipFill>
              <p:spPr bwMode="auto">
                <a:xfrm>
                  <a:off x="1088128" y="0"/>
                  <a:ext cx="586310" cy="493356"/>
                </a:xfrm>
                <a:prstGeom prst="rect">
                  <a:avLst/>
                </a:prstGeom>
                <a:noFill/>
                <a:ln w="9525">
                  <a:noFill/>
                  <a:bevel/>
                  <a:headEnd/>
                  <a:tailEnd/>
                </a:ln>
              </p:spPr>
            </p:pic>
            <p:pic>
              <p:nvPicPr>
                <p:cNvPr id="51" name="Picture 13" descr="D:\sinfor\2010\1月\网络图标设计\修改0126\修改\产品2\广域网加速.png">
                  <a:extLst>
                    <a:ext uri="{FF2B5EF4-FFF2-40B4-BE49-F238E27FC236}">
                      <a16:creationId xmlns:a16="http://schemas.microsoft.com/office/drawing/2014/main" id="{86B298AA-63CC-47D4-B798-AD24028AF98C}"/>
                    </a:ext>
                  </a:extLst>
                </p:cNvPr>
                <p:cNvPicPr>
                  <a:picLocks noChangeAspect="1" noChangeArrowheads="1"/>
                </p:cNvPicPr>
                <p:nvPr/>
              </p:nvPicPr>
              <p:blipFill>
                <a:blip r:embed="rId17" cstate="print"/>
                <a:srcRect/>
                <a:stretch>
                  <a:fillRect/>
                </a:stretch>
              </p:blipFill>
              <p:spPr bwMode="auto">
                <a:xfrm>
                  <a:off x="0" y="39885"/>
                  <a:ext cx="663372" cy="558201"/>
                </a:xfrm>
                <a:prstGeom prst="rect">
                  <a:avLst/>
                </a:prstGeom>
                <a:noFill/>
                <a:ln w="9525">
                  <a:noFill/>
                  <a:bevel/>
                  <a:headEnd/>
                  <a:tailEnd/>
                </a:ln>
              </p:spPr>
            </p:pic>
          </p:grpSp>
        </p:grpSp>
        <p:grpSp>
          <p:nvGrpSpPr>
            <p:cNvPr id="47" name="Group 49">
              <a:extLst>
                <a:ext uri="{FF2B5EF4-FFF2-40B4-BE49-F238E27FC236}">
                  <a16:creationId xmlns:a16="http://schemas.microsoft.com/office/drawing/2014/main" id="{E43E2A2B-4F50-49E6-9533-3E7BC59C68EF}"/>
                </a:ext>
              </a:extLst>
            </p:cNvPr>
            <p:cNvGrpSpPr>
              <a:grpSpLocks/>
            </p:cNvGrpSpPr>
            <p:nvPr/>
          </p:nvGrpSpPr>
          <p:grpSpPr bwMode="auto">
            <a:xfrm>
              <a:off x="7347360" y="5736141"/>
              <a:ext cx="1466440" cy="651265"/>
              <a:chOff x="0" y="0"/>
              <a:chExt cx="1538097" cy="643254"/>
            </a:xfrm>
          </p:grpSpPr>
          <p:grpSp>
            <p:nvGrpSpPr>
              <p:cNvPr id="48" name="Group 50">
                <a:extLst>
                  <a:ext uri="{FF2B5EF4-FFF2-40B4-BE49-F238E27FC236}">
                    <a16:creationId xmlns:a16="http://schemas.microsoft.com/office/drawing/2014/main" id="{CEE061E4-4412-4B3B-A8CC-AD499EC1D534}"/>
                  </a:ext>
                </a:extLst>
              </p:cNvPr>
              <p:cNvGrpSpPr>
                <a:grpSpLocks noChangeAspect="1"/>
              </p:cNvGrpSpPr>
              <p:nvPr/>
            </p:nvGrpSpPr>
            <p:grpSpPr bwMode="auto">
              <a:xfrm>
                <a:off x="0" y="64342"/>
                <a:ext cx="1538097" cy="578912"/>
                <a:chOff x="0" y="0"/>
                <a:chExt cx="1538097" cy="578912"/>
              </a:xfrm>
            </p:grpSpPr>
            <p:pic>
              <p:nvPicPr>
                <p:cNvPr id="44" name="Picture 44" descr="2-1">
                  <a:extLst>
                    <a:ext uri="{FF2B5EF4-FFF2-40B4-BE49-F238E27FC236}">
                      <a16:creationId xmlns:a16="http://schemas.microsoft.com/office/drawing/2014/main" id="{B7F65E5C-1350-4C6E-8997-529CF821EB1C}"/>
                    </a:ext>
                  </a:extLst>
                </p:cNvPr>
                <p:cNvPicPr>
                  <a:picLocks noChangeAspect="1" noChangeArrowheads="1"/>
                </p:cNvPicPr>
                <p:nvPr/>
              </p:nvPicPr>
              <p:blipFill>
                <a:blip r:embed="rId18" cstate="print">
                  <a:clrChange>
                    <a:clrFrom>
                      <a:srgbClr val="FFFFFF"/>
                    </a:clrFrom>
                    <a:clrTo>
                      <a:srgbClr val="FFFFFF">
                        <a:alpha val="0"/>
                      </a:srgbClr>
                    </a:clrTo>
                  </a:clrChange>
                </a:blip>
                <a:srcRect/>
                <a:stretch>
                  <a:fillRect/>
                </a:stretch>
              </p:blipFill>
              <p:spPr bwMode="auto">
                <a:xfrm>
                  <a:off x="0" y="65814"/>
                  <a:ext cx="1447800" cy="415396"/>
                </a:xfrm>
                <a:prstGeom prst="rect">
                  <a:avLst/>
                </a:prstGeom>
                <a:noFill/>
                <a:ln w="9525">
                  <a:noFill/>
                  <a:miter lim="800000"/>
                  <a:headEnd/>
                  <a:tailEnd/>
                </a:ln>
              </p:spPr>
            </p:pic>
            <p:pic>
              <p:nvPicPr>
                <p:cNvPr id="45" name="Picture 14" descr="SOHO">
                  <a:extLst>
                    <a:ext uri="{FF2B5EF4-FFF2-40B4-BE49-F238E27FC236}">
                      <a16:creationId xmlns:a16="http://schemas.microsoft.com/office/drawing/2014/main" id="{14D123E7-262A-45E9-9F87-0AE82A4FC57A}"/>
                    </a:ext>
                  </a:extLst>
                </p:cNvPr>
                <p:cNvPicPr>
                  <a:picLocks noChangeAspect="1" noChangeArrowheads="1"/>
                </p:cNvPicPr>
                <p:nvPr/>
              </p:nvPicPr>
              <p:blipFill>
                <a:blip r:embed="rId14" cstate="print"/>
                <a:srcRect/>
                <a:stretch>
                  <a:fillRect/>
                </a:stretch>
              </p:blipFill>
              <p:spPr bwMode="auto">
                <a:xfrm>
                  <a:off x="843403" y="0"/>
                  <a:ext cx="694694" cy="578912"/>
                </a:xfrm>
                <a:prstGeom prst="rect">
                  <a:avLst/>
                </a:prstGeom>
                <a:noFill/>
                <a:ln w="9525">
                  <a:noFill/>
                  <a:bevel/>
                  <a:headEnd/>
                  <a:tailEnd/>
                </a:ln>
              </p:spPr>
            </p:pic>
            <p:pic>
              <p:nvPicPr>
                <p:cNvPr id="46" name="Picture 7" descr="人物图3">
                  <a:extLst>
                    <a:ext uri="{FF2B5EF4-FFF2-40B4-BE49-F238E27FC236}">
                      <a16:creationId xmlns:a16="http://schemas.microsoft.com/office/drawing/2014/main" id="{313E4F20-2AC5-44FA-BED5-22ECB4464C7A}"/>
                    </a:ext>
                  </a:extLst>
                </p:cNvPr>
                <p:cNvPicPr>
                  <a:picLocks noChangeAspect="1" noChangeArrowheads="1"/>
                </p:cNvPicPr>
                <p:nvPr/>
              </p:nvPicPr>
              <p:blipFill>
                <a:blip r:embed="rId5" cstate="print"/>
                <a:srcRect/>
                <a:stretch>
                  <a:fillRect/>
                </a:stretch>
              </p:blipFill>
              <p:spPr bwMode="auto">
                <a:xfrm>
                  <a:off x="386061" y="131855"/>
                  <a:ext cx="518458" cy="432048"/>
                </a:xfrm>
                <a:prstGeom prst="rect">
                  <a:avLst/>
                </a:prstGeom>
                <a:noFill/>
                <a:ln w="9525">
                  <a:noFill/>
                  <a:bevel/>
                  <a:headEnd/>
                  <a:tailEnd/>
                </a:ln>
              </p:spPr>
            </p:pic>
          </p:grpSp>
          <p:grpSp>
            <p:nvGrpSpPr>
              <p:cNvPr id="55" name="Group 54">
                <a:extLst>
                  <a:ext uri="{FF2B5EF4-FFF2-40B4-BE49-F238E27FC236}">
                    <a16:creationId xmlns:a16="http://schemas.microsoft.com/office/drawing/2014/main" id="{5D0D3ACA-0BB9-4626-955D-BD193FABF8BD}"/>
                  </a:ext>
                </a:extLst>
              </p:cNvPr>
              <p:cNvGrpSpPr>
                <a:grpSpLocks/>
              </p:cNvGrpSpPr>
              <p:nvPr/>
            </p:nvGrpSpPr>
            <p:grpSpPr bwMode="auto">
              <a:xfrm>
                <a:off x="256698" y="0"/>
                <a:ext cx="716834" cy="598086"/>
                <a:chOff x="0" y="0"/>
                <a:chExt cx="1674438" cy="598086"/>
              </a:xfrm>
            </p:grpSpPr>
            <p:sp>
              <p:nvSpPr>
                <p:cNvPr id="41" name="直接连接符 75">
                  <a:extLst>
                    <a:ext uri="{FF2B5EF4-FFF2-40B4-BE49-F238E27FC236}">
                      <a16:creationId xmlns:a16="http://schemas.microsoft.com/office/drawing/2014/main" id="{BC60291F-FA2F-4FA4-9F4E-4FB12BD0F52A}"/>
                    </a:ext>
                  </a:extLst>
                </p:cNvPr>
                <p:cNvSpPr>
                  <a:spLocks noChangeShapeType="1"/>
                </p:cNvSpPr>
                <p:nvPr/>
              </p:nvSpPr>
              <p:spPr bwMode="auto">
                <a:xfrm>
                  <a:off x="557853" y="257928"/>
                  <a:ext cx="544073" cy="1"/>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42" name="Picture 9" descr="D:\sinfor\2010\1月\网络图标设计\修改0126\修改\交换机一层.png">
                  <a:extLst>
                    <a:ext uri="{FF2B5EF4-FFF2-40B4-BE49-F238E27FC236}">
                      <a16:creationId xmlns:a16="http://schemas.microsoft.com/office/drawing/2014/main" id="{0D201EFA-7A30-4768-9894-118386D90653}"/>
                    </a:ext>
                  </a:extLst>
                </p:cNvPr>
                <p:cNvPicPr>
                  <a:picLocks noChangeAspect="1" noChangeArrowheads="1"/>
                </p:cNvPicPr>
                <p:nvPr/>
              </p:nvPicPr>
              <p:blipFill>
                <a:blip r:embed="rId16" cstate="print"/>
                <a:srcRect/>
                <a:stretch>
                  <a:fillRect/>
                </a:stretch>
              </p:blipFill>
              <p:spPr bwMode="auto">
                <a:xfrm>
                  <a:off x="1088128" y="0"/>
                  <a:ext cx="586310" cy="493356"/>
                </a:xfrm>
                <a:prstGeom prst="rect">
                  <a:avLst/>
                </a:prstGeom>
                <a:noFill/>
                <a:ln w="9525">
                  <a:noFill/>
                  <a:bevel/>
                  <a:headEnd/>
                  <a:tailEnd/>
                </a:ln>
              </p:spPr>
            </p:pic>
            <p:pic>
              <p:nvPicPr>
                <p:cNvPr id="43" name="Picture 13" descr="D:\sinfor\2010\1月\网络图标设计\修改0126\修改\产品2\广域网加速.png">
                  <a:extLst>
                    <a:ext uri="{FF2B5EF4-FFF2-40B4-BE49-F238E27FC236}">
                      <a16:creationId xmlns:a16="http://schemas.microsoft.com/office/drawing/2014/main" id="{8B28BAB8-886C-40BE-AEDA-E67D7C6C8C26}"/>
                    </a:ext>
                  </a:extLst>
                </p:cNvPr>
                <p:cNvPicPr>
                  <a:picLocks noChangeAspect="1" noChangeArrowheads="1"/>
                </p:cNvPicPr>
                <p:nvPr/>
              </p:nvPicPr>
              <p:blipFill>
                <a:blip r:embed="rId17" cstate="print"/>
                <a:srcRect/>
                <a:stretch>
                  <a:fillRect/>
                </a:stretch>
              </p:blipFill>
              <p:spPr bwMode="auto">
                <a:xfrm>
                  <a:off x="0" y="39885"/>
                  <a:ext cx="663372" cy="558201"/>
                </a:xfrm>
                <a:prstGeom prst="rect">
                  <a:avLst/>
                </a:prstGeom>
                <a:noFill/>
                <a:ln w="9525">
                  <a:noFill/>
                  <a:bevel/>
                  <a:headEnd/>
                  <a:tailEnd/>
                </a:ln>
              </p:spPr>
            </p:pic>
          </p:grpSp>
        </p:grpSp>
        <p:grpSp>
          <p:nvGrpSpPr>
            <p:cNvPr id="56" name="Group 58">
              <a:extLst>
                <a:ext uri="{FF2B5EF4-FFF2-40B4-BE49-F238E27FC236}">
                  <a16:creationId xmlns:a16="http://schemas.microsoft.com/office/drawing/2014/main" id="{5F1EF6A9-10B6-426D-8266-4F4E2E41B3B9}"/>
                </a:ext>
              </a:extLst>
            </p:cNvPr>
            <p:cNvGrpSpPr>
              <a:grpSpLocks/>
            </p:cNvGrpSpPr>
            <p:nvPr/>
          </p:nvGrpSpPr>
          <p:grpSpPr bwMode="auto">
            <a:xfrm>
              <a:off x="2214063" y="3398021"/>
              <a:ext cx="1107774" cy="605832"/>
              <a:chOff x="0" y="0"/>
              <a:chExt cx="1371634" cy="598086"/>
            </a:xfrm>
          </p:grpSpPr>
          <p:sp>
            <p:nvSpPr>
              <p:cNvPr id="35" name="直接连接符 85">
                <a:extLst>
                  <a:ext uri="{FF2B5EF4-FFF2-40B4-BE49-F238E27FC236}">
                    <a16:creationId xmlns:a16="http://schemas.microsoft.com/office/drawing/2014/main" id="{8FBF3A73-0BEB-45E1-87A5-A43AB32DD441}"/>
                  </a:ext>
                </a:extLst>
              </p:cNvPr>
              <p:cNvSpPr>
                <a:spLocks noChangeShapeType="1"/>
              </p:cNvSpPr>
              <p:nvPr/>
            </p:nvSpPr>
            <p:spPr bwMode="auto">
              <a:xfrm>
                <a:off x="394381" y="258206"/>
                <a:ext cx="544073" cy="1"/>
              </a:xfrm>
              <a:prstGeom prst="line">
                <a:avLst/>
              </a:prstGeom>
              <a:noFill/>
              <a:ln w="25400">
                <a:solidFill>
                  <a:schemeClr val="tx1"/>
                </a:solidFill>
                <a:bevel/>
                <a:headEnd/>
                <a:tailEnd/>
              </a:ln>
            </p:spPr>
            <p:txBody>
              <a:bodyPr/>
              <a:lstStyle/>
              <a:p>
                <a:pPr>
                  <a:lnSpc>
                    <a:spcPct val="120000"/>
                  </a:lnSpc>
                </a:pPr>
                <a:endParaRPr lang="zh-CN" altLang="en-US">
                  <a:latin typeface="+mn-lt"/>
                  <a:ea typeface="+mn-ea"/>
                  <a:cs typeface="+mn-ea"/>
                  <a:sym typeface="+mn-lt"/>
                </a:endParaRPr>
              </a:p>
            </p:txBody>
          </p:sp>
          <p:pic>
            <p:nvPicPr>
              <p:cNvPr id="36" name="Picture 9" descr="D:\sinfor\2010\1月\网络图标设计\修改0126\修改\交换机一层.png">
                <a:extLst>
                  <a:ext uri="{FF2B5EF4-FFF2-40B4-BE49-F238E27FC236}">
                    <a16:creationId xmlns:a16="http://schemas.microsoft.com/office/drawing/2014/main" id="{BFA4574E-78CB-4517-B0D3-F283366AD59E}"/>
                  </a:ext>
                </a:extLst>
              </p:cNvPr>
              <p:cNvPicPr>
                <a:picLocks noChangeAspect="1" noChangeArrowheads="1"/>
              </p:cNvPicPr>
              <p:nvPr/>
            </p:nvPicPr>
            <p:blipFill>
              <a:blip r:embed="rId20" cstate="print"/>
              <a:srcRect/>
              <a:stretch>
                <a:fillRect/>
              </a:stretch>
            </p:blipFill>
            <p:spPr bwMode="auto">
              <a:xfrm>
                <a:off x="0" y="0"/>
                <a:ext cx="586310" cy="493356"/>
              </a:xfrm>
              <a:prstGeom prst="rect">
                <a:avLst/>
              </a:prstGeom>
              <a:noFill/>
              <a:ln w="9525">
                <a:noFill/>
                <a:bevel/>
                <a:headEnd/>
                <a:tailEnd/>
              </a:ln>
            </p:spPr>
          </p:pic>
          <p:pic>
            <p:nvPicPr>
              <p:cNvPr id="37" name="Picture 13" descr="D:\sinfor\2010\1月\网络图标设计\修改0126\修改\产品2\广域网加速.png">
                <a:extLst>
                  <a:ext uri="{FF2B5EF4-FFF2-40B4-BE49-F238E27FC236}">
                    <a16:creationId xmlns:a16="http://schemas.microsoft.com/office/drawing/2014/main" id="{1408FBC6-5564-4CE2-8579-C96C1007C7B8}"/>
                  </a:ext>
                </a:extLst>
              </p:cNvPr>
              <p:cNvPicPr>
                <a:picLocks noChangeAspect="1" noChangeArrowheads="1"/>
              </p:cNvPicPr>
              <p:nvPr/>
            </p:nvPicPr>
            <p:blipFill>
              <a:blip r:embed="rId21" cstate="print"/>
              <a:srcRect/>
              <a:stretch>
                <a:fillRect/>
              </a:stretch>
            </p:blipFill>
            <p:spPr bwMode="auto">
              <a:xfrm>
                <a:off x="708262" y="39885"/>
                <a:ext cx="663372" cy="558201"/>
              </a:xfrm>
              <a:prstGeom prst="rect">
                <a:avLst/>
              </a:prstGeom>
              <a:noFill/>
              <a:ln w="9525">
                <a:noFill/>
                <a:bevel/>
                <a:headEnd/>
                <a:tailEnd/>
              </a:ln>
            </p:spPr>
          </p:pic>
        </p:grpSp>
        <p:cxnSp>
          <p:nvCxnSpPr>
            <p:cNvPr id="17" name="AutoShape 62">
              <a:extLst>
                <a:ext uri="{FF2B5EF4-FFF2-40B4-BE49-F238E27FC236}">
                  <a16:creationId xmlns:a16="http://schemas.microsoft.com/office/drawing/2014/main" id="{7A239DB3-1D84-498C-83A8-CE0C19DFC8F4}"/>
                </a:ext>
              </a:extLst>
            </p:cNvPr>
            <p:cNvCxnSpPr>
              <a:cxnSpLocks noChangeShapeType="1"/>
            </p:cNvCxnSpPr>
            <p:nvPr/>
          </p:nvCxnSpPr>
          <p:spPr bwMode="auto">
            <a:xfrm rot="16200000">
              <a:off x="2323768" y="2715478"/>
              <a:ext cx="2826971" cy="3291544"/>
            </a:xfrm>
            <a:prstGeom prst="curvedConnector3">
              <a:avLst>
                <a:gd name="adj1" fmla="val 49991"/>
              </a:avLst>
            </a:prstGeom>
            <a:noFill/>
            <a:ln w="25400">
              <a:solidFill>
                <a:srgbClr val="C2D59B"/>
              </a:solidFill>
              <a:prstDash val="lgDash"/>
              <a:bevel/>
              <a:headEnd/>
              <a:tailEnd/>
            </a:ln>
          </p:spPr>
        </p:cxnSp>
        <p:cxnSp>
          <p:nvCxnSpPr>
            <p:cNvPr id="18" name="AutoShape 63">
              <a:extLst>
                <a:ext uri="{FF2B5EF4-FFF2-40B4-BE49-F238E27FC236}">
                  <a16:creationId xmlns:a16="http://schemas.microsoft.com/office/drawing/2014/main" id="{DD55D884-DA53-43D1-BB25-6F0ED3AED638}"/>
                </a:ext>
              </a:extLst>
            </p:cNvPr>
            <p:cNvCxnSpPr>
              <a:cxnSpLocks noChangeShapeType="1"/>
            </p:cNvCxnSpPr>
            <p:nvPr/>
          </p:nvCxnSpPr>
          <p:spPr bwMode="auto">
            <a:xfrm rot="16200000">
              <a:off x="3305178" y="3722710"/>
              <a:ext cx="2852699" cy="1306025"/>
            </a:xfrm>
            <a:prstGeom prst="curvedConnector3">
              <a:avLst>
                <a:gd name="adj1" fmla="val 50000"/>
              </a:avLst>
            </a:prstGeom>
            <a:noFill/>
            <a:ln w="25400">
              <a:solidFill>
                <a:srgbClr val="C2D59B"/>
              </a:solidFill>
              <a:prstDash val="lgDash"/>
              <a:bevel/>
              <a:headEnd/>
              <a:tailEnd/>
            </a:ln>
          </p:spPr>
        </p:cxnSp>
        <p:cxnSp>
          <p:nvCxnSpPr>
            <p:cNvPr id="19" name="AutoShape 64">
              <a:extLst>
                <a:ext uri="{FF2B5EF4-FFF2-40B4-BE49-F238E27FC236}">
                  <a16:creationId xmlns:a16="http://schemas.microsoft.com/office/drawing/2014/main" id="{8EB5DE58-4AF4-4109-B50C-B577B6DDC59A}"/>
                </a:ext>
              </a:extLst>
            </p:cNvPr>
            <p:cNvCxnSpPr>
              <a:cxnSpLocks noChangeShapeType="1"/>
            </p:cNvCxnSpPr>
            <p:nvPr/>
          </p:nvCxnSpPr>
          <p:spPr bwMode="auto">
            <a:xfrm rot="5400000" flipH="1">
              <a:off x="4411631" y="3920673"/>
              <a:ext cx="2794809" cy="848991"/>
            </a:xfrm>
            <a:prstGeom prst="curvedConnector3">
              <a:avLst>
                <a:gd name="adj1" fmla="val 50000"/>
              </a:avLst>
            </a:prstGeom>
            <a:noFill/>
            <a:ln w="25400">
              <a:solidFill>
                <a:srgbClr val="C2D59B"/>
              </a:solidFill>
              <a:prstDash val="lgDash"/>
              <a:bevel/>
              <a:headEnd/>
              <a:tailEnd/>
            </a:ln>
          </p:spPr>
        </p:cxnSp>
        <p:cxnSp>
          <p:nvCxnSpPr>
            <p:cNvPr id="20" name="AutoShape 65">
              <a:extLst>
                <a:ext uri="{FF2B5EF4-FFF2-40B4-BE49-F238E27FC236}">
                  <a16:creationId xmlns:a16="http://schemas.microsoft.com/office/drawing/2014/main" id="{764993BC-95F0-426A-B801-03098D0A37D9}"/>
                </a:ext>
              </a:extLst>
            </p:cNvPr>
            <p:cNvCxnSpPr>
              <a:cxnSpLocks noChangeShapeType="1"/>
            </p:cNvCxnSpPr>
            <p:nvPr/>
          </p:nvCxnSpPr>
          <p:spPr bwMode="auto">
            <a:xfrm rot="5400000" flipH="1">
              <a:off x="5375826" y="2956478"/>
              <a:ext cx="2788377" cy="2770951"/>
            </a:xfrm>
            <a:prstGeom prst="curvedConnector3">
              <a:avLst>
                <a:gd name="adj1" fmla="val 49991"/>
              </a:avLst>
            </a:prstGeom>
            <a:noFill/>
            <a:ln w="25400">
              <a:solidFill>
                <a:srgbClr val="C2D59B"/>
              </a:solidFill>
              <a:prstDash val="lgDash"/>
              <a:bevel/>
              <a:headEnd/>
              <a:tailEnd/>
            </a:ln>
          </p:spPr>
        </p:cxnSp>
        <p:cxnSp>
          <p:nvCxnSpPr>
            <p:cNvPr id="21" name="AutoShape 66">
              <a:extLst>
                <a:ext uri="{FF2B5EF4-FFF2-40B4-BE49-F238E27FC236}">
                  <a16:creationId xmlns:a16="http://schemas.microsoft.com/office/drawing/2014/main" id="{26508ED0-FF4F-4B76-BB3D-714802980589}"/>
                </a:ext>
              </a:extLst>
            </p:cNvPr>
            <p:cNvCxnSpPr>
              <a:cxnSpLocks noChangeShapeType="1"/>
            </p:cNvCxnSpPr>
            <p:nvPr/>
          </p:nvCxnSpPr>
          <p:spPr bwMode="auto">
            <a:xfrm rot="16200000">
              <a:off x="1281857" y="4606445"/>
              <a:ext cx="1977915" cy="358664"/>
            </a:xfrm>
            <a:prstGeom prst="curvedConnector3">
              <a:avLst>
                <a:gd name="adj1" fmla="val 49981"/>
              </a:avLst>
            </a:prstGeom>
            <a:noFill/>
            <a:ln w="25400">
              <a:solidFill>
                <a:srgbClr val="538CD5"/>
              </a:solidFill>
              <a:prstDash val="lgDash"/>
              <a:bevel/>
              <a:headEnd/>
              <a:tailEnd/>
            </a:ln>
          </p:spPr>
        </p:cxnSp>
        <p:cxnSp>
          <p:nvCxnSpPr>
            <p:cNvPr id="22" name="AutoShape 67">
              <a:extLst>
                <a:ext uri="{FF2B5EF4-FFF2-40B4-BE49-F238E27FC236}">
                  <a16:creationId xmlns:a16="http://schemas.microsoft.com/office/drawing/2014/main" id="{307E7CA9-0A31-424F-AB0D-EB4A11A18B0D}"/>
                </a:ext>
              </a:extLst>
            </p:cNvPr>
            <p:cNvCxnSpPr>
              <a:cxnSpLocks noChangeShapeType="1"/>
            </p:cNvCxnSpPr>
            <p:nvPr/>
          </p:nvCxnSpPr>
          <p:spPr bwMode="auto">
            <a:xfrm rot="5400000" flipH="1">
              <a:off x="2263265" y="3986823"/>
              <a:ext cx="2003643" cy="1626855"/>
            </a:xfrm>
            <a:prstGeom prst="curvedConnector3">
              <a:avLst>
                <a:gd name="adj1" fmla="val 50000"/>
              </a:avLst>
            </a:prstGeom>
            <a:noFill/>
            <a:ln w="25400">
              <a:solidFill>
                <a:srgbClr val="538CD5"/>
              </a:solidFill>
              <a:prstDash val="lgDash"/>
              <a:bevel/>
              <a:headEnd/>
              <a:tailEnd/>
            </a:ln>
          </p:spPr>
        </p:cxnSp>
        <p:pic>
          <p:nvPicPr>
            <p:cNvPr id="23" name="Picture 9" descr="电脑">
              <a:extLst>
                <a:ext uri="{FF2B5EF4-FFF2-40B4-BE49-F238E27FC236}">
                  <a16:creationId xmlns:a16="http://schemas.microsoft.com/office/drawing/2014/main" id="{20E808E3-880B-42E7-808A-9E3C21BBBA27}"/>
                </a:ext>
              </a:extLst>
            </p:cNvPr>
            <p:cNvPicPr>
              <a:picLocks noChangeAspect="1" noChangeArrowheads="1"/>
            </p:cNvPicPr>
            <p:nvPr/>
          </p:nvPicPr>
          <p:blipFill>
            <a:blip r:embed="rId22" cstate="print"/>
            <a:srcRect/>
            <a:stretch>
              <a:fillRect/>
            </a:stretch>
          </p:blipFill>
          <p:spPr bwMode="auto">
            <a:xfrm>
              <a:off x="5289198" y="5948405"/>
              <a:ext cx="384392" cy="340909"/>
            </a:xfrm>
            <a:prstGeom prst="rect">
              <a:avLst/>
            </a:prstGeom>
            <a:noFill/>
            <a:ln w="9525">
              <a:noFill/>
              <a:bevel/>
              <a:headEnd/>
              <a:tailEnd/>
            </a:ln>
          </p:spPr>
        </p:pic>
        <p:pic>
          <p:nvPicPr>
            <p:cNvPr id="24" name="Picture 9" descr="电脑">
              <a:extLst>
                <a:ext uri="{FF2B5EF4-FFF2-40B4-BE49-F238E27FC236}">
                  <a16:creationId xmlns:a16="http://schemas.microsoft.com/office/drawing/2014/main" id="{DC5374E9-E23B-45FA-BE60-EACD5809F563}"/>
                </a:ext>
              </a:extLst>
            </p:cNvPr>
            <p:cNvPicPr>
              <a:picLocks noChangeAspect="1" noChangeArrowheads="1"/>
            </p:cNvPicPr>
            <p:nvPr/>
          </p:nvPicPr>
          <p:blipFill>
            <a:blip r:embed="rId22" cstate="print"/>
            <a:srcRect/>
            <a:stretch>
              <a:fillRect/>
            </a:stretch>
          </p:blipFill>
          <p:spPr bwMode="auto">
            <a:xfrm>
              <a:off x="7208131" y="5986998"/>
              <a:ext cx="384392" cy="340909"/>
            </a:xfrm>
            <a:prstGeom prst="rect">
              <a:avLst/>
            </a:prstGeom>
            <a:noFill/>
            <a:ln w="9525">
              <a:noFill/>
              <a:bevel/>
              <a:headEnd/>
              <a:tailEnd/>
            </a:ln>
          </p:spPr>
        </p:pic>
        <p:pic>
          <p:nvPicPr>
            <p:cNvPr id="25" name="Picture 11" descr="D:\sinfor\2010\1月\网络图标设计\修改0126\修改\产品2\IPSec-VPN.png">
              <a:extLst>
                <a:ext uri="{FF2B5EF4-FFF2-40B4-BE49-F238E27FC236}">
                  <a16:creationId xmlns:a16="http://schemas.microsoft.com/office/drawing/2014/main" id="{328C5B4A-5AB1-4C31-8D5E-EC40E0606EDA}"/>
                </a:ext>
              </a:extLst>
            </p:cNvPr>
            <p:cNvPicPr>
              <a:picLocks noChangeAspect="1" noChangeArrowheads="1"/>
            </p:cNvPicPr>
            <p:nvPr/>
          </p:nvPicPr>
          <p:blipFill>
            <a:blip r:embed="rId23" cstate="print"/>
            <a:srcRect/>
            <a:stretch>
              <a:fillRect/>
            </a:stretch>
          </p:blipFill>
          <p:spPr bwMode="auto">
            <a:xfrm>
              <a:off x="5897567" y="2762837"/>
              <a:ext cx="659822" cy="583725"/>
            </a:xfrm>
            <a:prstGeom prst="rect">
              <a:avLst/>
            </a:prstGeom>
            <a:noFill/>
            <a:ln w="9525">
              <a:noFill/>
              <a:bevel/>
              <a:headEnd/>
              <a:tailEnd/>
            </a:ln>
          </p:spPr>
        </p:pic>
        <p:sp>
          <p:nvSpPr>
            <p:cNvPr id="26" name="TextBox 115">
              <a:extLst>
                <a:ext uri="{FF2B5EF4-FFF2-40B4-BE49-F238E27FC236}">
                  <a16:creationId xmlns:a16="http://schemas.microsoft.com/office/drawing/2014/main" id="{1E87E6E9-ACCD-4BFA-8144-203FAFA16F61}"/>
                </a:ext>
              </a:extLst>
            </p:cNvPr>
            <p:cNvSpPr>
              <a:spLocks noChangeArrowheads="1"/>
            </p:cNvSpPr>
            <p:nvPr/>
          </p:nvSpPr>
          <p:spPr bwMode="auto">
            <a:xfrm>
              <a:off x="4374169" y="4403454"/>
              <a:ext cx="922047" cy="497957"/>
            </a:xfrm>
            <a:prstGeom prst="rect">
              <a:avLst/>
            </a:prstGeom>
            <a:noFill/>
            <a:ln w="9525">
              <a:noFill/>
              <a:miter lim="800000"/>
              <a:headEnd/>
              <a:tailEnd/>
            </a:ln>
          </p:spPr>
          <p:txBody>
            <a:bodyPr wrap="none">
              <a:spAutoFit/>
            </a:bodyPr>
            <a:lstStyle/>
            <a:p>
              <a:pPr>
                <a:lnSpc>
                  <a:spcPct val="120000"/>
                </a:lnSpc>
              </a:pPr>
              <a:r>
                <a:rPr lang="en-US" altLang="zh-CN" sz="2400" dirty="0">
                  <a:solidFill>
                    <a:srgbClr val="000000"/>
                  </a:solidFill>
                  <a:latin typeface="+mn-lt"/>
                  <a:ea typeface="+mn-ea"/>
                  <a:cs typeface="+mn-ea"/>
                  <a:sym typeface="+mn-lt"/>
                </a:rPr>
                <a:t> VPN</a:t>
              </a:r>
              <a:endParaRPr lang="zh-CN" altLang="en-US" sz="2400" dirty="0">
                <a:solidFill>
                  <a:srgbClr val="000000"/>
                </a:solidFill>
                <a:latin typeface="+mn-lt"/>
                <a:ea typeface="+mn-ea"/>
                <a:cs typeface="+mn-ea"/>
                <a:sym typeface="+mn-lt"/>
              </a:endParaRPr>
            </a:p>
          </p:txBody>
        </p:sp>
        <p:sp>
          <p:nvSpPr>
            <p:cNvPr id="27" name="TextBox 116">
              <a:extLst>
                <a:ext uri="{FF2B5EF4-FFF2-40B4-BE49-F238E27FC236}">
                  <a16:creationId xmlns:a16="http://schemas.microsoft.com/office/drawing/2014/main" id="{4607F4F5-F8D8-4F27-B84E-44B194D1D22B}"/>
                </a:ext>
              </a:extLst>
            </p:cNvPr>
            <p:cNvSpPr>
              <a:spLocks noChangeArrowheads="1"/>
            </p:cNvSpPr>
            <p:nvPr/>
          </p:nvSpPr>
          <p:spPr bwMode="auto">
            <a:xfrm>
              <a:off x="6515015" y="2893090"/>
              <a:ext cx="1672253" cy="362792"/>
            </a:xfrm>
            <a:prstGeom prst="rect">
              <a:avLst/>
            </a:prstGeom>
            <a:noFill/>
            <a:ln w="9525">
              <a:noFill/>
              <a:miter lim="800000"/>
              <a:headEnd/>
              <a:tailEnd/>
            </a:ln>
          </p:spPr>
          <p:txBody>
            <a:bodyPr wrap="none">
              <a:spAutoFit/>
            </a:bodyPr>
            <a:lstStyle/>
            <a:p>
              <a:pPr>
                <a:lnSpc>
                  <a:spcPct val="120000"/>
                </a:lnSpc>
              </a:pPr>
              <a:r>
                <a:rPr lang="en-US" altLang="zh-CN" sz="1600" dirty="0">
                  <a:solidFill>
                    <a:srgbClr val="000000"/>
                  </a:solidFill>
                  <a:latin typeface="+mn-lt"/>
                  <a:ea typeface="+mn-ea"/>
                  <a:cs typeface="+mn-ea"/>
                  <a:sym typeface="+mn-lt"/>
                </a:rPr>
                <a:t>SC</a:t>
              </a:r>
              <a:r>
                <a:rPr lang="zh-CN" altLang="en-US" sz="1600" dirty="0">
                  <a:solidFill>
                    <a:srgbClr val="000000"/>
                  </a:solidFill>
                  <a:latin typeface="+mn-lt"/>
                  <a:ea typeface="+mn-ea"/>
                  <a:cs typeface="+mn-ea"/>
                  <a:sym typeface="+mn-lt"/>
                </a:rPr>
                <a:t>集中管理平台</a:t>
              </a:r>
            </a:p>
          </p:txBody>
        </p:sp>
        <p:sp>
          <p:nvSpPr>
            <p:cNvPr id="28" name="TextBox 117">
              <a:extLst>
                <a:ext uri="{FF2B5EF4-FFF2-40B4-BE49-F238E27FC236}">
                  <a16:creationId xmlns:a16="http://schemas.microsoft.com/office/drawing/2014/main" id="{B6174799-E088-4516-8C8C-4F026B2B7555}"/>
                </a:ext>
              </a:extLst>
            </p:cNvPr>
            <p:cNvSpPr>
              <a:spLocks noChangeArrowheads="1"/>
            </p:cNvSpPr>
            <p:nvPr/>
          </p:nvSpPr>
          <p:spPr bwMode="auto">
            <a:xfrm>
              <a:off x="3294598" y="3523450"/>
              <a:ext cx="697627" cy="362792"/>
            </a:xfrm>
            <a:prstGeom prst="rect">
              <a:avLst/>
            </a:prstGeom>
            <a:noFill/>
            <a:ln w="9525">
              <a:noFill/>
              <a:miter lim="800000"/>
              <a:headEnd/>
              <a:tailEnd/>
            </a:ln>
          </p:spPr>
          <p:txBody>
            <a:bodyPr wrap="none">
              <a:spAutoFit/>
            </a:bodyPr>
            <a:lstStyle/>
            <a:p>
              <a:pPr>
                <a:lnSpc>
                  <a:spcPct val="120000"/>
                </a:lnSpc>
              </a:pPr>
              <a:r>
                <a:rPr lang="en-US" altLang="zh-CN" sz="1600">
                  <a:solidFill>
                    <a:srgbClr val="000000"/>
                  </a:solidFill>
                  <a:latin typeface="+mn-lt"/>
                  <a:ea typeface="+mn-ea"/>
                  <a:cs typeface="+mn-ea"/>
                  <a:sym typeface="+mn-lt"/>
                </a:rPr>
                <a:t>WOC</a:t>
              </a:r>
              <a:endParaRPr lang="zh-CN" altLang="en-US" sz="1600">
                <a:solidFill>
                  <a:srgbClr val="000000"/>
                </a:solidFill>
                <a:latin typeface="+mn-lt"/>
                <a:ea typeface="+mn-ea"/>
                <a:cs typeface="+mn-ea"/>
                <a:sym typeface="+mn-lt"/>
              </a:endParaRPr>
            </a:p>
          </p:txBody>
        </p:sp>
        <p:sp>
          <p:nvSpPr>
            <p:cNvPr id="29" name="TextBox 118">
              <a:extLst>
                <a:ext uri="{FF2B5EF4-FFF2-40B4-BE49-F238E27FC236}">
                  <a16:creationId xmlns:a16="http://schemas.microsoft.com/office/drawing/2014/main" id="{30B5D085-EF26-4ED6-AA7F-9EF717258E02}"/>
                </a:ext>
              </a:extLst>
            </p:cNvPr>
            <p:cNvSpPr>
              <a:spLocks noChangeArrowheads="1"/>
            </p:cNvSpPr>
            <p:nvPr/>
          </p:nvSpPr>
          <p:spPr bwMode="auto">
            <a:xfrm>
              <a:off x="4128456" y="2788566"/>
              <a:ext cx="697627" cy="362792"/>
            </a:xfrm>
            <a:prstGeom prst="rect">
              <a:avLst/>
            </a:prstGeom>
            <a:noFill/>
            <a:ln w="9525">
              <a:noFill/>
              <a:miter lim="800000"/>
              <a:headEnd/>
              <a:tailEnd/>
            </a:ln>
          </p:spPr>
          <p:txBody>
            <a:bodyPr wrap="none">
              <a:spAutoFit/>
            </a:bodyPr>
            <a:lstStyle/>
            <a:p>
              <a:pPr>
                <a:lnSpc>
                  <a:spcPct val="120000"/>
                </a:lnSpc>
              </a:pPr>
              <a:r>
                <a:rPr lang="en-US" altLang="zh-CN" sz="1600">
                  <a:solidFill>
                    <a:srgbClr val="000000"/>
                  </a:solidFill>
                  <a:latin typeface="+mn-lt"/>
                  <a:ea typeface="+mn-ea"/>
                  <a:cs typeface="+mn-ea"/>
                  <a:sym typeface="+mn-lt"/>
                </a:rPr>
                <a:t>WOC</a:t>
              </a:r>
              <a:endParaRPr lang="zh-CN" altLang="en-US" sz="1600">
                <a:solidFill>
                  <a:srgbClr val="000000"/>
                </a:solidFill>
                <a:latin typeface="+mn-lt"/>
                <a:ea typeface="+mn-ea"/>
                <a:cs typeface="+mn-ea"/>
                <a:sym typeface="+mn-lt"/>
              </a:endParaRPr>
            </a:p>
          </p:txBody>
        </p:sp>
        <p:sp>
          <p:nvSpPr>
            <p:cNvPr id="30" name="TextBox 124">
              <a:extLst>
                <a:ext uri="{FF2B5EF4-FFF2-40B4-BE49-F238E27FC236}">
                  <a16:creationId xmlns:a16="http://schemas.microsoft.com/office/drawing/2014/main" id="{E6F54ABF-5F09-42AA-B967-B91436D63647}"/>
                </a:ext>
              </a:extLst>
            </p:cNvPr>
            <p:cNvSpPr>
              <a:spLocks noChangeArrowheads="1"/>
            </p:cNvSpPr>
            <p:nvPr/>
          </p:nvSpPr>
          <p:spPr bwMode="auto">
            <a:xfrm>
              <a:off x="1206169" y="5670211"/>
              <a:ext cx="732463" cy="295145"/>
            </a:xfrm>
            <a:prstGeom prst="rect">
              <a:avLst/>
            </a:prstGeom>
            <a:noFill/>
            <a:ln w="9525">
              <a:noFill/>
              <a:miter lim="800000"/>
              <a:headEnd/>
              <a:tailEnd/>
            </a:ln>
          </p:spPr>
          <p:txBody>
            <a:bodyPr>
              <a:spAutoFit/>
            </a:bodyPr>
            <a:lstStyle/>
            <a:p>
              <a:pPr>
                <a:lnSpc>
                  <a:spcPct val="120000"/>
                </a:lnSpc>
              </a:pPr>
              <a:r>
                <a:rPr lang="en-US" altLang="zh-CN" sz="1200">
                  <a:solidFill>
                    <a:srgbClr val="000000"/>
                  </a:solidFill>
                  <a:latin typeface="+mn-lt"/>
                  <a:ea typeface="+mn-ea"/>
                  <a:cs typeface="+mn-ea"/>
                  <a:sym typeface="+mn-lt"/>
                </a:rPr>
                <a:t>WOC</a:t>
              </a:r>
              <a:endParaRPr lang="zh-CN" altLang="en-US" sz="1200">
                <a:solidFill>
                  <a:srgbClr val="000000"/>
                </a:solidFill>
                <a:latin typeface="+mn-lt"/>
                <a:ea typeface="+mn-ea"/>
                <a:cs typeface="+mn-ea"/>
                <a:sym typeface="+mn-lt"/>
              </a:endParaRPr>
            </a:p>
          </p:txBody>
        </p:sp>
        <p:sp>
          <p:nvSpPr>
            <p:cNvPr id="31" name="TextBox 125">
              <a:extLst>
                <a:ext uri="{FF2B5EF4-FFF2-40B4-BE49-F238E27FC236}">
                  <a16:creationId xmlns:a16="http://schemas.microsoft.com/office/drawing/2014/main" id="{01947975-5E80-4B46-B1B2-EA30B3E54AE0}"/>
                </a:ext>
              </a:extLst>
            </p:cNvPr>
            <p:cNvSpPr>
              <a:spLocks noChangeArrowheads="1"/>
            </p:cNvSpPr>
            <p:nvPr/>
          </p:nvSpPr>
          <p:spPr bwMode="auto">
            <a:xfrm>
              <a:off x="3129643" y="5662170"/>
              <a:ext cx="732463" cy="295145"/>
            </a:xfrm>
            <a:prstGeom prst="rect">
              <a:avLst/>
            </a:prstGeom>
            <a:noFill/>
            <a:ln w="9525">
              <a:noFill/>
              <a:miter lim="800000"/>
              <a:headEnd/>
              <a:tailEnd/>
            </a:ln>
          </p:spPr>
          <p:txBody>
            <a:bodyPr>
              <a:spAutoFit/>
            </a:bodyPr>
            <a:lstStyle/>
            <a:p>
              <a:pPr>
                <a:lnSpc>
                  <a:spcPct val="120000"/>
                </a:lnSpc>
              </a:pPr>
              <a:r>
                <a:rPr lang="en-US" altLang="zh-CN" sz="1200">
                  <a:solidFill>
                    <a:srgbClr val="000000"/>
                  </a:solidFill>
                  <a:latin typeface="+mn-lt"/>
                  <a:ea typeface="+mn-ea"/>
                  <a:cs typeface="+mn-ea"/>
                  <a:sym typeface="+mn-lt"/>
                </a:rPr>
                <a:t>WOC</a:t>
              </a:r>
              <a:endParaRPr lang="zh-CN" altLang="en-US" sz="1200">
                <a:solidFill>
                  <a:srgbClr val="000000"/>
                </a:solidFill>
                <a:latin typeface="+mn-lt"/>
                <a:ea typeface="+mn-ea"/>
                <a:cs typeface="+mn-ea"/>
                <a:sym typeface="+mn-lt"/>
              </a:endParaRPr>
            </a:p>
          </p:txBody>
        </p:sp>
        <p:sp>
          <p:nvSpPr>
            <p:cNvPr id="32" name="TextBox 126">
              <a:extLst>
                <a:ext uri="{FF2B5EF4-FFF2-40B4-BE49-F238E27FC236}">
                  <a16:creationId xmlns:a16="http://schemas.microsoft.com/office/drawing/2014/main" id="{F1E27837-62B3-4470-B9BD-FEC5F7F9FDFE}"/>
                </a:ext>
              </a:extLst>
            </p:cNvPr>
            <p:cNvSpPr>
              <a:spLocks noChangeArrowheads="1"/>
            </p:cNvSpPr>
            <p:nvPr/>
          </p:nvSpPr>
          <p:spPr bwMode="auto">
            <a:xfrm>
              <a:off x="5316439" y="5642873"/>
              <a:ext cx="732463" cy="295145"/>
            </a:xfrm>
            <a:prstGeom prst="rect">
              <a:avLst/>
            </a:prstGeom>
            <a:noFill/>
            <a:ln w="9525">
              <a:noFill/>
              <a:miter lim="800000"/>
              <a:headEnd/>
              <a:tailEnd/>
            </a:ln>
          </p:spPr>
          <p:txBody>
            <a:bodyPr>
              <a:spAutoFit/>
            </a:bodyPr>
            <a:lstStyle/>
            <a:p>
              <a:pPr>
                <a:lnSpc>
                  <a:spcPct val="120000"/>
                </a:lnSpc>
              </a:pPr>
              <a:r>
                <a:rPr lang="en-US" altLang="zh-CN" sz="1200">
                  <a:solidFill>
                    <a:srgbClr val="000000"/>
                  </a:solidFill>
                  <a:latin typeface="+mn-lt"/>
                  <a:ea typeface="+mn-ea"/>
                  <a:cs typeface="+mn-ea"/>
                  <a:sym typeface="+mn-lt"/>
                </a:rPr>
                <a:t>WOC</a:t>
              </a:r>
              <a:endParaRPr lang="zh-CN" altLang="en-US" sz="1200">
                <a:solidFill>
                  <a:srgbClr val="000000"/>
                </a:solidFill>
                <a:latin typeface="+mn-lt"/>
                <a:ea typeface="+mn-ea"/>
                <a:cs typeface="+mn-ea"/>
                <a:sym typeface="+mn-lt"/>
              </a:endParaRPr>
            </a:p>
          </p:txBody>
        </p:sp>
        <p:sp>
          <p:nvSpPr>
            <p:cNvPr id="33" name="TextBox 127">
              <a:extLst>
                <a:ext uri="{FF2B5EF4-FFF2-40B4-BE49-F238E27FC236}">
                  <a16:creationId xmlns:a16="http://schemas.microsoft.com/office/drawing/2014/main" id="{33A209A9-1E85-4612-9198-496530D5FE36}"/>
                </a:ext>
              </a:extLst>
            </p:cNvPr>
            <p:cNvSpPr>
              <a:spLocks noChangeArrowheads="1"/>
            </p:cNvSpPr>
            <p:nvPr/>
          </p:nvSpPr>
          <p:spPr bwMode="auto">
            <a:xfrm>
              <a:off x="7247478" y="5621969"/>
              <a:ext cx="732463" cy="295145"/>
            </a:xfrm>
            <a:prstGeom prst="rect">
              <a:avLst/>
            </a:prstGeom>
            <a:noFill/>
            <a:ln w="9525">
              <a:noFill/>
              <a:miter lim="800000"/>
              <a:headEnd/>
              <a:tailEnd/>
            </a:ln>
          </p:spPr>
          <p:txBody>
            <a:bodyPr>
              <a:spAutoFit/>
            </a:bodyPr>
            <a:lstStyle/>
            <a:p>
              <a:pPr>
                <a:lnSpc>
                  <a:spcPct val="120000"/>
                </a:lnSpc>
              </a:pPr>
              <a:r>
                <a:rPr lang="en-US" altLang="zh-CN" sz="1200">
                  <a:solidFill>
                    <a:srgbClr val="000000"/>
                  </a:solidFill>
                  <a:latin typeface="+mn-lt"/>
                  <a:ea typeface="+mn-ea"/>
                  <a:cs typeface="+mn-ea"/>
                  <a:sym typeface="+mn-lt"/>
                </a:rPr>
                <a:t>WOC</a:t>
              </a:r>
              <a:endParaRPr lang="zh-CN" altLang="en-US" sz="1200">
                <a:solidFill>
                  <a:srgbClr val="000000"/>
                </a:solidFill>
                <a:latin typeface="+mn-lt"/>
                <a:ea typeface="+mn-ea"/>
                <a:cs typeface="+mn-ea"/>
                <a:sym typeface="+mn-lt"/>
              </a:endParaRPr>
            </a:p>
          </p:txBody>
        </p:sp>
        <p:sp>
          <p:nvSpPr>
            <p:cNvPr id="86" name="Freeform 5">
              <a:extLst>
                <a:ext uri="{FF2B5EF4-FFF2-40B4-BE49-F238E27FC236}">
                  <a16:creationId xmlns:a16="http://schemas.microsoft.com/office/drawing/2014/main" id="{CB93A351-0092-42EA-8F6C-6F3C221A20D5}"/>
                </a:ext>
              </a:extLst>
            </p:cNvPr>
            <p:cNvSpPr>
              <a:spLocks/>
            </p:cNvSpPr>
            <p:nvPr/>
          </p:nvSpPr>
          <p:spPr bwMode="auto">
            <a:xfrm>
              <a:off x="3306676" y="3768428"/>
              <a:ext cx="3208338" cy="1724026"/>
            </a:xfrm>
            <a:custGeom>
              <a:avLst/>
              <a:gdLst>
                <a:gd name="T0" fmla="*/ 805 w 4040"/>
                <a:gd name="T1" fmla="*/ 515 h 2172"/>
                <a:gd name="T2" fmla="*/ 393 w 4040"/>
                <a:gd name="T3" fmla="*/ 555 h 2172"/>
                <a:gd name="T4" fmla="*/ 78 w 4040"/>
                <a:gd name="T5" fmla="*/ 715 h 2172"/>
                <a:gd name="T6" fmla="*/ 15 w 4040"/>
                <a:gd name="T7" fmla="*/ 999 h 2172"/>
                <a:gd name="T8" fmla="*/ 129 w 4040"/>
                <a:gd name="T9" fmla="*/ 1173 h 2172"/>
                <a:gd name="T10" fmla="*/ 475 w 4040"/>
                <a:gd name="T11" fmla="*/ 1407 h 2172"/>
                <a:gd name="T12" fmla="*/ 577 w 4040"/>
                <a:gd name="T13" fmla="*/ 1430 h 2172"/>
                <a:gd name="T14" fmla="*/ 522 w 4040"/>
                <a:gd name="T15" fmla="*/ 1349 h 2172"/>
                <a:gd name="T16" fmla="*/ 229 w 4040"/>
                <a:gd name="T17" fmla="*/ 1152 h 2172"/>
                <a:gd name="T18" fmla="*/ 110 w 4040"/>
                <a:gd name="T19" fmla="*/ 950 h 2172"/>
                <a:gd name="T20" fmla="*/ 206 w 4040"/>
                <a:gd name="T21" fmla="*/ 701 h 2172"/>
                <a:gd name="T22" fmla="*/ 514 w 4040"/>
                <a:gd name="T23" fmla="*/ 569 h 2172"/>
                <a:gd name="T24" fmla="*/ 895 w 4040"/>
                <a:gd name="T25" fmla="*/ 545 h 2172"/>
                <a:gd name="T26" fmla="*/ 1149 w 4040"/>
                <a:gd name="T27" fmla="*/ 504 h 2172"/>
                <a:gd name="T28" fmla="*/ 1312 w 4040"/>
                <a:gd name="T29" fmla="*/ 209 h 2172"/>
                <a:gd name="T30" fmla="*/ 1619 w 4040"/>
                <a:gd name="T31" fmla="*/ 72 h 2172"/>
                <a:gd name="T32" fmla="*/ 1977 w 4040"/>
                <a:gd name="T33" fmla="*/ 137 h 2172"/>
                <a:gd name="T34" fmla="*/ 2237 w 4040"/>
                <a:gd name="T35" fmla="*/ 346 h 2172"/>
                <a:gd name="T36" fmla="*/ 2542 w 4040"/>
                <a:gd name="T37" fmla="*/ 271 h 2172"/>
                <a:gd name="T38" fmla="*/ 2886 w 4040"/>
                <a:gd name="T39" fmla="*/ 286 h 2172"/>
                <a:gd name="T40" fmla="*/ 3128 w 4040"/>
                <a:gd name="T41" fmla="*/ 554 h 2172"/>
                <a:gd name="T42" fmla="*/ 3182 w 4040"/>
                <a:gd name="T43" fmla="*/ 855 h 2172"/>
                <a:gd name="T44" fmla="*/ 3553 w 4040"/>
                <a:gd name="T45" fmla="*/ 1064 h 2172"/>
                <a:gd name="T46" fmla="*/ 3766 w 4040"/>
                <a:gd name="T47" fmla="*/ 1263 h 2172"/>
                <a:gd name="T48" fmla="*/ 3821 w 4040"/>
                <a:gd name="T49" fmla="*/ 1532 h 2172"/>
                <a:gd name="T50" fmla="*/ 3681 w 4040"/>
                <a:gd name="T51" fmla="*/ 1816 h 2172"/>
                <a:gd name="T52" fmla="*/ 3405 w 4040"/>
                <a:gd name="T53" fmla="*/ 1981 h 2172"/>
                <a:gd name="T54" fmla="*/ 3061 w 4040"/>
                <a:gd name="T55" fmla="*/ 2055 h 2172"/>
                <a:gd name="T56" fmla="*/ 2748 w 4040"/>
                <a:gd name="T57" fmla="*/ 2055 h 2172"/>
                <a:gd name="T58" fmla="*/ 2115 w 4040"/>
                <a:gd name="T59" fmla="*/ 1856 h 2172"/>
                <a:gd name="T60" fmla="*/ 1854 w 4040"/>
                <a:gd name="T61" fmla="*/ 1810 h 2172"/>
                <a:gd name="T62" fmla="*/ 1662 w 4040"/>
                <a:gd name="T63" fmla="*/ 1944 h 2172"/>
                <a:gd name="T64" fmla="*/ 1430 w 4040"/>
                <a:gd name="T65" fmla="*/ 2038 h 2172"/>
                <a:gd name="T66" fmla="*/ 1175 w 4040"/>
                <a:gd name="T67" fmla="*/ 2069 h 2172"/>
                <a:gd name="T68" fmla="*/ 762 w 4040"/>
                <a:gd name="T69" fmla="*/ 2031 h 2172"/>
                <a:gd name="T70" fmla="*/ 594 w 4040"/>
                <a:gd name="T71" fmla="*/ 1945 h 2172"/>
                <a:gd name="T72" fmla="*/ 439 w 4040"/>
                <a:gd name="T73" fmla="*/ 1798 h 2172"/>
                <a:gd name="T74" fmla="*/ 361 w 4040"/>
                <a:gd name="T75" fmla="*/ 1633 h 2172"/>
                <a:gd name="T76" fmla="*/ 340 w 4040"/>
                <a:gd name="T77" fmla="*/ 1557 h 2172"/>
                <a:gd name="T78" fmla="*/ 282 w 4040"/>
                <a:gd name="T79" fmla="*/ 1731 h 2172"/>
                <a:gd name="T80" fmla="*/ 405 w 4040"/>
                <a:gd name="T81" fmla="*/ 1930 h 2172"/>
                <a:gd name="T82" fmla="*/ 607 w 4040"/>
                <a:gd name="T83" fmla="*/ 2088 h 2172"/>
                <a:gd name="T84" fmla="*/ 924 w 4040"/>
                <a:gd name="T85" fmla="*/ 2162 h 2172"/>
                <a:gd name="T86" fmla="*/ 1302 w 4040"/>
                <a:gd name="T87" fmla="*/ 2165 h 2172"/>
                <a:gd name="T88" fmla="*/ 1566 w 4040"/>
                <a:gd name="T89" fmla="*/ 2099 h 2172"/>
                <a:gd name="T90" fmla="*/ 1810 w 4040"/>
                <a:gd name="T91" fmla="*/ 1954 h 2172"/>
                <a:gd name="T92" fmla="*/ 1983 w 4040"/>
                <a:gd name="T93" fmla="*/ 1892 h 2172"/>
                <a:gd name="T94" fmla="*/ 2661 w 4040"/>
                <a:gd name="T95" fmla="*/ 2105 h 2172"/>
                <a:gd name="T96" fmla="*/ 3017 w 4040"/>
                <a:gd name="T97" fmla="*/ 2165 h 2172"/>
                <a:gd name="T98" fmla="*/ 3400 w 4040"/>
                <a:gd name="T99" fmla="*/ 2129 h 2172"/>
                <a:gd name="T100" fmla="*/ 3746 w 4040"/>
                <a:gd name="T101" fmla="*/ 2002 h 2172"/>
                <a:gd name="T102" fmla="*/ 3981 w 4040"/>
                <a:gd name="T103" fmla="*/ 1761 h 2172"/>
                <a:gd name="T104" fmla="*/ 4034 w 4040"/>
                <a:gd name="T105" fmla="*/ 1424 h 2172"/>
                <a:gd name="T106" fmla="*/ 3872 w 4040"/>
                <a:gd name="T107" fmla="*/ 1183 h 2172"/>
                <a:gd name="T108" fmla="*/ 3540 w 4040"/>
                <a:gd name="T109" fmla="*/ 959 h 2172"/>
                <a:gd name="T110" fmla="*/ 3308 w 4040"/>
                <a:gd name="T111" fmla="*/ 832 h 2172"/>
                <a:gd name="T112" fmla="*/ 3175 w 4040"/>
                <a:gd name="T113" fmla="*/ 337 h 2172"/>
                <a:gd name="T114" fmla="*/ 2833 w 4040"/>
                <a:gd name="T115" fmla="*/ 206 h 2172"/>
                <a:gd name="T116" fmla="*/ 2476 w 4040"/>
                <a:gd name="T117" fmla="*/ 257 h 2172"/>
                <a:gd name="T118" fmla="*/ 2213 w 4040"/>
                <a:gd name="T119" fmla="*/ 207 h 2172"/>
                <a:gd name="T120" fmla="*/ 1835 w 4040"/>
                <a:gd name="T121" fmla="*/ 9 h 2172"/>
                <a:gd name="T122" fmla="*/ 1464 w 4040"/>
                <a:gd name="T123" fmla="*/ 54 h 2172"/>
                <a:gd name="T124" fmla="*/ 1197 w 4040"/>
                <a:gd name="T125" fmla="*/ 295 h 2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40" h="2172">
                  <a:moveTo>
                    <a:pt x="1125" y="573"/>
                  </a:moveTo>
                  <a:lnTo>
                    <a:pt x="1086" y="560"/>
                  </a:lnTo>
                  <a:lnTo>
                    <a:pt x="1043" y="548"/>
                  </a:lnTo>
                  <a:lnTo>
                    <a:pt x="999" y="537"/>
                  </a:lnTo>
                  <a:lnTo>
                    <a:pt x="953" y="530"/>
                  </a:lnTo>
                  <a:lnTo>
                    <a:pt x="905" y="524"/>
                  </a:lnTo>
                  <a:lnTo>
                    <a:pt x="856" y="518"/>
                  </a:lnTo>
                  <a:lnTo>
                    <a:pt x="805" y="515"/>
                  </a:lnTo>
                  <a:lnTo>
                    <a:pt x="754" y="513"/>
                  </a:lnTo>
                  <a:lnTo>
                    <a:pt x="703" y="515"/>
                  </a:lnTo>
                  <a:lnTo>
                    <a:pt x="650" y="516"/>
                  </a:lnTo>
                  <a:lnTo>
                    <a:pt x="597" y="521"/>
                  </a:lnTo>
                  <a:lnTo>
                    <a:pt x="544" y="527"/>
                  </a:lnTo>
                  <a:lnTo>
                    <a:pt x="493" y="534"/>
                  </a:lnTo>
                  <a:lnTo>
                    <a:pt x="442" y="543"/>
                  </a:lnTo>
                  <a:lnTo>
                    <a:pt x="393" y="555"/>
                  </a:lnTo>
                  <a:lnTo>
                    <a:pt x="345" y="569"/>
                  </a:lnTo>
                  <a:lnTo>
                    <a:pt x="299" y="584"/>
                  </a:lnTo>
                  <a:lnTo>
                    <a:pt x="255" y="600"/>
                  </a:lnTo>
                  <a:lnTo>
                    <a:pt x="214" y="620"/>
                  </a:lnTo>
                  <a:lnTo>
                    <a:pt x="175" y="641"/>
                  </a:lnTo>
                  <a:lnTo>
                    <a:pt x="139" y="664"/>
                  </a:lnTo>
                  <a:lnTo>
                    <a:pt x="107" y="688"/>
                  </a:lnTo>
                  <a:lnTo>
                    <a:pt x="78" y="715"/>
                  </a:lnTo>
                  <a:lnTo>
                    <a:pt x="54" y="743"/>
                  </a:lnTo>
                  <a:lnTo>
                    <a:pt x="34" y="774"/>
                  </a:lnTo>
                  <a:lnTo>
                    <a:pt x="17" y="807"/>
                  </a:lnTo>
                  <a:lnTo>
                    <a:pt x="6" y="841"/>
                  </a:lnTo>
                  <a:lnTo>
                    <a:pt x="0" y="877"/>
                  </a:lnTo>
                  <a:lnTo>
                    <a:pt x="0" y="917"/>
                  </a:lnTo>
                  <a:lnTo>
                    <a:pt x="3" y="957"/>
                  </a:lnTo>
                  <a:lnTo>
                    <a:pt x="15" y="999"/>
                  </a:lnTo>
                  <a:lnTo>
                    <a:pt x="32" y="1045"/>
                  </a:lnTo>
                  <a:lnTo>
                    <a:pt x="42" y="1064"/>
                  </a:lnTo>
                  <a:lnTo>
                    <a:pt x="54" y="1084"/>
                  </a:lnTo>
                  <a:lnTo>
                    <a:pt x="66" y="1102"/>
                  </a:lnTo>
                  <a:lnTo>
                    <a:pt x="80" y="1121"/>
                  </a:lnTo>
                  <a:lnTo>
                    <a:pt x="95" y="1138"/>
                  </a:lnTo>
                  <a:lnTo>
                    <a:pt x="112" y="1156"/>
                  </a:lnTo>
                  <a:lnTo>
                    <a:pt x="129" y="1173"/>
                  </a:lnTo>
                  <a:lnTo>
                    <a:pt x="146" y="1189"/>
                  </a:lnTo>
                  <a:lnTo>
                    <a:pt x="183" y="1221"/>
                  </a:lnTo>
                  <a:lnTo>
                    <a:pt x="223" y="1249"/>
                  </a:lnTo>
                  <a:lnTo>
                    <a:pt x="263" y="1276"/>
                  </a:lnTo>
                  <a:lnTo>
                    <a:pt x="304" y="1302"/>
                  </a:lnTo>
                  <a:lnTo>
                    <a:pt x="381" y="1349"/>
                  </a:lnTo>
                  <a:lnTo>
                    <a:pt x="447" y="1389"/>
                  </a:lnTo>
                  <a:lnTo>
                    <a:pt x="475" y="1407"/>
                  </a:lnTo>
                  <a:lnTo>
                    <a:pt x="497" y="1424"/>
                  </a:lnTo>
                  <a:lnTo>
                    <a:pt x="505" y="1432"/>
                  </a:lnTo>
                  <a:lnTo>
                    <a:pt x="512" y="1439"/>
                  </a:lnTo>
                  <a:lnTo>
                    <a:pt x="517" y="1447"/>
                  </a:lnTo>
                  <a:lnTo>
                    <a:pt x="521" y="1453"/>
                  </a:lnTo>
                  <a:lnTo>
                    <a:pt x="553" y="1442"/>
                  </a:lnTo>
                  <a:lnTo>
                    <a:pt x="567" y="1436"/>
                  </a:lnTo>
                  <a:lnTo>
                    <a:pt x="577" y="1430"/>
                  </a:lnTo>
                  <a:lnTo>
                    <a:pt x="584" y="1424"/>
                  </a:lnTo>
                  <a:lnTo>
                    <a:pt x="587" y="1418"/>
                  </a:lnTo>
                  <a:lnTo>
                    <a:pt x="587" y="1411"/>
                  </a:lnTo>
                  <a:lnTo>
                    <a:pt x="585" y="1403"/>
                  </a:lnTo>
                  <a:lnTo>
                    <a:pt x="580" y="1395"/>
                  </a:lnTo>
                  <a:lnTo>
                    <a:pt x="572" y="1386"/>
                  </a:lnTo>
                  <a:lnTo>
                    <a:pt x="551" y="1368"/>
                  </a:lnTo>
                  <a:lnTo>
                    <a:pt x="522" y="1349"/>
                  </a:lnTo>
                  <a:lnTo>
                    <a:pt x="487" y="1328"/>
                  </a:lnTo>
                  <a:lnTo>
                    <a:pt x="447" y="1304"/>
                  </a:lnTo>
                  <a:lnTo>
                    <a:pt x="403" y="1278"/>
                  </a:lnTo>
                  <a:lnTo>
                    <a:pt x="359" y="1251"/>
                  </a:lnTo>
                  <a:lnTo>
                    <a:pt x="315" y="1219"/>
                  </a:lnTo>
                  <a:lnTo>
                    <a:pt x="270" y="1188"/>
                  </a:lnTo>
                  <a:lnTo>
                    <a:pt x="250" y="1170"/>
                  </a:lnTo>
                  <a:lnTo>
                    <a:pt x="229" y="1152"/>
                  </a:lnTo>
                  <a:lnTo>
                    <a:pt x="211" y="1133"/>
                  </a:lnTo>
                  <a:lnTo>
                    <a:pt x="192" y="1114"/>
                  </a:lnTo>
                  <a:lnTo>
                    <a:pt x="175" y="1094"/>
                  </a:lnTo>
                  <a:lnTo>
                    <a:pt x="161" y="1073"/>
                  </a:lnTo>
                  <a:lnTo>
                    <a:pt x="148" y="1052"/>
                  </a:lnTo>
                  <a:lnTo>
                    <a:pt x="136" y="1030"/>
                  </a:lnTo>
                  <a:lnTo>
                    <a:pt x="120" y="989"/>
                  </a:lnTo>
                  <a:lnTo>
                    <a:pt x="110" y="950"/>
                  </a:lnTo>
                  <a:lnTo>
                    <a:pt x="105" y="912"/>
                  </a:lnTo>
                  <a:lnTo>
                    <a:pt x="105" y="876"/>
                  </a:lnTo>
                  <a:lnTo>
                    <a:pt x="112" y="843"/>
                  </a:lnTo>
                  <a:lnTo>
                    <a:pt x="122" y="811"/>
                  </a:lnTo>
                  <a:lnTo>
                    <a:pt x="137" y="781"/>
                  </a:lnTo>
                  <a:lnTo>
                    <a:pt x="156" y="752"/>
                  </a:lnTo>
                  <a:lnTo>
                    <a:pt x="178" y="725"/>
                  </a:lnTo>
                  <a:lnTo>
                    <a:pt x="206" y="701"/>
                  </a:lnTo>
                  <a:lnTo>
                    <a:pt x="235" y="679"/>
                  </a:lnTo>
                  <a:lnTo>
                    <a:pt x="269" y="658"/>
                  </a:lnTo>
                  <a:lnTo>
                    <a:pt x="304" y="638"/>
                  </a:lnTo>
                  <a:lnTo>
                    <a:pt x="342" y="621"/>
                  </a:lnTo>
                  <a:lnTo>
                    <a:pt x="383" y="605"/>
                  </a:lnTo>
                  <a:lnTo>
                    <a:pt x="425" y="591"/>
                  </a:lnTo>
                  <a:lnTo>
                    <a:pt x="470" y="579"/>
                  </a:lnTo>
                  <a:lnTo>
                    <a:pt x="514" y="569"/>
                  </a:lnTo>
                  <a:lnTo>
                    <a:pt x="561" y="560"/>
                  </a:lnTo>
                  <a:lnTo>
                    <a:pt x="609" y="552"/>
                  </a:lnTo>
                  <a:lnTo>
                    <a:pt x="657" y="548"/>
                  </a:lnTo>
                  <a:lnTo>
                    <a:pt x="705" y="543"/>
                  </a:lnTo>
                  <a:lnTo>
                    <a:pt x="752" y="542"/>
                  </a:lnTo>
                  <a:lnTo>
                    <a:pt x="802" y="540"/>
                  </a:lnTo>
                  <a:lnTo>
                    <a:pt x="849" y="542"/>
                  </a:lnTo>
                  <a:lnTo>
                    <a:pt x="895" y="545"/>
                  </a:lnTo>
                  <a:lnTo>
                    <a:pt x="941" y="549"/>
                  </a:lnTo>
                  <a:lnTo>
                    <a:pt x="985" y="555"/>
                  </a:lnTo>
                  <a:lnTo>
                    <a:pt x="1028" y="563"/>
                  </a:lnTo>
                  <a:lnTo>
                    <a:pt x="1067" y="572"/>
                  </a:lnTo>
                  <a:lnTo>
                    <a:pt x="1106" y="584"/>
                  </a:lnTo>
                  <a:lnTo>
                    <a:pt x="1142" y="596"/>
                  </a:lnTo>
                  <a:lnTo>
                    <a:pt x="1144" y="549"/>
                  </a:lnTo>
                  <a:lnTo>
                    <a:pt x="1149" y="504"/>
                  </a:lnTo>
                  <a:lnTo>
                    <a:pt x="1159" y="460"/>
                  </a:lnTo>
                  <a:lnTo>
                    <a:pt x="1173" y="418"/>
                  </a:lnTo>
                  <a:lnTo>
                    <a:pt x="1188" y="377"/>
                  </a:lnTo>
                  <a:lnTo>
                    <a:pt x="1209" y="340"/>
                  </a:lnTo>
                  <a:lnTo>
                    <a:pt x="1231" y="304"/>
                  </a:lnTo>
                  <a:lnTo>
                    <a:pt x="1256" y="271"/>
                  </a:lnTo>
                  <a:lnTo>
                    <a:pt x="1283" y="239"/>
                  </a:lnTo>
                  <a:lnTo>
                    <a:pt x="1312" y="209"/>
                  </a:lnTo>
                  <a:lnTo>
                    <a:pt x="1345" y="183"/>
                  </a:lnTo>
                  <a:lnTo>
                    <a:pt x="1381" y="158"/>
                  </a:lnTo>
                  <a:lnTo>
                    <a:pt x="1416" y="137"/>
                  </a:lnTo>
                  <a:lnTo>
                    <a:pt x="1454" y="118"/>
                  </a:lnTo>
                  <a:lnTo>
                    <a:pt x="1493" y="102"/>
                  </a:lnTo>
                  <a:lnTo>
                    <a:pt x="1534" y="88"/>
                  </a:lnTo>
                  <a:lnTo>
                    <a:pt x="1576" y="78"/>
                  </a:lnTo>
                  <a:lnTo>
                    <a:pt x="1619" y="72"/>
                  </a:lnTo>
                  <a:lnTo>
                    <a:pt x="1663" y="67"/>
                  </a:lnTo>
                  <a:lnTo>
                    <a:pt x="1708" y="67"/>
                  </a:lnTo>
                  <a:lnTo>
                    <a:pt x="1752" y="69"/>
                  </a:lnTo>
                  <a:lnTo>
                    <a:pt x="1798" y="75"/>
                  </a:lnTo>
                  <a:lnTo>
                    <a:pt x="1842" y="85"/>
                  </a:lnTo>
                  <a:lnTo>
                    <a:pt x="1886" y="99"/>
                  </a:lnTo>
                  <a:lnTo>
                    <a:pt x="1932" y="115"/>
                  </a:lnTo>
                  <a:lnTo>
                    <a:pt x="1977" y="137"/>
                  </a:lnTo>
                  <a:lnTo>
                    <a:pt x="2019" y="161"/>
                  </a:lnTo>
                  <a:lnTo>
                    <a:pt x="2062" y="189"/>
                  </a:lnTo>
                  <a:lnTo>
                    <a:pt x="2104" y="222"/>
                  </a:lnTo>
                  <a:lnTo>
                    <a:pt x="2145" y="260"/>
                  </a:lnTo>
                  <a:lnTo>
                    <a:pt x="2184" y="301"/>
                  </a:lnTo>
                  <a:lnTo>
                    <a:pt x="2222" y="346"/>
                  </a:lnTo>
                  <a:lnTo>
                    <a:pt x="2227" y="347"/>
                  </a:lnTo>
                  <a:lnTo>
                    <a:pt x="2237" y="346"/>
                  </a:lnTo>
                  <a:lnTo>
                    <a:pt x="2252" y="341"/>
                  </a:lnTo>
                  <a:lnTo>
                    <a:pt x="2273" y="337"/>
                  </a:lnTo>
                  <a:lnTo>
                    <a:pt x="2322" y="322"/>
                  </a:lnTo>
                  <a:lnTo>
                    <a:pt x="2387" y="304"/>
                  </a:lnTo>
                  <a:lnTo>
                    <a:pt x="2423" y="295"/>
                  </a:lnTo>
                  <a:lnTo>
                    <a:pt x="2460" y="286"/>
                  </a:lnTo>
                  <a:lnTo>
                    <a:pt x="2501" y="278"/>
                  </a:lnTo>
                  <a:lnTo>
                    <a:pt x="2542" y="271"/>
                  </a:lnTo>
                  <a:lnTo>
                    <a:pt x="2585" y="265"/>
                  </a:lnTo>
                  <a:lnTo>
                    <a:pt x="2627" y="260"/>
                  </a:lnTo>
                  <a:lnTo>
                    <a:pt x="2671" y="259"/>
                  </a:lnTo>
                  <a:lnTo>
                    <a:pt x="2716" y="257"/>
                  </a:lnTo>
                  <a:lnTo>
                    <a:pt x="2760" y="260"/>
                  </a:lnTo>
                  <a:lnTo>
                    <a:pt x="2802" y="266"/>
                  </a:lnTo>
                  <a:lnTo>
                    <a:pt x="2845" y="274"/>
                  </a:lnTo>
                  <a:lnTo>
                    <a:pt x="2886" y="286"/>
                  </a:lnTo>
                  <a:lnTo>
                    <a:pt x="2925" y="302"/>
                  </a:lnTo>
                  <a:lnTo>
                    <a:pt x="2963" y="323"/>
                  </a:lnTo>
                  <a:lnTo>
                    <a:pt x="2998" y="347"/>
                  </a:lnTo>
                  <a:lnTo>
                    <a:pt x="3031" y="377"/>
                  </a:lnTo>
                  <a:lnTo>
                    <a:pt x="3060" y="414"/>
                  </a:lnTo>
                  <a:lnTo>
                    <a:pt x="3087" y="454"/>
                  </a:lnTo>
                  <a:lnTo>
                    <a:pt x="3109" y="501"/>
                  </a:lnTo>
                  <a:lnTo>
                    <a:pt x="3128" y="554"/>
                  </a:lnTo>
                  <a:lnTo>
                    <a:pt x="3141" y="612"/>
                  </a:lnTo>
                  <a:lnTo>
                    <a:pt x="3150" y="679"/>
                  </a:lnTo>
                  <a:lnTo>
                    <a:pt x="3155" y="752"/>
                  </a:lnTo>
                  <a:lnTo>
                    <a:pt x="3153" y="834"/>
                  </a:lnTo>
                  <a:lnTo>
                    <a:pt x="3155" y="838"/>
                  </a:lnTo>
                  <a:lnTo>
                    <a:pt x="3160" y="843"/>
                  </a:lnTo>
                  <a:lnTo>
                    <a:pt x="3170" y="849"/>
                  </a:lnTo>
                  <a:lnTo>
                    <a:pt x="3182" y="855"/>
                  </a:lnTo>
                  <a:lnTo>
                    <a:pt x="3215" y="873"/>
                  </a:lnTo>
                  <a:lnTo>
                    <a:pt x="3259" y="894"/>
                  </a:lnTo>
                  <a:lnTo>
                    <a:pt x="3310" y="921"/>
                  </a:lnTo>
                  <a:lnTo>
                    <a:pt x="3366" y="951"/>
                  </a:lnTo>
                  <a:lnTo>
                    <a:pt x="3427" y="984"/>
                  </a:lnTo>
                  <a:lnTo>
                    <a:pt x="3490" y="1024"/>
                  </a:lnTo>
                  <a:lnTo>
                    <a:pt x="3523" y="1043"/>
                  </a:lnTo>
                  <a:lnTo>
                    <a:pt x="3553" y="1064"/>
                  </a:lnTo>
                  <a:lnTo>
                    <a:pt x="3584" y="1087"/>
                  </a:lnTo>
                  <a:lnTo>
                    <a:pt x="3615" y="1109"/>
                  </a:lnTo>
                  <a:lnTo>
                    <a:pt x="3644" y="1133"/>
                  </a:lnTo>
                  <a:lnTo>
                    <a:pt x="3671" y="1158"/>
                  </a:lnTo>
                  <a:lnTo>
                    <a:pt x="3698" y="1183"/>
                  </a:lnTo>
                  <a:lnTo>
                    <a:pt x="3722" y="1209"/>
                  </a:lnTo>
                  <a:lnTo>
                    <a:pt x="3746" y="1236"/>
                  </a:lnTo>
                  <a:lnTo>
                    <a:pt x="3766" y="1263"/>
                  </a:lnTo>
                  <a:lnTo>
                    <a:pt x="3783" y="1292"/>
                  </a:lnTo>
                  <a:lnTo>
                    <a:pt x="3799" y="1320"/>
                  </a:lnTo>
                  <a:lnTo>
                    <a:pt x="3812" y="1350"/>
                  </a:lnTo>
                  <a:lnTo>
                    <a:pt x="3821" y="1380"/>
                  </a:lnTo>
                  <a:lnTo>
                    <a:pt x="3826" y="1411"/>
                  </a:lnTo>
                  <a:lnTo>
                    <a:pt x="3828" y="1442"/>
                  </a:lnTo>
                  <a:lnTo>
                    <a:pt x="3826" y="1489"/>
                  </a:lnTo>
                  <a:lnTo>
                    <a:pt x="3821" y="1532"/>
                  </a:lnTo>
                  <a:lnTo>
                    <a:pt x="3814" y="1575"/>
                  </a:lnTo>
                  <a:lnTo>
                    <a:pt x="3802" y="1615"/>
                  </a:lnTo>
                  <a:lnTo>
                    <a:pt x="3788" y="1654"/>
                  </a:lnTo>
                  <a:lnTo>
                    <a:pt x="3771" y="1691"/>
                  </a:lnTo>
                  <a:lnTo>
                    <a:pt x="3753" y="1724"/>
                  </a:lnTo>
                  <a:lnTo>
                    <a:pt x="3731" y="1757"/>
                  </a:lnTo>
                  <a:lnTo>
                    <a:pt x="3707" y="1787"/>
                  </a:lnTo>
                  <a:lnTo>
                    <a:pt x="3681" y="1816"/>
                  </a:lnTo>
                  <a:lnTo>
                    <a:pt x="3652" y="1843"/>
                  </a:lnTo>
                  <a:lnTo>
                    <a:pt x="3622" y="1867"/>
                  </a:lnTo>
                  <a:lnTo>
                    <a:pt x="3589" y="1891"/>
                  </a:lnTo>
                  <a:lnTo>
                    <a:pt x="3555" y="1912"/>
                  </a:lnTo>
                  <a:lnTo>
                    <a:pt x="3519" y="1932"/>
                  </a:lnTo>
                  <a:lnTo>
                    <a:pt x="3484" y="1950"/>
                  </a:lnTo>
                  <a:lnTo>
                    <a:pt x="3444" y="1966"/>
                  </a:lnTo>
                  <a:lnTo>
                    <a:pt x="3405" y="1981"/>
                  </a:lnTo>
                  <a:lnTo>
                    <a:pt x="3364" y="1996"/>
                  </a:lnTo>
                  <a:lnTo>
                    <a:pt x="3324" y="2008"/>
                  </a:lnTo>
                  <a:lnTo>
                    <a:pt x="3281" y="2019"/>
                  </a:lnTo>
                  <a:lnTo>
                    <a:pt x="3238" y="2028"/>
                  </a:lnTo>
                  <a:lnTo>
                    <a:pt x="3194" y="2037"/>
                  </a:lnTo>
                  <a:lnTo>
                    <a:pt x="3150" y="2044"/>
                  </a:lnTo>
                  <a:lnTo>
                    <a:pt x="3106" y="2050"/>
                  </a:lnTo>
                  <a:lnTo>
                    <a:pt x="3061" y="2055"/>
                  </a:lnTo>
                  <a:lnTo>
                    <a:pt x="3017" y="2058"/>
                  </a:lnTo>
                  <a:lnTo>
                    <a:pt x="2973" y="2061"/>
                  </a:lnTo>
                  <a:lnTo>
                    <a:pt x="2928" y="2061"/>
                  </a:lnTo>
                  <a:lnTo>
                    <a:pt x="2884" y="2063"/>
                  </a:lnTo>
                  <a:lnTo>
                    <a:pt x="2840" y="2061"/>
                  </a:lnTo>
                  <a:lnTo>
                    <a:pt x="2797" y="2060"/>
                  </a:lnTo>
                  <a:lnTo>
                    <a:pt x="2774" y="2058"/>
                  </a:lnTo>
                  <a:lnTo>
                    <a:pt x="2748" y="2055"/>
                  </a:lnTo>
                  <a:lnTo>
                    <a:pt x="2719" y="2049"/>
                  </a:lnTo>
                  <a:lnTo>
                    <a:pt x="2690" y="2043"/>
                  </a:lnTo>
                  <a:lnTo>
                    <a:pt x="2625" y="2026"/>
                  </a:lnTo>
                  <a:lnTo>
                    <a:pt x="2557" y="2005"/>
                  </a:lnTo>
                  <a:lnTo>
                    <a:pt x="2409" y="1957"/>
                  </a:lnTo>
                  <a:lnTo>
                    <a:pt x="2258" y="1904"/>
                  </a:lnTo>
                  <a:lnTo>
                    <a:pt x="2184" y="1879"/>
                  </a:lnTo>
                  <a:lnTo>
                    <a:pt x="2115" y="1856"/>
                  </a:lnTo>
                  <a:lnTo>
                    <a:pt x="2048" y="1837"/>
                  </a:lnTo>
                  <a:lnTo>
                    <a:pt x="1987" y="1820"/>
                  </a:lnTo>
                  <a:lnTo>
                    <a:pt x="1960" y="1814"/>
                  </a:lnTo>
                  <a:lnTo>
                    <a:pt x="1934" y="1810"/>
                  </a:lnTo>
                  <a:lnTo>
                    <a:pt x="1910" y="1808"/>
                  </a:lnTo>
                  <a:lnTo>
                    <a:pt x="1888" y="1807"/>
                  </a:lnTo>
                  <a:lnTo>
                    <a:pt x="1869" y="1807"/>
                  </a:lnTo>
                  <a:lnTo>
                    <a:pt x="1854" y="1810"/>
                  </a:lnTo>
                  <a:lnTo>
                    <a:pt x="1840" y="1814"/>
                  </a:lnTo>
                  <a:lnTo>
                    <a:pt x="1828" y="1822"/>
                  </a:lnTo>
                  <a:lnTo>
                    <a:pt x="1801" y="1846"/>
                  </a:lnTo>
                  <a:lnTo>
                    <a:pt x="1774" y="1867"/>
                  </a:lnTo>
                  <a:lnTo>
                    <a:pt x="1747" y="1888"/>
                  </a:lnTo>
                  <a:lnTo>
                    <a:pt x="1718" y="1907"/>
                  </a:lnTo>
                  <a:lnTo>
                    <a:pt x="1690" y="1927"/>
                  </a:lnTo>
                  <a:lnTo>
                    <a:pt x="1662" y="1944"/>
                  </a:lnTo>
                  <a:lnTo>
                    <a:pt x="1634" y="1960"/>
                  </a:lnTo>
                  <a:lnTo>
                    <a:pt x="1605" y="1974"/>
                  </a:lnTo>
                  <a:lnTo>
                    <a:pt x="1576" y="1987"/>
                  </a:lnTo>
                  <a:lnTo>
                    <a:pt x="1549" y="2001"/>
                  </a:lnTo>
                  <a:lnTo>
                    <a:pt x="1518" y="2011"/>
                  </a:lnTo>
                  <a:lnTo>
                    <a:pt x="1490" y="2022"/>
                  </a:lnTo>
                  <a:lnTo>
                    <a:pt x="1461" y="2031"/>
                  </a:lnTo>
                  <a:lnTo>
                    <a:pt x="1430" y="2038"/>
                  </a:lnTo>
                  <a:lnTo>
                    <a:pt x="1399" y="2046"/>
                  </a:lnTo>
                  <a:lnTo>
                    <a:pt x="1369" y="2052"/>
                  </a:lnTo>
                  <a:lnTo>
                    <a:pt x="1338" y="2057"/>
                  </a:lnTo>
                  <a:lnTo>
                    <a:pt x="1306" y="2061"/>
                  </a:lnTo>
                  <a:lnTo>
                    <a:pt x="1273" y="2064"/>
                  </a:lnTo>
                  <a:lnTo>
                    <a:pt x="1241" y="2067"/>
                  </a:lnTo>
                  <a:lnTo>
                    <a:pt x="1207" y="2069"/>
                  </a:lnTo>
                  <a:lnTo>
                    <a:pt x="1175" y="2069"/>
                  </a:lnTo>
                  <a:lnTo>
                    <a:pt x="1139" y="2069"/>
                  </a:lnTo>
                  <a:lnTo>
                    <a:pt x="1105" y="2069"/>
                  </a:lnTo>
                  <a:lnTo>
                    <a:pt x="1033" y="2064"/>
                  </a:lnTo>
                  <a:lnTo>
                    <a:pt x="958" y="2058"/>
                  </a:lnTo>
                  <a:lnTo>
                    <a:pt x="880" y="2049"/>
                  </a:lnTo>
                  <a:lnTo>
                    <a:pt x="798" y="2038"/>
                  </a:lnTo>
                  <a:lnTo>
                    <a:pt x="781" y="2035"/>
                  </a:lnTo>
                  <a:lnTo>
                    <a:pt x="762" y="2031"/>
                  </a:lnTo>
                  <a:lnTo>
                    <a:pt x="744" y="2025"/>
                  </a:lnTo>
                  <a:lnTo>
                    <a:pt x="723" y="2017"/>
                  </a:lnTo>
                  <a:lnTo>
                    <a:pt x="703" y="2008"/>
                  </a:lnTo>
                  <a:lnTo>
                    <a:pt x="681" y="1998"/>
                  </a:lnTo>
                  <a:lnTo>
                    <a:pt x="660" y="1987"/>
                  </a:lnTo>
                  <a:lnTo>
                    <a:pt x="638" y="1974"/>
                  </a:lnTo>
                  <a:lnTo>
                    <a:pt x="616" y="1960"/>
                  </a:lnTo>
                  <a:lnTo>
                    <a:pt x="594" y="1945"/>
                  </a:lnTo>
                  <a:lnTo>
                    <a:pt x="573" y="1929"/>
                  </a:lnTo>
                  <a:lnTo>
                    <a:pt x="551" y="1912"/>
                  </a:lnTo>
                  <a:lnTo>
                    <a:pt x="531" y="1895"/>
                  </a:lnTo>
                  <a:lnTo>
                    <a:pt x="510" y="1876"/>
                  </a:lnTo>
                  <a:lnTo>
                    <a:pt x="492" y="1858"/>
                  </a:lnTo>
                  <a:lnTo>
                    <a:pt x="473" y="1838"/>
                  </a:lnTo>
                  <a:lnTo>
                    <a:pt x="456" y="1819"/>
                  </a:lnTo>
                  <a:lnTo>
                    <a:pt x="439" y="1798"/>
                  </a:lnTo>
                  <a:lnTo>
                    <a:pt x="424" y="1778"/>
                  </a:lnTo>
                  <a:lnTo>
                    <a:pt x="410" y="1757"/>
                  </a:lnTo>
                  <a:lnTo>
                    <a:pt x="396" y="1736"/>
                  </a:lnTo>
                  <a:lnTo>
                    <a:pt x="386" y="1716"/>
                  </a:lnTo>
                  <a:lnTo>
                    <a:pt x="378" y="1695"/>
                  </a:lnTo>
                  <a:lnTo>
                    <a:pt x="369" y="1674"/>
                  </a:lnTo>
                  <a:lnTo>
                    <a:pt x="364" y="1654"/>
                  </a:lnTo>
                  <a:lnTo>
                    <a:pt x="361" y="1633"/>
                  </a:lnTo>
                  <a:lnTo>
                    <a:pt x="361" y="1614"/>
                  </a:lnTo>
                  <a:lnTo>
                    <a:pt x="362" y="1596"/>
                  </a:lnTo>
                  <a:lnTo>
                    <a:pt x="366" y="1576"/>
                  </a:lnTo>
                  <a:lnTo>
                    <a:pt x="372" y="1560"/>
                  </a:lnTo>
                  <a:lnTo>
                    <a:pt x="381" y="1542"/>
                  </a:lnTo>
                  <a:lnTo>
                    <a:pt x="393" y="1525"/>
                  </a:lnTo>
                  <a:lnTo>
                    <a:pt x="364" y="1540"/>
                  </a:lnTo>
                  <a:lnTo>
                    <a:pt x="340" y="1557"/>
                  </a:lnTo>
                  <a:lnTo>
                    <a:pt x="320" y="1575"/>
                  </a:lnTo>
                  <a:lnTo>
                    <a:pt x="303" y="1594"/>
                  </a:lnTo>
                  <a:lnTo>
                    <a:pt x="291" y="1615"/>
                  </a:lnTo>
                  <a:lnTo>
                    <a:pt x="282" y="1636"/>
                  </a:lnTo>
                  <a:lnTo>
                    <a:pt x="277" y="1659"/>
                  </a:lnTo>
                  <a:lnTo>
                    <a:pt x="275" y="1683"/>
                  </a:lnTo>
                  <a:lnTo>
                    <a:pt x="277" y="1706"/>
                  </a:lnTo>
                  <a:lnTo>
                    <a:pt x="282" y="1731"/>
                  </a:lnTo>
                  <a:lnTo>
                    <a:pt x="289" y="1755"/>
                  </a:lnTo>
                  <a:lnTo>
                    <a:pt x="299" y="1781"/>
                  </a:lnTo>
                  <a:lnTo>
                    <a:pt x="313" y="1807"/>
                  </a:lnTo>
                  <a:lnTo>
                    <a:pt x="326" y="1831"/>
                  </a:lnTo>
                  <a:lnTo>
                    <a:pt x="343" y="1856"/>
                  </a:lnTo>
                  <a:lnTo>
                    <a:pt x="362" y="1880"/>
                  </a:lnTo>
                  <a:lnTo>
                    <a:pt x="383" y="1906"/>
                  </a:lnTo>
                  <a:lnTo>
                    <a:pt x="405" y="1930"/>
                  </a:lnTo>
                  <a:lnTo>
                    <a:pt x="427" y="1953"/>
                  </a:lnTo>
                  <a:lnTo>
                    <a:pt x="452" y="1975"/>
                  </a:lnTo>
                  <a:lnTo>
                    <a:pt x="476" y="1996"/>
                  </a:lnTo>
                  <a:lnTo>
                    <a:pt x="502" y="2017"/>
                  </a:lnTo>
                  <a:lnTo>
                    <a:pt x="527" y="2037"/>
                  </a:lnTo>
                  <a:lnTo>
                    <a:pt x="555" y="2055"/>
                  </a:lnTo>
                  <a:lnTo>
                    <a:pt x="580" y="2072"/>
                  </a:lnTo>
                  <a:lnTo>
                    <a:pt x="607" y="2088"/>
                  </a:lnTo>
                  <a:lnTo>
                    <a:pt x="633" y="2102"/>
                  </a:lnTo>
                  <a:lnTo>
                    <a:pt x="659" y="2112"/>
                  </a:lnTo>
                  <a:lnTo>
                    <a:pt x="684" y="2123"/>
                  </a:lnTo>
                  <a:lnTo>
                    <a:pt x="708" y="2130"/>
                  </a:lnTo>
                  <a:lnTo>
                    <a:pt x="730" y="2136"/>
                  </a:lnTo>
                  <a:lnTo>
                    <a:pt x="752" y="2139"/>
                  </a:lnTo>
                  <a:lnTo>
                    <a:pt x="839" y="2151"/>
                  </a:lnTo>
                  <a:lnTo>
                    <a:pt x="924" y="2162"/>
                  </a:lnTo>
                  <a:lnTo>
                    <a:pt x="1006" y="2168"/>
                  </a:lnTo>
                  <a:lnTo>
                    <a:pt x="1084" y="2172"/>
                  </a:lnTo>
                  <a:lnTo>
                    <a:pt x="1122" y="2172"/>
                  </a:lnTo>
                  <a:lnTo>
                    <a:pt x="1159" y="2172"/>
                  </a:lnTo>
                  <a:lnTo>
                    <a:pt x="1195" y="2172"/>
                  </a:lnTo>
                  <a:lnTo>
                    <a:pt x="1232" y="2171"/>
                  </a:lnTo>
                  <a:lnTo>
                    <a:pt x="1268" y="2168"/>
                  </a:lnTo>
                  <a:lnTo>
                    <a:pt x="1302" y="2165"/>
                  </a:lnTo>
                  <a:lnTo>
                    <a:pt x="1336" y="2160"/>
                  </a:lnTo>
                  <a:lnTo>
                    <a:pt x="1370" y="2154"/>
                  </a:lnTo>
                  <a:lnTo>
                    <a:pt x="1404" y="2148"/>
                  </a:lnTo>
                  <a:lnTo>
                    <a:pt x="1437" y="2139"/>
                  </a:lnTo>
                  <a:lnTo>
                    <a:pt x="1471" y="2132"/>
                  </a:lnTo>
                  <a:lnTo>
                    <a:pt x="1501" y="2121"/>
                  </a:lnTo>
                  <a:lnTo>
                    <a:pt x="1534" y="2111"/>
                  </a:lnTo>
                  <a:lnTo>
                    <a:pt x="1566" y="2099"/>
                  </a:lnTo>
                  <a:lnTo>
                    <a:pt x="1597" y="2085"/>
                  </a:lnTo>
                  <a:lnTo>
                    <a:pt x="1627" y="2070"/>
                  </a:lnTo>
                  <a:lnTo>
                    <a:pt x="1658" y="2054"/>
                  </a:lnTo>
                  <a:lnTo>
                    <a:pt x="1689" y="2037"/>
                  </a:lnTo>
                  <a:lnTo>
                    <a:pt x="1719" y="2019"/>
                  </a:lnTo>
                  <a:lnTo>
                    <a:pt x="1750" y="1998"/>
                  </a:lnTo>
                  <a:lnTo>
                    <a:pt x="1781" y="1977"/>
                  </a:lnTo>
                  <a:lnTo>
                    <a:pt x="1810" y="1954"/>
                  </a:lnTo>
                  <a:lnTo>
                    <a:pt x="1840" y="1930"/>
                  </a:lnTo>
                  <a:lnTo>
                    <a:pt x="1871" y="1904"/>
                  </a:lnTo>
                  <a:lnTo>
                    <a:pt x="1881" y="1897"/>
                  </a:lnTo>
                  <a:lnTo>
                    <a:pt x="1897" y="1891"/>
                  </a:lnTo>
                  <a:lnTo>
                    <a:pt x="1915" y="1888"/>
                  </a:lnTo>
                  <a:lnTo>
                    <a:pt x="1936" y="1888"/>
                  </a:lnTo>
                  <a:lnTo>
                    <a:pt x="1958" y="1889"/>
                  </a:lnTo>
                  <a:lnTo>
                    <a:pt x="1983" y="1892"/>
                  </a:lnTo>
                  <a:lnTo>
                    <a:pt x="2012" y="1897"/>
                  </a:lnTo>
                  <a:lnTo>
                    <a:pt x="2043" y="1903"/>
                  </a:lnTo>
                  <a:lnTo>
                    <a:pt x="2108" y="1919"/>
                  </a:lnTo>
                  <a:lnTo>
                    <a:pt x="2179" y="1942"/>
                  </a:lnTo>
                  <a:lnTo>
                    <a:pt x="2256" y="1966"/>
                  </a:lnTo>
                  <a:lnTo>
                    <a:pt x="2336" y="1993"/>
                  </a:lnTo>
                  <a:lnTo>
                    <a:pt x="2501" y="2050"/>
                  </a:lnTo>
                  <a:lnTo>
                    <a:pt x="2661" y="2105"/>
                  </a:lnTo>
                  <a:lnTo>
                    <a:pt x="2736" y="2127"/>
                  </a:lnTo>
                  <a:lnTo>
                    <a:pt x="2806" y="2144"/>
                  </a:lnTo>
                  <a:lnTo>
                    <a:pt x="2838" y="2151"/>
                  </a:lnTo>
                  <a:lnTo>
                    <a:pt x="2867" y="2157"/>
                  </a:lnTo>
                  <a:lnTo>
                    <a:pt x="2896" y="2160"/>
                  </a:lnTo>
                  <a:lnTo>
                    <a:pt x="2922" y="2163"/>
                  </a:lnTo>
                  <a:lnTo>
                    <a:pt x="2969" y="2165"/>
                  </a:lnTo>
                  <a:lnTo>
                    <a:pt x="3017" y="2165"/>
                  </a:lnTo>
                  <a:lnTo>
                    <a:pt x="3065" y="2165"/>
                  </a:lnTo>
                  <a:lnTo>
                    <a:pt x="3112" y="2163"/>
                  </a:lnTo>
                  <a:lnTo>
                    <a:pt x="3160" y="2160"/>
                  </a:lnTo>
                  <a:lnTo>
                    <a:pt x="3209" y="2157"/>
                  </a:lnTo>
                  <a:lnTo>
                    <a:pt x="3257" y="2151"/>
                  </a:lnTo>
                  <a:lnTo>
                    <a:pt x="3305" y="2145"/>
                  </a:lnTo>
                  <a:lnTo>
                    <a:pt x="3353" y="2138"/>
                  </a:lnTo>
                  <a:lnTo>
                    <a:pt x="3400" y="2129"/>
                  </a:lnTo>
                  <a:lnTo>
                    <a:pt x="3448" y="2118"/>
                  </a:lnTo>
                  <a:lnTo>
                    <a:pt x="3494" y="2106"/>
                  </a:lnTo>
                  <a:lnTo>
                    <a:pt x="3538" y="2093"/>
                  </a:lnTo>
                  <a:lnTo>
                    <a:pt x="3582" y="2079"/>
                  </a:lnTo>
                  <a:lnTo>
                    <a:pt x="3625" y="2063"/>
                  </a:lnTo>
                  <a:lnTo>
                    <a:pt x="3668" y="2043"/>
                  </a:lnTo>
                  <a:lnTo>
                    <a:pt x="3707" y="2023"/>
                  </a:lnTo>
                  <a:lnTo>
                    <a:pt x="3746" y="2002"/>
                  </a:lnTo>
                  <a:lnTo>
                    <a:pt x="3782" y="1978"/>
                  </a:lnTo>
                  <a:lnTo>
                    <a:pt x="3817" y="1954"/>
                  </a:lnTo>
                  <a:lnTo>
                    <a:pt x="3850" y="1927"/>
                  </a:lnTo>
                  <a:lnTo>
                    <a:pt x="3880" y="1897"/>
                  </a:lnTo>
                  <a:lnTo>
                    <a:pt x="3909" y="1867"/>
                  </a:lnTo>
                  <a:lnTo>
                    <a:pt x="3937" y="1834"/>
                  </a:lnTo>
                  <a:lnTo>
                    <a:pt x="3959" y="1799"/>
                  </a:lnTo>
                  <a:lnTo>
                    <a:pt x="3981" y="1761"/>
                  </a:lnTo>
                  <a:lnTo>
                    <a:pt x="3998" y="1722"/>
                  </a:lnTo>
                  <a:lnTo>
                    <a:pt x="4013" y="1680"/>
                  </a:lnTo>
                  <a:lnTo>
                    <a:pt x="4025" y="1636"/>
                  </a:lnTo>
                  <a:lnTo>
                    <a:pt x="4034" y="1591"/>
                  </a:lnTo>
                  <a:lnTo>
                    <a:pt x="4039" y="1543"/>
                  </a:lnTo>
                  <a:lnTo>
                    <a:pt x="4040" y="1492"/>
                  </a:lnTo>
                  <a:lnTo>
                    <a:pt x="4039" y="1457"/>
                  </a:lnTo>
                  <a:lnTo>
                    <a:pt x="4034" y="1424"/>
                  </a:lnTo>
                  <a:lnTo>
                    <a:pt x="4023" y="1392"/>
                  </a:lnTo>
                  <a:lnTo>
                    <a:pt x="4010" y="1359"/>
                  </a:lnTo>
                  <a:lnTo>
                    <a:pt x="3993" y="1329"/>
                  </a:lnTo>
                  <a:lnTo>
                    <a:pt x="3974" y="1298"/>
                  </a:lnTo>
                  <a:lnTo>
                    <a:pt x="3952" y="1269"/>
                  </a:lnTo>
                  <a:lnTo>
                    <a:pt x="3926" y="1239"/>
                  </a:lnTo>
                  <a:lnTo>
                    <a:pt x="3899" y="1212"/>
                  </a:lnTo>
                  <a:lnTo>
                    <a:pt x="3872" y="1183"/>
                  </a:lnTo>
                  <a:lnTo>
                    <a:pt x="3841" y="1158"/>
                  </a:lnTo>
                  <a:lnTo>
                    <a:pt x="3809" y="1130"/>
                  </a:lnTo>
                  <a:lnTo>
                    <a:pt x="3777" y="1106"/>
                  </a:lnTo>
                  <a:lnTo>
                    <a:pt x="3742" y="1082"/>
                  </a:lnTo>
                  <a:lnTo>
                    <a:pt x="3708" y="1060"/>
                  </a:lnTo>
                  <a:lnTo>
                    <a:pt x="3674" y="1037"/>
                  </a:lnTo>
                  <a:lnTo>
                    <a:pt x="3606" y="996"/>
                  </a:lnTo>
                  <a:lnTo>
                    <a:pt x="3540" y="959"/>
                  </a:lnTo>
                  <a:lnTo>
                    <a:pt x="3479" y="926"/>
                  </a:lnTo>
                  <a:lnTo>
                    <a:pt x="3422" y="897"/>
                  </a:lnTo>
                  <a:lnTo>
                    <a:pt x="3376" y="874"/>
                  </a:lnTo>
                  <a:lnTo>
                    <a:pt x="3341" y="855"/>
                  </a:lnTo>
                  <a:lnTo>
                    <a:pt x="3327" y="847"/>
                  </a:lnTo>
                  <a:lnTo>
                    <a:pt x="3317" y="841"/>
                  </a:lnTo>
                  <a:lnTo>
                    <a:pt x="3310" y="835"/>
                  </a:lnTo>
                  <a:lnTo>
                    <a:pt x="3308" y="832"/>
                  </a:lnTo>
                  <a:lnTo>
                    <a:pt x="3310" y="743"/>
                  </a:lnTo>
                  <a:lnTo>
                    <a:pt x="3305" y="664"/>
                  </a:lnTo>
                  <a:lnTo>
                    <a:pt x="3296" y="591"/>
                  </a:lnTo>
                  <a:lnTo>
                    <a:pt x="3281" y="527"/>
                  </a:lnTo>
                  <a:lnTo>
                    <a:pt x="3261" y="469"/>
                  </a:lnTo>
                  <a:lnTo>
                    <a:pt x="3235" y="420"/>
                  </a:lnTo>
                  <a:lnTo>
                    <a:pt x="3208" y="374"/>
                  </a:lnTo>
                  <a:lnTo>
                    <a:pt x="3175" y="337"/>
                  </a:lnTo>
                  <a:lnTo>
                    <a:pt x="3140" y="304"/>
                  </a:lnTo>
                  <a:lnTo>
                    <a:pt x="3102" y="277"/>
                  </a:lnTo>
                  <a:lnTo>
                    <a:pt x="3061" y="254"/>
                  </a:lnTo>
                  <a:lnTo>
                    <a:pt x="3019" y="237"/>
                  </a:lnTo>
                  <a:lnTo>
                    <a:pt x="2974" y="224"/>
                  </a:lnTo>
                  <a:lnTo>
                    <a:pt x="2928" y="215"/>
                  </a:lnTo>
                  <a:lnTo>
                    <a:pt x="2881" y="209"/>
                  </a:lnTo>
                  <a:lnTo>
                    <a:pt x="2833" y="206"/>
                  </a:lnTo>
                  <a:lnTo>
                    <a:pt x="2785" y="206"/>
                  </a:lnTo>
                  <a:lnTo>
                    <a:pt x="2738" y="209"/>
                  </a:lnTo>
                  <a:lnTo>
                    <a:pt x="2690" y="213"/>
                  </a:lnTo>
                  <a:lnTo>
                    <a:pt x="2644" y="221"/>
                  </a:lnTo>
                  <a:lnTo>
                    <a:pt x="2600" y="228"/>
                  </a:lnTo>
                  <a:lnTo>
                    <a:pt x="2556" y="237"/>
                  </a:lnTo>
                  <a:lnTo>
                    <a:pt x="2515" y="246"/>
                  </a:lnTo>
                  <a:lnTo>
                    <a:pt x="2476" y="257"/>
                  </a:lnTo>
                  <a:lnTo>
                    <a:pt x="2407" y="275"/>
                  </a:lnTo>
                  <a:lnTo>
                    <a:pt x="2351" y="292"/>
                  </a:lnTo>
                  <a:lnTo>
                    <a:pt x="2331" y="298"/>
                  </a:lnTo>
                  <a:lnTo>
                    <a:pt x="2314" y="301"/>
                  </a:lnTo>
                  <a:lnTo>
                    <a:pt x="2302" y="304"/>
                  </a:lnTo>
                  <a:lnTo>
                    <a:pt x="2297" y="302"/>
                  </a:lnTo>
                  <a:lnTo>
                    <a:pt x="2256" y="253"/>
                  </a:lnTo>
                  <a:lnTo>
                    <a:pt x="2213" y="207"/>
                  </a:lnTo>
                  <a:lnTo>
                    <a:pt x="2169" y="168"/>
                  </a:lnTo>
                  <a:lnTo>
                    <a:pt x="2123" y="132"/>
                  </a:lnTo>
                  <a:lnTo>
                    <a:pt x="2077" y="100"/>
                  </a:lnTo>
                  <a:lnTo>
                    <a:pt x="2029" y="75"/>
                  </a:lnTo>
                  <a:lnTo>
                    <a:pt x="1982" y="52"/>
                  </a:lnTo>
                  <a:lnTo>
                    <a:pt x="1934" y="33"/>
                  </a:lnTo>
                  <a:lnTo>
                    <a:pt x="1885" y="19"/>
                  </a:lnTo>
                  <a:lnTo>
                    <a:pt x="1835" y="9"/>
                  </a:lnTo>
                  <a:lnTo>
                    <a:pt x="1788" y="1"/>
                  </a:lnTo>
                  <a:lnTo>
                    <a:pt x="1738" y="0"/>
                  </a:lnTo>
                  <a:lnTo>
                    <a:pt x="1690" y="0"/>
                  </a:lnTo>
                  <a:lnTo>
                    <a:pt x="1643" y="4"/>
                  </a:lnTo>
                  <a:lnTo>
                    <a:pt x="1597" y="12"/>
                  </a:lnTo>
                  <a:lnTo>
                    <a:pt x="1551" y="22"/>
                  </a:lnTo>
                  <a:lnTo>
                    <a:pt x="1507" y="37"/>
                  </a:lnTo>
                  <a:lnTo>
                    <a:pt x="1464" y="54"/>
                  </a:lnTo>
                  <a:lnTo>
                    <a:pt x="1421" y="75"/>
                  </a:lnTo>
                  <a:lnTo>
                    <a:pt x="1382" y="99"/>
                  </a:lnTo>
                  <a:lnTo>
                    <a:pt x="1345" y="125"/>
                  </a:lnTo>
                  <a:lnTo>
                    <a:pt x="1311" y="153"/>
                  </a:lnTo>
                  <a:lnTo>
                    <a:pt x="1278" y="185"/>
                  </a:lnTo>
                  <a:lnTo>
                    <a:pt x="1248" y="219"/>
                  </a:lnTo>
                  <a:lnTo>
                    <a:pt x="1220" y="256"/>
                  </a:lnTo>
                  <a:lnTo>
                    <a:pt x="1197" y="295"/>
                  </a:lnTo>
                  <a:lnTo>
                    <a:pt x="1175" y="337"/>
                  </a:lnTo>
                  <a:lnTo>
                    <a:pt x="1157" y="381"/>
                  </a:lnTo>
                  <a:lnTo>
                    <a:pt x="1144" y="426"/>
                  </a:lnTo>
                  <a:lnTo>
                    <a:pt x="1134" y="472"/>
                  </a:lnTo>
                  <a:lnTo>
                    <a:pt x="1127" y="522"/>
                  </a:lnTo>
                  <a:lnTo>
                    <a:pt x="1125" y="573"/>
                  </a:lnTo>
                  <a:close/>
                </a:path>
              </a:pathLst>
            </a:custGeom>
            <a:solidFill>
              <a:srgbClr val="7DA8C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lnSpc>
                  <a:spcPct val="120000"/>
                </a:lnSpc>
              </a:pPr>
              <a:endParaRPr lang="zh-CN" altLang="en-US">
                <a:latin typeface="+mn-lt"/>
                <a:ea typeface="+mn-ea"/>
                <a:cs typeface="+mn-ea"/>
                <a:sym typeface="+mn-lt"/>
              </a:endParaRPr>
            </a:p>
          </p:txBody>
        </p:sp>
      </p:grpSp>
    </p:spTree>
    <p:extLst>
      <p:ext uri="{BB962C8B-B14F-4D97-AF65-F5344CB8AC3E}">
        <p14:creationId xmlns:p14="http://schemas.microsoft.com/office/powerpoint/2010/main" val="32688722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上网行为安全</a:t>
            </a:r>
          </a:p>
        </p:txBody>
      </p:sp>
      <p:grpSp>
        <p:nvGrpSpPr>
          <p:cNvPr id="3" name="组合 35">
            <a:extLst>
              <a:ext uri="{FF2B5EF4-FFF2-40B4-BE49-F238E27FC236}">
                <a16:creationId xmlns:a16="http://schemas.microsoft.com/office/drawing/2014/main" id="{9E85DDEA-65A9-48A0-A109-EE23FDA49489}"/>
              </a:ext>
            </a:extLst>
          </p:cNvPr>
          <p:cNvGrpSpPr>
            <a:grpSpLocks/>
          </p:cNvGrpSpPr>
          <p:nvPr/>
        </p:nvGrpSpPr>
        <p:grpSpPr bwMode="auto">
          <a:xfrm>
            <a:off x="1458979" y="1124150"/>
            <a:ext cx="7488832" cy="5320432"/>
            <a:chOff x="884880" y="1008413"/>
            <a:chExt cx="3925749" cy="4004763"/>
          </a:xfrm>
        </p:grpSpPr>
        <p:pic>
          <p:nvPicPr>
            <p:cNvPr id="6" name="Picture 10" descr="D:\sinfor\2010\1月\网络图标设计\修改0126\修改\互联网云_1.png">
              <a:extLst>
                <a:ext uri="{FF2B5EF4-FFF2-40B4-BE49-F238E27FC236}">
                  <a16:creationId xmlns:a16="http://schemas.microsoft.com/office/drawing/2014/main" id="{7A261188-3D80-4393-AC68-69FED7BC623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3123" y="1008413"/>
              <a:ext cx="1757853" cy="1398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34">
              <a:extLst>
                <a:ext uri="{FF2B5EF4-FFF2-40B4-BE49-F238E27FC236}">
                  <a16:creationId xmlns:a16="http://schemas.microsoft.com/office/drawing/2014/main" id="{6C8B71F0-7B31-470F-8E74-D1CDF6EE5825}"/>
                </a:ext>
              </a:extLst>
            </p:cNvPr>
            <p:cNvGrpSpPr>
              <a:grpSpLocks/>
            </p:cNvGrpSpPr>
            <p:nvPr/>
          </p:nvGrpSpPr>
          <p:grpSpPr bwMode="auto">
            <a:xfrm>
              <a:off x="884880" y="1484604"/>
              <a:ext cx="3925749" cy="3528572"/>
              <a:chOff x="884880" y="1484604"/>
              <a:chExt cx="3925749" cy="3528572"/>
            </a:xfrm>
          </p:grpSpPr>
          <p:cxnSp>
            <p:nvCxnSpPr>
              <p:cNvPr id="8" name="直接连接符 7">
                <a:extLst>
                  <a:ext uri="{FF2B5EF4-FFF2-40B4-BE49-F238E27FC236}">
                    <a16:creationId xmlns:a16="http://schemas.microsoft.com/office/drawing/2014/main" id="{2A936B0F-96E2-40CD-B51B-E98F0D8EB718}"/>
                  </a:ext>
                </a:extLst>
              </p:cNvPr>
              <p:cNvCxnSpPr/>
              <p:nvPr/>
            </p:nvCxnSpPr>
            <p:spPr>
              <a:xfrm>
                <a:off x="3218423" y="4130636"/>
                <a:ext cx="265103" cy="2238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CEE2669-DB04-4303-A8AF-28E013EBBF16}"/>
                  </a:ext>
                </a:extLst>
              </p:cNvPr>
              <p:cNvCxnSpPr/>
              <p:nvPr/>
            </p:nvCxnSpPr>
            <p:spPr>
              <a:xfrm>
                <a:off x="2534234" y="2563969"/>
                <a:ext cx="0" cy="595238"/>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0" name="Picture 15" descr="D:\sinfor\2010\1月\网络图标设计\修改0126\修改\产品2\上网行为管理.png">
                <a:extLst>
                  <a:ext uri="{FF2B5EF4-FFF2-40B4-BE49-F238E27FC236}">
                    <a16:creationId xmlns:a16="http://schemas.microsoft.com/office/drawing/2014/main" id="{4174EEED-4BB3-4E76-A46D-20549A33879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79980" y="2283469"/>
                <a:ext cx="907223" cy="907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10">
                <a:extLst>
                  <a:ext uri="{FF2B5EF4-FFF2-40B4-BE49-F238E27FC236}">
                    <a16:creationId xmlns:a16="http://schemas.microsoft.com/office/drawing/2014/main" id="{EBBB32B1-71A5-4386-8BFA-AFBC786B7F6E}"/>
                  </a:ext>
                </a:extLst>
              </p:cNvPr>
              <p:cNvCxnSpPr/>
              <p:nvPr/>
            </p:nvCxnSpPr>
            <p:spPr>
              <a:xfrm flipH="1">
                <a:off x="1772261" y="3357620"/>
                <a:ext cx="749274" cy="549207"/>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4681562-2E07-4C39-8D26-2509BDA63234}"/>
                  </a:ext>
                </a:extLst>
              </p:cNvPr>
              <p:cNvCxnSpPr/>
              <p:nvPr/>
            </p:nvCxnSpPr>
            <p:spPr>
              <a:xfrm>
                <a:off x="2672342" y="3357620"/>
                <a:ext cx="546081" cy="54920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13" name="Picture 13" descr="交换机三层">
                <a:extLst>
                  <a:ext uri="{FF2B5EF4-FFF2-40B4-BE49-F238E27FC236}">
                    <a16:creationId xmlns:a16="http://schemas.microsoft.com/office/drawing/2014/main" id="{C6A7ECE9-0EDF-4C5C-8067-25364E8D820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218832" y="2989969"/>
                <a:ext cx="629518" cy="6295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 name="直接连接符 13">
                <a:extLst>
                  <a:ext uri="{FF2B5EF4-FFF2-40B4-BE49-F238E27FC236}">
                    <a16:creationId xmlns:a16="http://schemas.microsoft.com/office/drawing/2014/main" id="{887520E9-4235-47F3-906E-09752ACB2A30}"/>
                  </a:ext>
                </a:extLst>
              </p:cNvPr>
              <p:cNvCxnSpPr/>
              <p:nvPr/>
            </p:nvCxnSpPr>
            <p:spPr>
              <a:xfrm flipH="1">
                <a:off x="2534234" y="2079842"/>
                <a:ext cx="0" cy="452382"/>
              </a:xfrm>
              <a:prstGeom prst="line">
                <a:avLst/>
              </a:prstGeom>
              <a:ln w="25400">
                <a:solidFill>
                  <a:srgbClr val="C00000"/>
                </a:solidFill>
                <a:prstDash val="sysDot"/>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4CB52F4-26CA-4CA0-A0B2-8DBA7B042789}"/>
                  </a:ext>
                </a:extLst>
              </p:cNvPr>
              <p:cNvSpPr txBox="1">
                <a:spLocks noChangeArrowheads="1"/>
              </p:cNvSpPr>
              <p:nvPr/>
            </p:nvSpPr>
            <p:spPr bwMode="auto">
              <a:xfrm>
                <a:off x="2642540" y="2301204"/>
                <a:ext cx="1677595" cy="247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400" b="1" dirty="0">
                    <a:latin typeface="+mn-lt"/>
                    <a:ea typeface="+mn-ea"/>
                    <a:cs typeface="+mn-ea"/>
                    <a:sym typeface="+mn-lt"/>
                  </a:rPr>
                  <a:t>上网行为管理</a:t>
                </a:r>
                <a:r>
                  <a:rPr lang="en-US" altLang="zh-CN" sz="1400" b="1" dirty="0">
                    <a:latin typeface="+mn-lt"/>
                    <a:ea typeface="+mn-ea"/>
                    <a:cs typeface="+mn-ea"/>
                    <a:sym typeface="+mn-lt"/>
                  </a:rPr>
                  <a:t>AC</a:t>
                </a:r>
                <a:endParaRPr lang="zh-CN" altLang="en-US" sz="1400" b="1" dirty="0">
                  <a:latin typeface="+mn-lt"/>
                  <a:ea typeface="+mn-ea"/>
                  <a:cs typeface="+mn-ea"/>
                  <a:sym typeface="+mn-lt"/>
                </a:endParaRPr>
              </a:p>
            </p:txBody>
          </p:sp>
          <p:pic>
            <p:nvPicPr>
              <p:cNvPr id="16" name="Picture 6" descr="无线AP">
                <a:extLst>
                  <a:ext uri="{FF2B5EF4-FFF2-40B4-BE49-F238E27FC236}">
                    <a16:creationId xmlns:a16="http://schemas.microsoft.com/office/drawing/2014/main" id="{501274EE-CAFD-4716-B3F9-EDC4B8C1067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72011" y="4104870"/>
                <a:ext cx="422742" cy="4227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6" descr="无线覆盖">
                <a:extLst>
                  <a:ext uri="{FF2B5EF4-FFF2-40B4-BE49-F238E27FC236}">
                    <a16:creationId xmlns:a16="http://schemas.microsoft.com/office/drawing/2014/main" id="{EC55CD1F-9839-417B-877F-B48C83A4F86C}"/>
                  </a:ext>
                </a:extLst>
              </p:cNvPr>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3600000">
                <a:off x="3435763" y="4386805"/>
                <a:ext cx="295355" cy="28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9" descr="电脑">
                <a:extLst>
                  <a:ext uri="{FF2B5EF4-FFF2-40B4-BE49-F238E27FC236}">
                    <a16:creationId xmlns:a16="http://schemas.microsoft.com/office/drawing/2014/main" id="{2FA7D599-A4E1-46D8-91CD-A4A5CF974A5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68656" y="4304389"/>
                <a:ext cx="467226" cy="46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 name="直接连接符 18">
                <a:extLst>
                  <a:ext uri="{FF2B5EF4-FFF2-40B4-BE49-F238E27FC236}">
                    <a16:creationId xmlns:a16="http://schemas.microsoft.com/office/drawing/2014/main" id="{C0C59EF4-778D-48CE-901D-9D311D45251E}"/>
                  </a:ext>
                </a:extLst>
              </p:cNvPr>
              <p:cNvCxnSpPr>
                <a:endCxn id="18" idx="0"/>
              </p:cNvCxnSpPr>
              <p:nvPr/>
            </p:nvCxnSpPr>
            <p:spPr>
              <a:xfrm flipH="1">
                <a:off x="1502395" y="4079842"/>
                <a:ext cx="247641" cy="22381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83E3EF7-21B4-4251-B1DB-7BA65DE9C5DB}"/>
                  </a:ext>
                </a:extLst>
              </p:cNvPr>
              <p:cNvCxnSpPr/>
              <p:nvPr/>
            </p:nvCxnSpPr>
            <p:spPr>
              <a:xfrm>
                <a:off x="1750037" y="4079842"/>
                <a:ext cx="265104" cy="223810"/>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1" name="Picture 11" descr="交换机">
                <a:extLst>
                  <a:ext uri="{FF2B5EF4-FFF2-40B4-BE49-F238E27FC236}">
                    <a16:creationId xmlns:a16="http://schemas.microsoft.com/office/drawing/2014/main" id="{6393D523-D521-4ACF-AD97-688ADF48DC1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61217" y="3716415"/>
                <a:ext cx="621232" cy="62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9" descr="电脑">
                <a:extLst>
                  <a:ext uri="{FF2B5EF4-FFF2-40B4-BE49-F238E27FC236}">
                    <a16:creationId xmlns:a16="http://schemas.microsoft.com/office/drawing/2014/main" id="{6F21E133-8C7E-4331-A7F0-CFA87951C1B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64800" y="4279469"/>
                <a:ext cx="467226" cy="46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9" descr="电脑">
                <a:extLst>
                  <a:ext uri="{FF2B5EF4-FFF2-40B4-BE49-F238E27FC236}">
                    <a16:creationId xmlns:a16="http://schemas.microsoft.com/office/drawing/2014/main" id="{03978C30-3018-4150-9BD8-8E1862630804}"/>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68045" y="4267039"/>
                <a:ext cx="467226" cy="467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a:extLst>
                  <a:ext uri="{FF2B5EF4-FFF2-40B4-BE49-F238E27FC236}">
                    <a16:creationId xmlns:a16="http://schemas.microsoft.com/office/drawing/2014/main" id="{531CC382-ADF1-4205-B052-E64B6240B9F7}"/>
                  </a:ext>
                </a:extLst>
              </p:cNvPr>
              <p:cNvCxnSpPr>
                <a:endCxn id="22" idx="0"/>
              </p:cNvCxnSpPr>
              <p:nvPr/>
            </p:nvCxnSpPr>
            <p:spPr>
              <a:xfrm flipH="1">
                <a:off x="2797750" y="4054446"/>
                <a:ext cx="249229" cy="225397"/>
              </a:xfrm>
              <a:prstGeom prst="line">
                <a:avLst/>
              </a:prstGeom>
              <a:ln w="25400"/>
            </p:spPr>
            <p:style>
              <a:lnRef idx="1">
                <a:schemeClr val="accent1"/>
              </a:lnRef>
              <a:fillRef idx="0">
                <a:schemeClr val="accent1"/>
              </a:fillRef>
              <a:effectRef idx="0">
                <a:schemeClr val="accent1"/>
              </a:effectRef>
              <a:fontRef idx="minor">
                <a:schemeClr val="tx1"/>
              </a:fontRef>
            </p:style>
          </p:cxnSp>
          <p:pic>
            <p:nvPicPr>
              <p:cNvPr id="25" name="Picture 11" descr="交换机">
                <a:extLst>
                  <a:ext uri="{FF2B5EF4-FFF2-40B4-BE49-F238E27FC236}">
                    <a16:creationId xmlns:a16="http://schemas.microsoft.com/office/drawing/2014/main" id="{2810EC62-8FBB-4028-8BAA-6ED5E9B1CA6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757361" y="3691495"/>
                <a:ext cx="621232" cy="621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7" descr="移动应用软件">
                <a:extLst>
                  <a:ext uri="{FF2B5EF4-FFF2-40B4-BE49-F238E27FC236}">
                    <a16:creationId xmlns:a16="http://schemas.microsoft.com/office/drawing/2014/main" id="{90FF3DC6-1F9B-4AE1-9F24-4982128A9C1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42298" y="4716080"/>
                <a:ext cx="240560" cy="23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 descr="移动应用软件">
                <a:extLst>
                  <a:ext uri="{FF2B5EF4-FFF2-40B4-BE49-F238E27FC236}">
                    <a16:creationId xmlns:a16="http://schemas.microsoft.com/office/drawing/2014/main" id="{ECB0076C-8FFB-422C-B090-2ADE2936634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605794" y="4716728"/>
                <a:ext cx="240560" cy="23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16" descr="无线覆盖">
                <a:extLst>
                  <a:ext uri="{FF2B5EF4-FFF2-40B4-BE49-F238E27FC236}">
                    <a16:creationId xmlns:a16="http://schemas.microsoft.com/office/drawing/2014/main" id="{29E91E4F-FCEA-40C9-B2B9-A9DD454558AB}"/>
                  </a:ext>
                </a:extLst>
              </p:cNvPr>
              <p:cNvPicPr>
                <a:picLocks noChangeAspect="1" noChangeArrowheads="1"/>
              </p:cNvPicPr>
              <p:nvPr/>
            </p:nvPicPr>
            <p:blipFill>
              <a:blip r:embed="rId7"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rot="8062230">
                <a:off x="1109723" y="4552186"/>
                <a:ext cx="295355" cy="281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7" descr="移动应用软件">
                <a:extLst>
                  <a:ext uri="{FF2B5EF4-FFF2-40B4-BE49-F238E27FC236}">
                    <a16:creationId xmlns:a16="http://schemas.microsoft.com/office/drawing/2014/main" id="{EBECCAC6-5043-4031-BAC2-34BA5733FF0E}"/>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84880" y="4779717"/>
                <a:ext cx="240560" cy="23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7" descr="移动应用软件">
                <a:extLst>
                  <a:ext uri="{FF2B5EF4-FFF2-40B4-BE49-F238E27FC236}">
                    <a16:creationId xmlns:a16="http://schemas.microsoft.com/office/drawing/2014/main" id="{EA92571D-C355-46E4-8505-0FDE12EE95D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148376" y="4780365"/>
                <a:ext cx="240560" cy="232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32">
                <a:extLst>
                  <a:ext uri="{FF2B5EF4-FFF2-40B4-BE49-F238E27FC236}">
                    <a16:creationId xmlns:a16="http://schemas.microsoft.com/office/drawing/2014/main" id="{458EB947-1252-4551-BD57-CA8BE69DFA64}"/>
                  </a:ext>
                </a:extLst>
              </p:cNvPr>
              <p:cNvSpPr txBox="1">
                <a:spLocks noChangeArrowheads="1"/>
              </p:cNvSpPr>
              <p:nvPr/>
            </p:nvSpPr>
            <p:spPr bwMode="auto">
              <a:xfrm>
                <a:off x="3347449" y="3981759"/>
                <a:ext cx="1463180" cy="22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200" b="1" dirty="0">
                    <a:latin typeface="+mn-lt"/>
                    <a:ea typeface="+mn-ea"/>
                    <a:cs typeface="+mn-ea"/>
                    <a:sym typeface="+mn-lt"/>
                  </a:rPr>
                  <a:t>私接无线路由器</a:t>
                </a:r>
              </a:p>
            </p:txBody>
          </p:sp>
          <p:sp>
            <p:nvSpPr>
              <p:cNvPr id="32" name="TextBox 33">
                <a:extLst>
                  <a:ext uri="{FF2B5EF4-FFF2-40B4-BE49-F238E27FC236}">
                    <a16:creationId xmlns:a16="http://schemas.microsoft.com/office/drawing/2014/main" id="{A3CE3712-1599-4232-AAE9-7D683B95AEF4}"/>
                  </a:ext>
                </a:extLst>
              </p:cNvPr>
              <p:cNvSpPr txBox="1">
                <a:spLocks noChangeArrowheads="1"/>
              </p:cNvSpPr>
              <p:nvPr/>
            </p:nvSpPr>
            <p:spPr bwMode="auto">
              <a:xfrm>
                <a:off x="884880" y="3691495"/>
                <a:ext cx="1757661" cy="236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nSpc>
                    <a:spcPct val="120000"/>
                  </a:lnSpc>
                </a:pPr>
                <a:r>
                  <a:rPr lang="zh-CN" altLang="en-US" sz="1200" b="1" dirty="0">
                    <a:latin typeface="+mn-lt"/>
                    <a:ea typeface="+mn-ea"/>
                    <a:cs typeface="+mn-ea"/>
                    <a:sym typeface="+mn-lt"/>
                  </a:rPr>
                  <a:t>私接</a:t>
                </a:r>
                <a:r>
                  <a:rPr lang="en-US" altLang="zh-CN" sz="1200" b="1" dirty="0">
                    <a:latin typeface="+mn-lt"/>
                    <a:ea typeface="+mn-ea"/>
                    <a:cs typeface="+mn-ea"/>
                    <a:sym typeface="+mn-lt"/>
                  </a:rPr>
                  <a:t>360</a:t>
                </a:r>
                <a:r>
                  <a:rPr lang="zh-CN" altLang="en-US" sz="1200" b="1" dirty="0">
                    <a:latin typeface="+mn-lt"/>
                    <a:ea typeface="+mn-ea"/>
                    <a:cs typeface="+mn-ea"/>
                    <a:sym typeface="+mn-lt"/>
                  </a:rPr>
                  <a:t>随身</a:t>
                </a:r>
                <a:r>
                  <a:rPr lang="en-US" altLang="zh-CN" sz="1200" b="1" dirty="0">
                    <a:latin typeface="+mn-lt"/>
                    <a:ea typeface="+mn-ea"/>
                    <a:cs typeface="+mn-ea"/>
                    <a:sym typeface="+mn-lt"/>
                  </a:rPr>
                  <a:t>Wi-Fi</a:t>
                </a:r>
                <a:endParaRPr lang="zh-CN" altLang="en-US" sz="1200" b="1" dirty="0">
                  <a:latin typeface="+mn-lt"/>
                  <a:ea typeface="+mn-ea"/>
                  <a:cs typeface="+mn-ea"/>
                  <a:sym typeface="+mn-lt"/>
                </a:endParaRPr>
              </a:p>
            </p:txBody>
          </p:sp>
          <p:sp>
            <p:nvSpPr>
              <p:cNvPr id="33" name="TextBox 13">
                <a:extLst>
                  <a:ext uri="{FF2B5EF4-FFF2-40B4-BE49-F238E27FC236}">
                    <a16:creationId xmlns:a16="http://schemas.microsoft.com/office/drawing/2014/main" id="{B8EF86C9-3B98-4BA1-AC16-0B23AA39D30F}"/>
                  </a:ext>
                </a:extLst>
              </p:cNvPr>
              <p:cNvSpPr txBox="1"/>
              <p:nvPr/>
            </p:nvSpPr>
            <p:spPr>
              <a:xfrm>
                <a:off x="2107344" y="1484604"/>
                <a:ext cx="641061" cy="323948"/>
              </a:xfrm>
              <a:prstGeom prst="rect">
                <a:avLst/>
              </a:prstGeom>
              <a:noFill/>
            </p:spPr>
            <p:txBody>
              <a:bodyPr wrap="none">
                <a:spAutoFit/>
              </a:bodyPr>
              <a:lstStyle/>
              <a:p>
                <a:pPr algn="ctr">
                  <a:lnSpc>
                    <a:spcPct val="120000"/>
                  </a:lnSpc>
                  <a:defRPr/>
                </a:pPr>
                <a:r>
                  <a:rPr lang="en-US" altLang="zh-CN" sz="2000" b="1" dirty="0">
                    <a:solidFill>
                      <a:schemeClr val="tx2">
                        <a:lumMod val="60000"/>
                        <a:lumOff val="40000"/>
                      </a:schemeClr>
                    </a:solidFill>
                    <a:latin typeface="+mn-lt"/>
                    <a:ea typeface="+mn-ea"/>
                    <a:cs typeface="+mn-ea"/>
                    <a:sym typeface="+mn-lt"/>
                  </a:rPr>
                  <a:t>Internet</a:t>
                </a:r>
                <a:endParaRPr lang="zh-CN" altLang="en-US" sz="2000" b="1" dirty="0">
                  <a:solidFill>
                    <a:schemeClr val="tx2">
                      <a:lumMod val="60000"/>
                      <a:lumOff val="40000"/>
                    </a:schemeClr>
                  </a:solidFill>
                  <a:latin typeface="+mn-lt"/>
                  <a:ea typeface="+mn-ea"/>
                  <a:cs typeface="+mn-ea"/>
                  <a:sym typeface="+mn-lt"/>
                </a:endParaRPr>
              </a:p>
            </p:txBody>
          </p:sp>
        </p:grpSp>
      </p:grpSp>
    </p:spTree>
    <p:extLst>
      <p:ext uri="{BB962C8B-B14F-4D97-AF65-F5344CB8AC3E}">
        <p14:creationId xmlns:p14="http://schemas.microsoft.com/office/powerpoint/2010/main" val="35732549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lt"/>
                <a:ea typeface="+mn-ea"/>
                <a:cs typeface="+mn-ea"/>
                <a:sym typeface="+mn-lt"/>
              </a:rPr>
              <a:t>边界安全</a:t>
            </a:r>
          </a:p>
        </p:txBody>
      </p:sp>
      <p:pic>
        <p:nvPicPr>
          <p:cNvPr id="34" name="图片 33">
            <a:extLst>
              <a:ext uri="{FF2B5EF4-FFF2-40B4-BE49-F238E27FC236}">
                <a16:creationId xmlns:a16="http://schemas.microsoft.com/office/drawing/2014/main" id="{90F49F66-1AAE-4871-94CB-65AFB3B40B2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20657" y="3968960"/>
            <a:ext cx="1634331" cy="1061864"/>
          </a:xfrm>
          <a:prstGeom prst="rect">
            <a:avLst/>
          </a:prstGeom>
        </p:spPr>
      </p:pic>
      <p:pic>
        <p:nvPicPr>
          <p:cNvPr id="36" name="图片 35">
            <a:extLst>
              <a:ext uri="{FF2B5EF4-FFF2-40B4-BE49-F238E27FC236}">
                <a16:creationId xmlns:a16="http://schemas.microsoft.com/office/drawing/2014/main" id="{1A2F7D77-B764-4D68-8B21-73FE3D9037A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806648" y="3489908"/>
            <a:ext cx="1634331" cy="1061864"/>
          </a:xfrm>
          <a:prstGeom prst="rect">
            <a:avLst/>
          </a:prstGeom>
        </p:spPr>
      </p:pic>
      <p:grpSp>
        <p:nvGrpSpPr>
          <p:cNvPr id="3" name="组合 59">
            <a:extLst>
              <a:ext uri="{FF2B5EF4-FFF2-40B4-BE49-F238E27FC236}">
                <a16:creationId xmlns:a16="http://schemas.microsoft.com/office/drawing/2014/main" id="{F8EFBD7B-54C2-44EC-B49F-A237968B1C77}"/>
              </a:ext>
            </a:extLst>
          </p:cNvPr>
          <p:cNvGrpSpPr/>
          <p:nvPr/>
        </p:nvGrpSpPr>
        <p:grpSpPr>
          <a:xfrm>
            <a:off x="1403648" y="1154050"/>
            <a:ext cx="6336704" cy="5624510"/>
            <a:chOff x="1691680" y="1358984"/>
            <a:chExt cx="5809936" cy="5179116"/>
          </a:xfrm>
        </p:grpSpPr>
        <p:pic>
          <p:nvPicPr>
            <p:cNvPr id="20" name="Picture 64" descr="互联网云2">
              <a:extLst>
                <a:ext uri="{FF2B5EF4-FFF2-40B4-BE49-F238E27FC236}">
                  <a16:creationId xmlns:a16="http://schemas.microsoft.com/office/drawing/2014/main" id="{606E12C9-D189-4013-B296-A61414059A41}"/>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4338766" y="1358984"/>
              <a:ext cx="1098203" cy="719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组合 2">
              <a:extLst>
                <a:ext uri="{FF2B5EF4-FFF2-40B4-BE49-F238E27FC236}">
                  <a16:creationId xmlns:a16="http://schemas.microsoft.com/office/drawing/2014/main" id="{5BDA33DA-43DD-48C8-8DD7-BB9766CB04A9}"/>
                </a:ext>
              </a:extLst>
            </p:cNvPr>
            <p:cNvGrpSpPr/>
            <p:nvPr/>
          </p:nvGrpSpPr>
          <p:grpSpPr>
            <a:xfrm>
              <a:off x="1691680" y="1844379"/>
              <a:ext cx="5809936" cy="4693721"/>
              <a:chOff x="2149058" y="1844379"/>
              <a:chExt cx="5352558" cy="4693721"/>
            </a:xfrm>
          </p:grpSpPr>
          <p:cxnSp>
            <p:nvCxnSpPr>
              <p:cNvPr id="35" name="肘形连接符 49">
                <a:extLst>
                  <a:ext uri="{FF2B5EF4-FFF2-40B4-BE49-F238E27FC236}">
                    <a16:creationId xmlns:a16="http://schemas.microsoft.com/office/drawing/2014/main" id="{F00A0CFD-9D44-4891-8D4A-FEAFC964AA24}"/>
                  </a:ext>
                </a:extLst>
              </p:cNvPr>
              <p:cNvCxnSpPr>
                <a:cxnSpLocks/>
              </p:cNvCxnSpPr>
              <p:nvPr/>
            </p:nvCxnSpPr>
            <p:spPr>
              <a:xfrm rot="10800000">
                <a:off x="3495869" y="3950987"/>
                <a:ext cx="842900" cy="443679"/>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85F000E-8D2D-4D1C-A73A-9F30186A252C}"/>
                  </a:ext>
                </a:extLst>
              </p:cNvPr>
              <p:cNvCxnSpPr>
                <a:cxnSpLocks/>
              </p:cNvCxnSpPr>
              <p:nvPr/>
            </p:nvCxnSpPr>
            <p:spPr>
              <a:xfrm flipH="1">
                <a:off x="3522203" y="4401008"/>
                <a:ext cx="87003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6EF2915C-3932-4242-9C7B-228D4212661B}"/>
                  </a:ext>
                </a:extLst>
              </p:cNvPr>
              <p:cNvCxnSpPr>
                <a:stCxn id="23" idx="2"/>
              </p:cNvCxnSpPr>
              <p:nvPr/>
            </p:nvCxnSpPr>
            <p:spPr>
              <a:xfrm>
                <a:off x="5436969" y="4694598"/>
                <a:ext cx="627666" cy="1078811"/>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0AF5B752-3112-4570-B568-E1704525806C}"/>
                  </a:ext>
                </a:extLst>
              </p:cNvPr>
              <p:cNvCxnSpPr>
                <a:stCxn id="24" idx="2"/>
              </p:cNvCxnSpPr>
              <p:nvPr/>
            </p:nvCxnSpPr>
            <p:spPr>
              <a:xfrm>
                <a:off x="4392239" y="4706091"/>
                <a:ext cx="254281" cy="120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7710158-A36F-47E4-8618-AD54810F0CCC}"/>
                  </a:ext>
                </a:extLst>
              </p:cNvPr>
              <p:cNvCxnSpPr>
                <a:stCxn id="23" idx="2"/>
              </p:cNvCxnSpPr>
              <p:nvPr/>
            </p:nvCxnSpPr>
            <p:spPr>
              <a:xfrm flipH="1">
                <a:off x="4936028" y="4694598"/>
                <a:ext cx="500941" cy="1290814"/>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BB75B10-9F56-4E29-8DCD-E3B6E59AC8AD}"/>
                  </a:ext>
                </a:extLst>
              </p:cNvPr>
              <p:cNvCxnSpPr>
                <a:stCxn id="24" idx="2"/>
              </p:cNvCxnSpPr>
              <p:nvPr/>
            </p:nvCxnSpPr>
            <p:spPr>
              <a:xfrm flipH="1">
                <a:off x="3336716" y="4706091"/>
                <a:ext cx="1055523" cy="1123431"/>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2F965754-750A-4741-BEE3-2519684BECF2}"/>
                  </a:ext>
                </a:extLst>
              </p:cNvPr>
              <p:cNvCxnSpPr>
                <a:stCxn id="23" idx="2"/>
              </p:cNvCxnSpPr>
              <p:nvPr/>
            </p:nvCxnSpPr>
            <p:spPr>
              <a:xfrm flipH="1">
                <a:off x="3495869" y="4694598"/>
                <a:ext cx="1941100" cy="117131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7416DAC-BC2A-403B-B1E2-9B2A46A0BDEB}"/>
                  </a:ext>
                </a:extLst>
              </p:cNvPr>
              <p:cNvCxnSpPr/>
              <p:nvPr/>
            </p:nvCxnSpPr>
            <p:spPr>
              <a:xfrm>
                <a:off x="4768491" y="2798576"/>
                <a:ext cx="381462" cy="1"/>
              </a:xfrm>
              <a:prstGeom prst="line">
                <a:avLst/>
              </a:prstGeom>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0B7DB4DA-E5D5-4CAE-A11E-6DD3BA06D864}"/>
                  </a:ext>
                </a:extLst>
              </p:cNvPr>
              <p:cNvGrpSpPr/>
              <p:nvPr/>
            </p:nvGrpSpPr>
            <p:grpSpPr>
              <a:xfrm>
                <a:off x="2873756" y="5627092"/>
                <a:ext cx="1174655" cy="676611"/>
                <a:chOff x="285750" y="1603415"/>
                <a:chExt cx="1731148" cy="958532"/>
              </a:xfrm>
            </p:grpSpPr>
            <p:sp>
              <p:nvSpPr>
                <p:cNvPr id="56" name="椭圆 55">
                  <a:extLst>
                    <a:ext uri="{FF2B5EF4-FFF2-40B4-BE49-F238E27FC236}">
                      <a16:creationId xmlns:a16="http://schemas.microsoft.com/office/drawing/2014/main" id="{9910BC41-86F9-43B4-9AF6-4D319649CF9C}"/>
                    </a:ext>
                  </a:extLst>
                </p:cNvPr>
                <p:cNvSpPr/>
                <p:nvPr/>
              </p:nvSpPr>
              <p:spPr>
                <a:xfrm>
                  <a:off x="285750" y="1648232"/>
                  <a:ext cx="1731148" cy="727473"/>
                </a:xfrm>
                <a:prstGeom prst="ellipse">
                  <a:avLst/>
                </a:prstGeom>
                <a:solidFill>
                  <a:schemeClr val="tx2">
                    <a:lumMod val="20000"/>
                    <a:lumOff val="80000"/>
                  </a:schemeClr>
                </a:solidFill>
              </p:spPr>
              <p:txBody>
                <a:bodyPr wrap="square" rtlCol="0"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lnSpc>
                      <a:spcPct val="120000"/>
                    </a:lnSpc>
                  </a:pPr>
                  <a:endParaRPr lang="zh-CN" altLang="en-US" b="1" dirty="0">
                    <a:solidFill>
                      <a:schemeClr val="tx1">
                        <a:lumMod val="50000"/>
                        <a:lumOff val="50000"/>
                      </a:schemeClr>
                    </a:solidFill>
                    <a:latin typeface="+mn-lt"/>
                    <a:ea typeface="+mn-ea"/>
                    <a:cs typeface="+mn-ea"/>
                    <a:sym typeface="+mn-lt"/>
                  </a:endParaRPr>
                </a:p>
              </p:txBody>
            </p:sp>
            <p:pic>
              <p:nvPicPr>
                <p:cNvPr id="57" name="Picture 9" descr="电脑">
                  <a:extLst>
                    <a:ext uri="{FF2B5EF4-FFF2-40B4-BE49-F238E27FC236}">
                      <a16:creationId xmlns:a16="http://schemas.microsoft.com/office/drawing/2014/main" id="{A6BB5A98-0961-4AF1-9AF2-03145A0F6B96}"/>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531193" y="1676806"/>
                  <a:ext cx="710208" cy="62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TextBox 14">
                  <a:extLst>
                    <a:ext uri="{FF2B5EF4-FFF2-40B4-BE49-F238E27FC236}">
                      <a16:creationId xmlns:a16="http://schemas.microsoft.com/office/drawing/2014/main" id="{A7EF10ED-F516-4770-952F-983DE2490EA7}"/>
                    </a:ext>
                  </a:extLst>
                </p:cNvPr>
                <p:cNvSpPr txBox="1"/>
                <p:nvPr/>
              </p:nvSpPr>
              <p:spPr>
                <a:xfrm>
                  <a:off x="628052" y="2132855"/>
                  <a:ext cx="1131233" cy="429092"/>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部门</a:t>
                  </a:r>
                  <a:r>
                    <a:rPr lang="en-US" altLang="zh-CN" sz="1400" dirty="0">
                      <a:latin typeface="+mn-lt"/>
                      <a:ea typeface="+mn-ea"/>
                      <a:cs typeface="+mn-ea"/>
                      <a:sym typeface="+mn-lt"/>
                    </a:rPr>
                    <a:t>A</a:t>
                  </a:r>
                  <a:endParaRPr lang="zh-CN" altLang="en-US" sz="1400" dirty="0">
                    <a:latin typeface="+mn-lt"/>
                    <a:ea typeface="+mn-ea"/>
                    <a:cs typeface="+mn-ea"/>
                    <a:sym typeface="+mn-lt"/>
                  </a:endParaRPr>
                </a:p>
              </p:txBody>
            </p:sp>
            <p:pic>
              <p:nvPicPr>
                <p:cNvPr id="59" name="Picture 9" descr="电脑">
                  <a:extLst>
                    <a:ext uri="{FF2B5EF4-FFF2-40B4-BE49-F238E27FC236}">
                      <a16:creationId xmlns:a16="http://schemas.microsoft.com/office/drawing/2014/main" id="{DDAD6164-73CA-4231-827F-A1DC80094DE5}"/>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70585" y="1603415"/>
                  <a:ext cx="710208" cy="62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组合 12">
                <a:extLst>
                  <a:ext uri="{FF2B5EF4-FFF2-40B4-BE49-F238E27FC236}">
                    <a16:creationId xmlns:a16="http://schemas.microsoft.com/office/drawing/2014/main" id="{6F90CD0B-E595-48F1-BB57-436FB996831D}"/>
                  </a:ext>
                </a:extLst>
              </p:cNvPr>
              <p:cNvGrpSpPr/>
              <p:nvPr/>
            </p:nvGrpSpPr>
            <p:grpSpPr>
              <a:xfrm>
                <a:off x="4313916" y="5625262"/>
                <a:ext cx="1174655" cy="912838"/>
                <a:chOff x="285750" y="1268760"/>
                <a:chExt cx="1731148" cy="1293189"/>
              </a:xfrm>
            </p:grpSpPr>
            <p:sp>
              <p:nvSpPr>
                <p:cNvPr id="51" name="椭圆 50">
                  <a:extLst>
                    <a:ext uri="{FF2B5EF4-FFF2-40B4-BE49-F238E27FC236}">
                      <a16:creationId xmlns:a16="http://schemas.microsoft.com/office/drawing/2014/main" id="{3B200D0F-439B-4F73-8558-A2CEBB385D85}"/>
                    </a:ext>
                  </a:extLst>
                </p:cNvPr>
                <p:cNvSpPr/>
                <p:nvPr/>
              </p:nvSpPr>
              <p:spPr>
                <a:xfrm>
                  <a:off x="285750" y="1648232"/>
                  <a:ext cx="1731148" cy="727474"/>
                </a:xfrm>
                <a:prstGeom prst="ellipse">
                  <a:avLst/>
                </a:prstGeom>
                <a:solidFill>
                  <a:schemeClr val="tx2">
                    <a:lumMod val="20000"/>
                    <a:lumOff val="80000"/>
                  </a:schemeClr>
                </a:solidFill>
              </p:spPr>
              <p:txBody>
                <a:bodyPr wrap="square" rtlCol="0"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lnSpc>
                      <a:spcPct val="120000"/>
                    </a:lnSpc>
                  </a:pPr>
                  <a:endParaRPr lang="zh-CN" altLang="en-US" b="1" dirty="0">
                    <a:solidFill>
                      <a:schemeClr val="tx1">
                        <a:lumMod val="50000"/>
                        <a:lumOff val="50000"/>
                      </a:schemeClr>
                    </a:solidFill>
                    <a:latin typeface="+mn-lt"/>
                    <a:ea typeface="+mn-ea"/>
                    <a:cs typeface="+mn-ea"/>
                    <a:sym typeface="+mn-lt"/>
                  </a:endParaRPr>
                </a:p>
              </p:txBody>
            </p:sp>
            <p:pic>
              <p:nvPicPr>
                <p:cNvPr id="52" name="Picture 9" descr="电脑">
                  <a:extLst>
                    <a:ext uri="{FF2B5EF4-FFF2-40B4-BE49-F238E27FC236}">
                      <a16:creationId xmlns:a16="http://schemas.microsoft.com/office/drawing/2014/main" id="{F5E2EE94-705F-47CC-930B-78B2CCA9D5F1}"/>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612935" y="1478632"/>
                  <a:ext cx="710208" cy="62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 name="Picture 9" descr="电脑">
                  <a:extLst>
                    <a:ext uri="{FF2B5EF4-FFF2-40B4-BE49-F238E27FC236}">
                      <a16:creationId xmlns:a16="http://schemas.microsoft.com/office/drawing/2014/main" id="{AFBC681F-DFA8-43EC-A45A-66B15CADD97E}"/>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159026" y="1268760"/>
                  <a:ext cx="710208" cy="62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Picture 9" descr="电脑">
                  <a:extLst>
                    <a:ext uri="{FF2B5EF4-FFF2-40B4-BE49-F238E27FC236}">
                      <a16:creationId xmlns:a16="http://schemas.microsoft.com/office/drawing/2014/main" id="{E494009E-8F75-4CCD-8F6D-0982E06D2017}"/>
                    </a:ext>
                  </a:extLst>
                </p:cNvPr>
                <p:cNvPicPr>
                  <a:picLocks noChangeAspect="1" noChangeArrowheads="1"/>
                </p:cNvPicPr>
                <p:nvPr/>
              </p:nvPicPr>
              <p:blipFill>
                <a:blip r:embed="rId5" cstate="email">
                  <a:extLst>
                    <a:ext uri="{28A0092B-C50C-407E-A947-70E740481C1C}">
                      <a14:useLocalDpi xmlns:a14="http://schemas.microsoft.com/office/drawing/2010/main"/>
                    </a:ext>
                  </a:extLst>
                </a:blip>
                <a:srcRect/>
                <a:stretch>
                  <a:fillRect/>
                </a:stretch>
              </p:blipFill>
              <p:spPr bwMode="auto">
                <a:xfrm>
                  <a:off x="1202587" y="1631032"/>
                  <a:ext cx="710208" cy="621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TextBox 21">
                  <a:extLst>
                    <a:ext uri="{FF2B5EF4-FFF2-40B4-BE49-F238E27FC236}">
                      <a16:creationId xmlns:a16="http://schemas.microsoft.com/office/drawing/2014/main" id="{644A1808-BCEC-477C-AD17-5EBE2F515C91}"/>
                    </a:ext>
                  </a:extLst>
                </p:cNvPr>
                <p:cNvSpPr txBox="1"/>
                <p:nvPr/>
              </p:nvSpPr>
              <p:spPr>
                <a:xfrm>
                  <a:off x="628052" y="2132857"/>
                  <a:ext cx="1131233" cy="429092"/>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部门</a:t>
                  </a:r>
                  <a:r>
                    <a:rPr lang="en-US" altLang="zh-CN" sz="1400" dirty="0">
                      <a:latin typeface="+mn-lt"/>
                      <a:ea typeface="+mn-ea"/>
                      <a:cs typeface="+mn-ea"/>
                      <a:sym typeface="+mn-lt"/>
                    </a:rPr>
                    <a:t>B</a:t>
                  </a:r>
                  <a:endParaRPr lang="zh-CN" altLang="en-US" sz="1400" dirty="0">
                    <a:latin typeface="+mn-lt"/>
                    <a:ea typeface="+mn-ea"/>
                    <a:cs typeface="+mn-ea"/>
                    <a:sym typeface="+mn-lt"/>
                  </a:endParaRPr>
                </a:p>
              </p:txBody>
            </p:sp>
          </p:grpSp>
          <p:sp>
            <p:nvSpPr>
              <p:cNvPr id="14" name="TextBox 22">
                <a:extLst>
                  <a:ext uri="{FF2B5EF4-FFF2-40B4-BE49-F238E27FC236}">
                    <a16:creationId xmlns:a16="http://schemas.microsoft.com/office/drawing/2014/main" id="{89CFF759-AEA8-450B-A394-53C60811A44D}"/>
                  </a:ext>
                </a:extLst>
              </p:cNvPr>
              <p:cNvSpPr txBox="1"/>
              <p:nvPr/>
            </p:nvSpPr>
            <p:spPr>
              <a:xfrm>
                <a:off x="2986018" y="2687826"/>
                <a:ext cx="949510" cy="302888"/>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混合模式</a:t>
                </a:r>
              </a:p>
            </p:txBody>
          </p:sp>
          <p:cxnSp>
            <p:nvCxnSpPr>
              <p:cNvPr id="15" name="直接连接符 14">
                <a:extLst>
                  <a:ext uri="{FF2B5EF4-FFF2-40B4-BE49-F238E27FC236}">
                    <a16:creationId xmlns:a16="http://schemas.microsoft.com/office/drawing/2014/main" id="{30855269-C85C-46E0-B6A6-4F1D00E89BB8}"/>
                  </a:ext>
                </a:extLst>
              </p:cNvPr>
              <p:cNvCxnSpPr/>
              <p:nvPr/>
            </p:nvCxnSpPr>
            <p:spPr>
              <a:xfrm>
                <a:off x="5488571" y="2181401"/>
                <a:ext cx="0" cy="2057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CD38FA1-C709-4E8E-89B8-4913ECBC6B8F}"/>
                  </a:ext>
                </a:extLst>
              </p:cNvPr>
              <p:cNvCxnSpPr>
                <a:stCxn id="26" idx="0"/>
              </p:cNvCxnSpPr>
              <p:nvPr/>
            </p:nvCxnSpPr>
            <p:spPr>
              <a:xfrm flipH="1">
                <a:off x="4408451" y="2376602"/>
                <a:ext cx="33586" cy="1843513"/>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7D2FCC8-0B4E-4C4D-AC7B-AA2562FC2C6F}"/>
                  </a:ext>
                </a:extLst>
              </p:cNvPr>
              <p:cNvCxnSpPr>
                <a:stCxn id="24" idx="2"/>
              </p:cNvCxnSpPr>
              <p:nvPr/>
            </p:nvCxnSpPr>
            <p:spPr>
              <a:xfrm>
                <a:off x="4392239" y="4706091"/>
                <a:ext cx="1672396" cy="120939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DDDB9FA-789A-475E-883B-BF7B2DD29F56}"/>
                  </a:ext>
                </a:extLst>
              </p:cNvPr>
              <p:cNvCxnSpPr/>
              <p:nvPr/>
            </p:nvCxnSpPr>
            <p:spPr>
              <a:xfrm flipV="1">
                <a:off x="4517154" y="1876987"/>
                <a:ext cx="355061" cy="304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5AA7059-3EAC-4A3A-8E10-7DFF45466C5E}"/>
                  </a:ext>
                </a:extLst>
              </p:cNvPr>
              <p:cNvCxnSpPr/>
              <p:nvPr/>
            </p:nvCxnSpPr>
            <p:spPr>
              <a:xfrm flipH="1" flipV="1">
                <a:off x="5149953" y="1866236"/>
                <a:ext cx="311752" cy="30441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肘形连接符 29">
                <a:extLst>
                  <a:ext uri="{FF2B5EF4-FFF2-40B4-BE49-F238E27FC236}">
                    <a16:creationId xmlns:a16="http://schemas.microsoft.com/office/drawing/2014/main" id="{1EC73DB8-18E2-439D-8AEA-F76D8BB7190B}"/>
                  </a:ext>
                </a:extLst>
              </p:cNvPr>
              <p:cNvCxnSpPr/>
              <p:nvPr/>
            </p:nvCxnSpPr>
            <p:spPr>
              <a:xfrm rot="5400000" flipH="1" flipV="1">
                <a:off x="5565406" y="1776992"/>
                <a:ext cx="74349" cy="2088000"/>
              </a:xfrm>
              <a:prstGeom prst="bentConnector3">
                <a:avLst>
                  <a:gd name="adj1" fmla="val -514940"/>
                </a:avLst>
              </a:prstGeom>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9A7867F-F802-44FC-9FF8-46FE3135758D}"/>
                  </a:ext>
                </a:extLst>
              </p:cNvPr>
              <p:cNvCxnSpPr/>
              <p:nvPr/>
            </p:nvCxnSpPr>
            <p:spPr>
              <a:xfrm>
                <a:off x="5687853" y="2767538"/>
                <a:ext cx="1008000" cy="0"/>
              </a:xfrm>
              <a:prstGeom prst="line">
                <a:avLst/>
              </a:prstGeom>
            </p:spPr>
            <p:style>
              <a:lnRef idx="1">
                <a:schemeClr val="accent1"/>
              </a:lnRef>
              <a:fillRef idx="0">
                <a:schemeClr val="accent1"/>
              </a:fillRef>
              <a:effectRef idx="0">
                <a:schemeClr val="accent1"/>
              </a:effectRef>
              <a:fontRef idx="minor">
                <a:schemeClr val="tx1"/>
              </a:fontRef>
            </p:style>
          </p:cxnSp>
          <p:pic>
            <p:nvPicPr>
              <p:cNvPr id="23" name="Picture 13" descr="交换机三层">
                <a:extLst>
                  <a:ext uri="{FF2B5EF4-FFF2-40B4-BE49-F238E27FC236}">
                    <a16:creationId xmlns:a16="http://schemas.microsoft.com/office/drawing/2014/main" id="{AD207079-BF1F-4E0D-86E9-E3186989DD7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165149" y="4094720"/>
                <a:ext cx="543639" cy="5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3" descr="交换机三层">
                <a:extLst>
                  <a:ext uri="{FF2B5EF4-FFF2-40B4-BE49-F238E27FC236}">
                    <a16:creationId xmlns:a16="http://schemas.microsoft.com/office/drawing/2014/main" id="{861EF255-843B-4C9B-B771-F9A30EB0825C}"/>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4120419" y="4106213"/>
                <a:ext cx="543639" cy="59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5" name="组合 24">
                <a:extLst>
                  <a:ext uri="{FF2B5EF4-FFF2-40B4-BE49-F238E27FC236}">
                    <a16:creationId xmlns:a16="http://schemas.microsoft.com/office/drawing/2014/main" id="{6E471DAC-BD28-407D-AC66-EFF3A9A78744}"/>
                  </a:ext>
                </a:extLst>
              </p:cNvPr>
              <p:cNvGrpSpPr/>
              <p:nvPr/>
            </p:nvGrpSpPr>
            <p:grpSpPr>
              <a:xfrm>
                <a:off x="6107405" y="1934478"/>
                <a:ext cx="1394211" cy="1291256"/>
                <a:chOff x="5127581" y="3112352"/>
                <a:chExt cx="1883123" cy="1744064"/>
              </a:xfrm>
            </p:grpSpPr>
            <p:grpSp>
              <p:nvGrpSpPr>
                <p:cNvPr id="38" name="组合 44">
                  <a:extLst>
                    <a:ext uri="{FF2B5EF4-FFF2-40B4-BE49-F238E27FC236}">
                      <a16:creationId xmlns:a16="http://schemas.microsoft.com/office/drawing/2014/main" id="{A40912A6-A527-419B-BB10-08B34970F430}"/>
                    </a:ext>
                  </a:extLst>
                </p:cNvPr>
                <p:cNvGrpSpPr/>
                <p:nvPr/>
              </p:nvGrpSpPr>
              <p:grpSpPr>
                <a:xfrm>
                  <a:off x="5148062" y="3722944"/>
                  <a:ext cx="1505210" cy="1133472"/>
                  <a:chOff x="2548935" y="980728"/>
                  <a:chExt cx="1914459" cy="1584100"/>
                </a:xfrm>
              </p:grpSpPr>
              <p:sp>
                <p:nvSpPr>
                  <p:cNvPr id="47" name="椭圆 46">
                    <a:extLst>
                      <a:ext uri="{FF2B5EF4-FFF2-40B4-BE49-F238E27FC236}">
                        <a16:creationId xmlns:a16="http://schemas.microsoft.com/office/drawing/2014/main" id="{DCC6E337-C59A-455C-B502-44A63C8CF248}"/>
                      </a:ext>
                    </a:extLst>
                  </p:cNvPr>
                  <p:cNvSpPr/>
                  <p:nvPr/>
                </p:nvSpPr>
                <p:spPr>
                  <a:xfrm>
                    <a:off x="2548935" y="1376113"/>
                    <a:ext cx="1641365" cy="721393"/>
                  </a:xfrm>
                  <a:prstGeom prst="ellipse">
                    <a:avLst/>
                  </a:prstGeom>
                  <a:solidFill>
                    <a:schemeClr val="tx2">
                      <a:lumMod val="20000"/>
                      <a:lumOff val="80000"/>
                    </a:schemeClr>
                  </a:solidFill>
                </p:spPr>
                <p:txBody>
                  <a:bodyPr wrap="square" rtlCol="0"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lnSpc>
                        <a:spcPct val="120000"/>
                      </a:lnSpc>
                    </a:pPr>
                    <a:endParaRPr lang="zh-CN" altLang="en-US" sz="1200" b="1" dirty="0">
                      <a:solidFill>
                        <a:schemeClr val="tx1">
                          <a:lumMod val="50000"/>
                          <a:lumOff val="50000"/>
                        </a:schemeClr>
                      </a:solidFill>
                      <a:latin typeface="+mn-lt"/>
                      <a:ea typeface="+mn-ea"/>
                      <a:cs typeface="+mn-ea"/>
                      <a:sym typeface="+mn-lt"/>
                    </a:endParaRPr>
                  </a:p>
                </p:txBody>
              </p:sp>
              <p:pic>
                <p:nvPicPr>
                  <p:cNvPr id="48" name="Picture 61" descr="服务器群">
                    <a:extLst>
                      <a:ext uri="{FF2B5EF4-FFF2-40B4-BE49-F238E27FC236}">
                        <a16:creationId xmlns:a16="http://schemas.microsoft.com/office/drawing/2014/main" id="{8432C66C-8535-4321-83DB-70D8CE56997C}"/>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a:stretch>
                    <a:fillRect/>
                  </a:stretch>
                </p:blipFill>
                <p:spPr bwMode="auto">
                  <a:xfrm>
                    <a:off x="3084282" y="980728"/>
                    <a:ext cx="922848" cy="859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8" descr="存储服务器">
                    <a:extLst>
                      <a:ext uri="{FF2B5EF4-FFF2-40B4-BE49-F238E27FC236}">
                        <a16:creationId xmlns:a16="http://schemas.microsoft.com/office/drawing/2014/main" id="{102186E8-4D3B-4A1C-BC6D-0815F052D35A}"/>
                      </a:ext>
                    </a:extLst>
                  </p:cNvPr>
                  <p:cNvPicPr>
                    <a:picLocks noChangeAspect="1" noChangeArrowheads="1"/>
                  </p:cNvPicPr>
                  <p:nvPr/>
                </p:nvPicPr>
                <p:blipFill>
                  <a:blip r:embed="rId8" cstate="email">
                    <a:extLst>
                      <a:ext uri="{28A0092B-C50C-407E-A947-70E740481C1C}">
                        <a14:useLocalDpi xmlns:a14="http://schemas.microsoft.com/office/drawing/2010/main"/>
                      </a:ext>
                    </a:extLst>
                  </a:blip>
                  <a:srcRect/>
                  <a:stretch>
                    <a:fillRect/>
                  </a:stretch>
                </p:blipFill>
                <p:spPr bwMode="auto">
                  <a:xfrm>
                    <a:off x="2687366" y="1312942"/>
                    <a:ext cx="587074" cy="62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TextBox 39">
                    <a:extLst>
                      <a:ext uri="{FF2B5EF4-FFF2-40B4-BE49-F238E27FC236}">
                        <a16:creationId xmlns:a16="http://schemas.microsoft.com/office/drawing/2014/main" id="{6DB6ED14-5F82-47BE-8471-5C043CE20688}"/>
                      </a:ext>
                    </a:extLst>
                  </p:cNvPr>
                  <p:cNvSpPr txBox="1"/>
                  <p:nvPr/>
                </p:nvSpPr>
                <p:spPr>
                  <a:xfrm>
                    <a:off x="2770289" y="1993081"/>
                    <a:ext cx="1693105" cy="571747"/>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en-US" altLang="zh-CN" sz="1400" dirty="0">
                        <a:latin typeface="+mn-lt"/>
                        <a:ea typeface="+mn-ea"/>
                        <a:cs typeface="+mn-ea"/>
                        <a:sym typeface="+mn-lt"/>
                      </a:rPr>
                      <a:t>DMZ</a:t>
                    </a:r>
                    <a:r>
                      <a:rPr lang="zh-CN" altLang="en-US" sz="1400" dirty="0">
                        <a:latin typeface="+mn-lt"/>
                        <a:ea typeface="+mn-ea"/>
                        <a:cs typeface="+mn-ea"/>
                        <a:sym typeface="+mn-lt"/>
                      </a:rPr>
                      <a:t>区</a:t>
                    </a:r>
                  </a:p>
                </p:txBody>
              </p:sp>
            </p:grpSp>
            <p:sp>
              <p:nvSpPr>
                <p:cNvPr id="46" name="TextBox 35">
                  <a:extLst>
                    <a:ext uri="{FF2B5EF4-FFF2-40B4-BE49-F238E27FC236}">
                      <a16:creationId xmlns:a16="http://schemas.microsoft.com/office/drawing/2014/main" id="{7AF8C528-FEB0-4B0F-8DD3-05BB05ADD886}"/>
                    </a:ext>
                  </a:extLst>
                </p:cNvPr>
                <p:cNvSpPr txBox="1"/>
                <p:nvPr/>
              </p:nvSpPr>
              <p:spPr>
                <a:xfrm>
                  <a:off x="5127581" y="3112352"/>
                  <a:ext cx="1883123" cy="620114"/>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en-US" altLang="zh-CN" sz="1100" dirty="0">
                      <a:solidFill>
                        <a:srgbClr val="FF0000"/>
                      </a:solidFill>
                      <a:latin typeface="+mn-lt"/>
                      <a:ea typeface="+mn-ea"/>
                      <a:cs typeface="+mn-ea"/>
                      <a:sym typeface="+mn-lt"/>
                    </a:rPr>
                    <a:t>WEB</a:t>
                  </a:r>
                  <a:r>
                    <a:rPr lang="zh-CN" altLang="en-US" sz="1100" dirty="0">
                      <a:solidFill>
                        <a:srgbClr val="FF0000"/>
                      </a:solidFill>
                      <a:latin typeface="+mn-lt"/>
                      <a:ea typeface="+mn-ea"/>
                      <a:cs typeface="+mn-ea"/>
                      <a:sym typeface="+mn-lt"/>
                    </a:rPr>
                    <a:t>交互系统</a:t>
                  </a:r>
                  <a:endParaRPr lang="en-US" altLang="zh-CN" sz="1100" dirty="0">
                    <a:solidFill>
                      <a:srgbClr val="FF0000"/>
                    </a:solidFill>
                    <a:latin typeface="+mn-lt"/>
                    <a:ea typeface="+mn-ea"/>
                    <a:cs typeface="+mn-ea"/>
                    <a:sym typeface="+mn-lt"/>
                  </a:endParaRPr>
                </a:p>
                <a:p>
                  <a:pPr>
                    <a:lnSpc>
                      <a:spcPct val="120000"/>
                    </a:lnSpc>
                  </a:pPr>
                  <a:r>
                    <a:rPr lang="en-US" altLang="zh-CN" sz="1100" dirty="0">
                      <a:solidFill>
                        <a:srgbClr val="FF0000"/>
                      </a:solidFill>
                      <a:latin typeface="+mn-lt"/>
                      <a:ea typeface="+mn-ea"/>
                      <a:cs typeface="+mn-ea"/>
                      <a:sym typeface="+mn-lt"/>
                    </a:rPr>
                    <a:t>WEB</a:t>
                  </a:r>
                  <a:r>
                    <a:rPr lang="zh-CN" altLang="en-US" sz="1100" dirty="0">
                      <a:solidFill>
                        <a:srgbClr val="FF0000"/>
                      </a:solidFill>
                      <a:latin typeface="+mn-lt"/>
                      <a:ea typeface="+mn-ea"/>
                      <a:cs typeface="+mn-ea"/>
                      <a:sym typeface="+mn-lt"/>
                    </a:rPr>
                    <a:t>门户网站</a:t>
                  </a:r>
                </a:p>
              </p:txBody>
            </p:sp>
          </p:grpSp>
          <p:pic>
            <p:nvPicPr>
              <p:cNvPr id="26" name="图片 25">
                <a:extLst>
                  <a:ext uri="{FF2B5EF4-FFF2-40B4-BE49-F238E27FC236}">
                    <a16:creationId xmlns:a16="http://schemas.microsoft.com/office/drawing/2014/main" id="{D8360F40-442B-43AA-B886-D0CAF1645E1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24871" y="2376602"/>
                <a:ext cx="1634331" cy="1061864"/>
              </a:xfrm>
              <a:prstGeom prst="rect">
                <a:avLst/>
              </a:prstGeom>
            </p:spPr>
          </p:pic>
          <p:pic>
            <p:nvPicPr>
              <p:cNvPr id="27" name="图片 26">
                <a:extLst>
                  <a:ext uri="{FF2B5EF4-FFF2-40B4-BE49-F238E27FC236}">
                    <a16:creationId xmlns:a16="http://schemas.microsoft.com/office/drawing/2014/main" id="{E0EE98BB-0FF8-4548-BC01-98653D2DA074}"/>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19803" y="2365367"/>
                <a:ext cx="1634331" cy="1061864"/>
              </a:xfrm>
              <a:prstGeom prst="rect">
                <a:avLst/>
              </a:prstGeom>
            </p:spPr>
          </p:pic>
          <p:sp>
            <p:nvSpPr>
              <p:cNvPr id="28" name="TextBox 42">
                <a:extLst>
                  <a:ext uri="{FF2B5EF4-FFF2-40B4-BE49-F238E27FC236}">
                    <a16:creationId xmlns:a16="http://schemas.microsoft.com/office/drawing/2014/main" id="{41D22FC9-11CF-49CC-B3BB-4A1227D4839B}"/>
                  </a:ext>
                </a:extLst>
              </p:cNvPr>
              <p:cNvSpPr txBox="1"/>
              <p:nvPr/>
            </p:nvSpPr>
            <p:spPr>
              <a:xfrm>
                <a:off x="2986328" y="3273342"/>
                <a:ext cx="949510" cy="302888"/>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网桥模式</a:t>
                </a:r>
              </a:p>
            </p:txBody>
          </p:sp>
          <p:pic>
            <p:nvPicPr>
              <p:cNvPr id="29" name="图片 28">
                <a:extLst>
                  <a:ext uri="{FF2B5EF4-FFF2-40B4-BE49-F238E27FC236}">
                    <a16:creationId xmlns:a16="http://schemas.microsoft.com/office/drawing/2014/main" id="{52F65312-CD47-4296-85CA-4E71C70B250D}"/>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49076" y="1855614"/>
                <a:ext cx="1634331" cy="1061864"/>
              </a:xfrm>
              <a:prstGeom prst="rect">
                <a:avLst/>
              </a:prstGeom>
            </p:spPr>
          </p:pic>
          <p:pic>
            <p:nvPicPr>
              <p:cNvPr id="30" name="图片 29">
                <a:extLst>
                  <a:ext uri="{FF2B5EF4-FFF2-40B4-BE49-F238E27FC236}">
                    <a16:creationId xmlns:a16="http://schemas.microsoft.com/office/drawing/2014/main" id="{B87CE2DE-D3E5-43C3-9FF6-3DA289AB6F81}"/>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4008" y="1844379"/>
                <a:ext cx="1634331" cy="1061864"/>
              </a:xfrm>
              <a:prstGeom prst="rect">
                <a:avLst/>
              </a:prstGeom>
            </p:spPr>
          </p:pic>
          <p:pic>
            <p:nvPicPr>
              <p:cNvPr id="31" name="图片 30">
                <a:extLst>
                  <a:ext uri="{FF2B5EF4-FFF2-40B4-BE49-F238E27FC236}">
                    <a16:creationId xmlns:a16="http://schemas.microsoft.com/office/drawing/2014/main" id="{1F24DE88-AD93-4D84-8E8C-F0FFB3465BEF}"/>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651588" y="3023903"/>
                <a:ext cx="1634331" cy="1061864"/>
              </a:xfrm>
              <a:prstGeom prst="rect">
                <a:avLst/>
              </a:prstGeom>
            </p:spPr>
          </p:pic>
          <p:pic>
            <p:nvPicPr>
              <p:cNvPr id="32" name="图片 31">
                <a:extLst>
                  <a:ext uri="{FF2B5EF4-FFF2-40B4-BE49-F238E27FC236}">
                    <a16:creationId xmlns:a16="http://schemas.microsoft.com/office/drawing/2014/main" id="{4C1CA564-0D8D-48A7-AFD6-205E682F8215}"/>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646520" y="3012668"/>
                <a:ext cx="1634331" cy="1061864"/>
              </a:xfrm>
              <a:prstGeom prst="rect">
                <a:avLst/>
              </a:prstGeom>
            </p:spPr>
          </p:pic>
          <p:sp>
            <p:nvSpPr>
              <p:cNvPr id="33" name="TextBox 47">
                <a:extLst>
                  <a:ext uri="{FF2B5EF4-FFF2-40B4-BE49-F238E27FC236}">
                    <a16:creationId xmlns:a16="http://schemas.microsoft.com/office/drawing/2014/main" id="{6FC8EB2E-6ADC-4B59-B08C-5D89352E6C76}"/>
                  </a:ext>
                </a:extLst>
              </p:cNvPr>
              <p:cNvSpPr txBox="1"/>
              <p:nvPr/>
            </p:nvSpPr>
            <p:spPr>
              <a:xfrm>
                <a:off x="3033006" y="2168760"/>
                <a:ext cx="949510" cy="302888"/>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路由模式</a:t>
                </a:r>
              </a:p>
            </p:txBody>
          </p:sp>
          <p:sp>
            <p:nvSpPr>
              <p:cNvPr id="37" name="TextBox 51">
                <a:extLst>
                  <a:ext uri="{FF2B5EF4-FFF2-40B4-BE49-F238E27FC236}">
                    <a16:creationId xmlns:a16="http://schemas.microsoft.com/office/drawing/2014/main" id="{60731340-D2B1-48F1-BEA7-34DEDA8EC19D}"/>
                  </a:ext>
                </a:extLst>
              </p:cNvPr>
              <p:cNvSpPr txBox="1"/>
              <p:nvPr/>
            </p:nvSpPr>
            <p:spPr>
              <a:xfrm>
                <a:off x="2149058" y="4694598"/>
                <a:ext cx="949510" cy="302888"/>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旁路模式</a:t>
                </a:r>
              </a:p>
            </p:txBody>
          </p:sp>
          <p:grpSp>
            <p:nvGrpSpPr>
              <p:cNvPr id="39" name="组合 37">
                <a:extLst>
                  <a:ext uri="{FF2B5EF4-FFF2-40B4-BE49-F238E27FC236}">
                    <a16:creationId xmlns:a16="http://schemas.microsoft.com/office/drawing/2014/main" id="{EAA29873-699C-4295-A7F3-16B21239B121}"/>
                  </a:ext>
                </a:extLst>
              </p:cNvPr>
              <p:cNvGrpSpPr/>
              <p:nvPr/>
            </p:nvGrpSpPr>
            <p:grpSpPr>
              <a:xfrm>
                <a:off x="5693523" y="5492015"/>
                <a:ext cx="1174655" cy="1012709"/>
                <a:chOff x="1832486" y="4468802"/>
                <a:chExt cx="1174655" cy="1012709"/>
              </a:xfrm>
            </p:grpSpPr>
            <p:sp>
              <p:nvSpPr>
                <p:cNvPr id="40" name="椭圆 39">
                  <a:extLst>
                    <a:ext uri="{FF2B5EF4-FFF2-40B4-BE49-F238E27FC236}">
                      <a16:creationId xmlns:a16="http://schemas.microsoft.com/office/drawing/2014/main" id="{5DCB9D09-E1D9-4CB1-A92C-2CB4DD5661BF}"/>
                    </a:ext>
                  </a:extLst>
                </p:cNvPr>
                <p:cNvSpPr/>
                <p:nvPr/>
              </p:nvSpPr>
              <p:spPr>
                <a:xfrm>
                  <a:off x="1832486" y="4741847"/>
                  <a:ext cx="1174655" cy="513510"/>
                </a:xfrm>
                <a:prstGeom prst="ellipse">
                  <a:avLst/>
                </a:prstGeom>
                <a:solidFill>
                  <a:schemeClr val="tx2">
                    <a:lumMod val="20000"/>
                    <a:lumOff val="80000"/>
                  </a:schemeClr>
                </a:solidFill>
              </p:spPr>
              <p:txBody>
                <a:bodyPr wrap="square" rtlCol="0" anchor="ctr">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gn="ctr">
                    <a:lnSpc>
                      <a:spcPct val="120000"/>
                    </a:lnSpc>
                  </a:pPr>
                  <a:endParaRPr lang="zh-CN" altLang="en-US" b="1" dirty="0">
                    <a:solidFill>
                      <a:schemeClr val="tx1">
                        <a:lumMod val="50000"/>
                        <a:lumOff val="50000"/>
                      </a:schemeClr>
                    </a:solidFill>
                    <a:latin typeface="+mn-lt"/>
                    <a:ea typeface="+mn-ea"/>
                    <a:cs typeface="+mn-ea"/>
                    <a:sym typeface="+mn-lt"/>
                  </a:endParaRPr>
                </a:p>
              </p:txBody>
            </p:sp>
            <p:sp>
              <p:nvSpPr>
                <p:cNvPr id="41" name="TextBox 54">
                  <a:extLst>
                    <a:ext uri="{FF2B5EF4-FFF2-40B4-BE49-F238E27FC236}">
                      <a16:creationId xmlns:a16="http://schemas.microsoft.com/office/drawing/2014/main" id="{4A970913-8C7B-4A92-8305-8E34E8415CBA}"/>
                    </a:ext>
                  </a:extLst>
                </p:cNvPr>
                <p:cNvSpPr txBox="1"/>
                <p:nvPr/>
              </p:nvSpPr>
              <p:spPr>
                <a:xfrm>
                  <a:off x="2064752" y="5178623"/>
                  <a:ext cx="767588" cy="302888"/>
                </a:xfrm>
                <a:prstGeom prst="rect">
                  <a:avLst/>
                </a:prstGeom>
                <a:noFill/>
              </p:spPr>
              <p:txBody>
                <a:bodyPr wrap="square" rtlCol="0">
                  <a:spAutoFit/>
                </a:bodyPr>
                <a:lstStyle>
                  <a:defPPr>
                    <a:defRPr lang="zh-CN"/>
                  </a:defPPr>
                  <a:lvl1pPr algn="l" rtl="0" eaLnBrk="0" fontAlgn="base" hangingPunct="0">
                    <a:spcBef>
                      <a:spcPct val="0"/>
                    </a:spcBef>
                    <a:spcAft>
                      <a:spcPct val="0"/>
                    </a:spcAft>
                    <a:defRPr kern="1200">
                      <a:solidFill>
                        <a:schemeClr val="tx1"/>
                      </a:solidFill>
                      <a:latin typeface="Arial" charset="0"/>
                      <a:ea typeface="宋体" charset="-122"/>
                      <a:cs typeface="+mn-cs"/>
                    </a:defRPr>
                  </a:lvl1pPr>
                  <a:lvl2pPr marL="457200" algn="l" rtl="0" eaLnBrk="0" fontAlgn="base" hangingPunct="0">
                    <a:spcBef>
                      <a:spcPct val="0"/>
                    </a:spcBef>
                    <a:spcAft>
                      <a:spcPct val="0"/>
                    </a:spcAft>
                    <a:defRPr kern="1200">
                      <a:solidFill>
                        <a:schemeClr val="tx1"/>
                      </a:solidFill>
                      <a:latin typeface="Arial" charset="0"/>
                      <a:ea typeface="宋体" charset="-122"/>
                      <a:cs typeface="+mn-cs"/>
                    </a:defRPr>
                  </a:lvl2pPr>
                  <a:lvl3pPr marL="914400" algn="l" rtl="0" eaLnBrk="0" fontAlgn="base" hangingPunct="0">
                    <a:spcBef>
                      <a:spcPct val="0"/>
                    </a:spcBef>
                    <a:spcAft>
                      <a:spcPct val="0"/>
                    </a:spcAft>
                    <a:defRPr kern="1200">
                      <a:solidFill>
                        <a:schemeClr val="tx1"/>
                      </a:solidFill>
                      <a:latin typeface="Arial" charset="0"/>
                      <a:ea typeface="宋体" charset="-122"/>
                      <a:cs typeface="+mn-cs"/>
                    </a:defRPr>
                  </a:lvl3pPr>
                  <a:lvl4pPr marL="1371600" algn="l" rtl="0" eaLnBrk="0" fontAlgn="base" hangingPunct="0">
                    <a:spcBef>
                      <a:spcPct val="0"/>
                    </a:spcBef>
                    <a:spcAft>
                      <a:spcPct val="0"/>
                    </a:spcAft>
                    <a:defRPr kern="1200">
                      <a:solidFill>
                        <a:schemeClr val="tx1"/>
                      </a:solidFill>
                      <a:latin typeface="Arial" charset="0"/>
                      <a:ea typeface="宋体" charset="-122"/>
                      <a:cs typeface="+mn-cs"/>
                    </a:defRPr>
                  </a:lvl4pPr>
                  <a:lvl5pPr marL="1828800" algn="l" rtl="0" eaLnBrk="0" fontAlgn="base" hangingPunct="0">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a:lstStyle>
                <a:p>
                  <a:pPr>
                    <a:lnSpc>
                      <a:spcPct val="120000"/>
                    </a:lnSpc>
                  </a:pPr>
                  <a:r>
                    <a:rPr lang="zh-CN" altLang="en-US" sz="1400" dirty="0">
                      <a:latin typeface="+mn-lt"/>
                      <a:ea typeface="+mn-ea"/>
                      <a:cs typeface="+mn-ea"/>
                      <a:sym typeface="+mn-lt"/>
                    </a:rPr>
                    <a:t>服务器</a:t>
                  </a:r>
                </a:p>
              </p:txBody>
            </p:sp>
            <p:pic>
              <p:nvPicPr>
                <p:cNvPr id="42" name="Picture 13" descr="Service-Server">
                  <a:extLst>
                    <a:ext uri="{FF2B5EF4-FFF2-40B4-BE49-F238E27FC236}">
                      <a16:creationId xmlns:a16="http://schemas.microsoft.com/office/drawing/2014/main" id="{656A37F6-6559-4E1A-9EDA-A4676BEDEC4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263116" y="4468802"/>
                  <a:ext cx="370860" cy="52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8" descr="存储服务器">
                  <a:extLst>
                    <a:ext uri="{FF2B5EF4-FFF2-40B4-BE49-F238E27FC236}">
                      <a16:creationId xmlns:a16="http://schemas.microsoft.com/office/drawing/2014/main" id="{AE2F6C8F-D67D-4652-96BE-2027C40EF335}"/>
                    </a:ext>
                  </a:extLst>
                </p:cNvPr>
                <p:cNvPicPr>
                  <a:picLocks noChangeAspect="1" noChangeArrowheads="1"/>
                </p:cNvPicPr>
                <p:nvPr/>
              </p:nvPicPr>
              <p:blipFill>
                <a:blip r:embed="rId10" cstate="email">
                  <a:extLst>
                    <a:ext uri="{28A0092B-C50C-407E-A947-70E740481C1C}">
                      <a14:useLocalDpi xmlns:a14="http://schemas.microsoft.com/office/drawing/2010/main"/>
                    </a:ext>
                  </a:extLst>
                </a:blip>
                <a:srcRect/>
                <a:stretch>
                  <a:fillRect/>
                </a:stretch>
              </p:blipFill>
              <p:spPr bwMode="auto">
                <a:xfrm>
                  <a:off x="2438400" y="4648200"/>
                  <a:ext cx="475787" cy="5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13" descr="Service-Server">
                  <a:extLst>
                    <a:ext uri="{FF2B5EF4-FFF2-40B4-BE49-F238E27FC236}">
                      <a16:creationId xmlns:a16="http://schemas.microsoft.com/office/drawing/2014/main" id="{50BEAD69-793C-4D22-8425-7B910231DBD1}"/>
                    </a:ext>
                  </a:extLst>
                </p:cNvPr>
                <p:cNvPicPr>
                  <a:picLocks noChangeAspect="1" noChangeArrowheads="1"/>
                </p:cNvPicPr>
                <p:nvPr/>
              </p:nvPicPr>
              <p:blipFill>
                <a:blip r:embed="rId9" cstate="email">
                  <a:extLst>
                    <a:ext uri="{28A0092B-C50C-407E-A947-70E740481C1C}">
                      <a14:useLocalDpi xmlns:a14="http://schemas.microsoft.com/office/drawing/2010/main"/>
                    </a:ext>
                  </a:extLst>
                </a:blip>
                <a:srcRect/>
                <a:stretch>
                  <a:fillRect/>
                </a:stretch>
              </p:blipFill>
              <p:spPr bwMode="auto">
                <a:xfrm>
                  <a:off x="2146300" y="4651800"/>
                  <a:ext cx="370860" cy="52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spTree>
    <p:extLst>
      <p:ext uri="{BB962C8B-B14F-4D97-AF65-F5344CB8AC3E}">
        <p14:creationId xmlns:p14="http://schemas.microsoft.com/office/powerpoint/2010/main" val="2844149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260648"/>
            <a:ext cx="5027656" cy="850900"/>
          </a:xfrm>
        </p:spPr>
        <p:txBody>
          <a:bodyPr/>
          <a:lstStyle/>
          <a:p>
            <a:r>
              <a:rPr lang="zh-CN" altLang="en-US" dirty="0">
                <a:latin typeface="+mn-lt"/>
                <a:ea typeface="+mn-ea"/>
                <a:cs typeface="+mn-ea"/>
                <a:sym typeface="+mn-lt"/>
              </a:rPr>
              <a:t>移动接入安全</a:t>
            </a:r>
          </a:p>
        </p:txBody>
      </p:sp>
      <p:grpSp>
        <p:nvGrpSpPr>
          <p:cNvPr id="3" name="组合 2">
            <a:extLst>
              <a:ext uri="{FF2B5EF4-FFF2-40B4-BE49-F238E27FC236}">
                <a16:creationId xmlns:a16="http://schemas.microsoft.com/office/drawing/2014/main" id="{538E8C6E-BFA9-49BB-9997-1572A32368B3}"/>
              </a:ext>
            </a:extLst>
          </p:cNvPr>
          <p:cNvGrpSpPr/>
          <p:nvPr/>
        </p:nvGrpSpPr>
        <p:grpSpPr>
          <a:xfrm>
            <a:off x="749300" y="1268761"/>
            <a:ext cx="7855148" cy="5117386"/>
            <a:chOff x="1124255" y="2083783"/>
            <a:chExt cx="7134268" cy="4302363"/>
          </a:xfrm>
        </p:grpSpPr>
        <p:sp>
          <p:nvSpPr>
            <p:cNvPr id="5" name="弧形 4">
              <a:extLst>
                <a:ext uri="{FF2B5EF4-FFF2-40B4-BE49-F238E27FC236}">
                  <a16:creationId xmlns:a16="http://schemas.microsoft.com/office/drawing/2014/main" id="{D4334456-7F39-4F6C-BA1C-537C2C8710AC}"/>
                </a:ext>
              </a:extLst>
            </p:cNvPr>
            <p:cNvSpPr/>
            <p:nvPr/>
          </p:nvSpPr>
          <p:spPr>
            <a:xfrm flipH="1">
              <a:off x="2655671" y="4691736"/>
              <a:ext cx="3138014" cy="1694410"/>
            </a:xfrm>
            <a:prstGeom prst="arc">
              <a:avLst>
                <a:gd name="adj1" fmla="val 15523425"/>
                <a:gd name="adj2" fmla="val 393831"/>
              </a:avLst>
            </a:prstGeom>
            <a:ln w="31750">
              <a:prstDash val="dash"/>
            </a:ln>
          </p:spPr>
          <p:style>
            <a:lnRef idx="1">
              <a:schemeClr val="accent1"/>
            </a:lnRef>
            <a:fillRef idx="0">
              <a:schemeClr val="accent1"/>
            </a:fillRef>
            <a:effectRef idx="0">
              <a:schemeClr val="accent1"/>
            </a:effectRef>
            <a:fontRef idx="minor">
              <a:schemeClr val="tx1"/>
            </a:fontRef>
          </p:style>
          <p:txBody>
            <a:bodyPr lIns="72046" tIns="36023" rIns="72046" bIns="36023" rtlCol="0" anchor="ctr"/>
            <a:lstStyle/>
            <a:p>
              <a:pPr algn="ctr">
                <a:lnSpc>
                  <a:spcPct val="120000"/>
                </a:lnSpc>
              </a:pPr>
              <a:endParaRPr lang="zh-CN" altLang="en-US" sz="2000">
                <a:cs typeface="+mn-ea"/>
                <a:sym typeface="+mn-lt"/>
              </a:endParaRPr>
            </a:p>
          </p:txBody>
        </p:sp>
        <p:sp>
          <p:nvSpPr>
            <p:cNvPr id="6" name="弧形 5">
              <a:extLst>
                <a:ext uri="{FF2B5EF4-FFF2-40B4-BE49-F238E27FC236}">
                  <a16:creationId xmlns:a16="http://schemas.microsoft.com/office/drawing/2014/main" id="{E9D920DA-2C75-40A2-B9B1-D001BBA68A51}"/>
                </a:ext>
              </a:extLst>
            </p:cNvPr>
            <p:cNvSpPr/>
            <p:nvPr/>
          </p:nvSpPr>
          <p:spPr>
            <a:xfrm flipH="1" flipV="1">
              <a:off x="1886231" y="3296357"/>
              <a:ext cx="2626626" cy="1076877"/>
            </a:xfrm>
            <a:prstGeom prst="arc">
              <a:avLst>
                <a:gd name="adj1" fmla="val 13416147"/>
                <a:gd name="adj2" fmla="val 21567669"/>
              </a:avLst>
            </a:prstGeom>
            <a:ln w="31750">
              <a:prstDash val="dash"/>
            </a:ln>
          </p:spPr>
          <p:style>
            <a:lnRef idx="1">
              <a:schemeClr val="accent1"/>
            </a:lnRef>
            <a:fillRef idx="0">
              <a:schemeClr val="accent1"/>
            </a:fillRef>
            <a:effectRef idx="0">
              <a:schemeClr val="accent1"/>
            </a:effectRef>
            <a:fontRef idx="minor">
              <a:schemeClr val="tx1"/>
            </a:fontRef>
          </p:style>
          <p:txBody>
            <a:bodyPr lIns="72046" tIns="36023" rIns="72046" bIns="36023" rtlCol="0" anchor="ctr"/>
            <a:lstStyle/>
            <a:p>
              <a:pPr algn="ctr">
                <a:lnSpc>
                  <a:spcPct val="120000"/>
                </a:lnSpc>
              </a:pPr>
              <a:endParaRPr lang="zh-CN" altLang="en-US" sz="2000">
                <a:cs typeface="+mn-ea"/>
                <a:sym typeface="+mn-lt"/>
              </a:endParaRPr>
            </a:p>
          </p:txBody>
        </p:sp>
        <p:cxnSp>
          <p:nvCxnSpPr>
            <p:cNvPr id="7" name="直接连接符 6">
              <a:extLst>
                <a:ext uri="{FF2B5EF4-FFF2-40B4-BE49-F238E27FC236}">
                  <a16:creationId xmlns:a16="http://schemas.microsoft.com/office/drawing/2014/main" id="{E7105CCB-7741-4F49-8337-7C39DFDD4013}"/>
                </a:ext>
              </a:extLst>
            </p:cNvPr>
            <p:cNvCxnSpPr/>
            <p:nvPr/>
          </p:nvCxnSpPr>
          <p:spPr>
            <a:xfrm flipH="1">
              <a:off x="4186877" y="3948973"/>
              <a:ext cx="1051541" cy="520355"/>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2191543F-D9F8-4011-809A-F4F40E635D62}"/>
                </a:ext>
              </a:extLst>
            </p:cNvPr>
            <p:cNvCxnSpPr/>
            <p:nvPr/>
          </p:nvCxnSpPr>
          <p:spPr>
            <a:xfrm flipH="1" flipV="1">
              <a:off x="5238417" y="3948973"/>
              <a:ext cx="1110537" cy="389777"/>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A0B95764-142A-4C36-A27D-03B71670C6FB}"/>
                </a:ext>
              </a:extLst>
            </p:cNvPr>
            <p:cNvCxnSpPr/>
            <p:nvPr/>
          </p:nvCxnSpPr>
          <p:spPr>
            <a:xfrm flipH="1">
              <a:off x="5180465" y="3350401"/>
              <a:ext cx="864831" cy="66289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3D41A24-AF37-4F54-B260-23935D8BE9A9}"/>
                </a:ext>
              </a:extLst>
            </p:cNvPr>
            <p:cNvCxnSpPr/>
            <p:nvPr/>
          </p:nvCxnSpPr>
          <p:spPr>
            <a:xfrm flipH="1">
              <a:off x="6048277" y="2582250"/>
              <a:ext cx="864831" cy="66289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pic>
          <p:nvPicPr>
            <p:cNvPr id="11" name="Picture 61" descr="服务器群">
              <a:extLst>
                <a:ext uri="{FF2B5EF4-FFF2-40B4-BE49-F238E27FC236}">
                  <a16:creationId xmlns:a16="http://schemas.microsoft.com/office/drawing/2014/main" id="{44150363-C8CD-4454-8E84-3B9C7A72081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52023" y="2121199"/>
              <a:ext cx="922171" cy="92210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 name="Picture 10" descr="建筑物群">
              <a:extLst>
                <a:ext uri="{FF2B5EF4-FFF2-40B4-BE49-F238E27FC236}">
                  <a16:creationId xmlns:a16="http://schemas.microsoft.com/office/drawing/2014/main" id="{00C8FD59-850A-4593-BC15-EAC6E1D6AFC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600" y="2083783"/>
              <a:ext cx="1015923" cy="10158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Picture 13" descr="交换机三层">
              <a:extLst>
                <a:ext uri="{FF2B5EF4-FFF2-40B4-BE49-F238E27FC236}">
                  <a16:creationId xmlns:a16="http://schemas.microsoft.com/office/drawing/2014/main" id="{A50053FE-0AF2-4098-B0CE-7F334CFB880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38343" y="2874415"/>
              <a:ext cx="807491" cy="8074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4" name="Picture 60" descr="防火墙">
              <a:extLst>
                <a:ext uri="{FF2B5EF4-FFF2-40B4-BE49-F238E27FC236}">
                  <a16:creationId xmlns:a16="http://schemas.microsoft.com/office/drawing/2014/main" id="{F41A8183-251B-4BAE-88B3-B2EC540265A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4126" y="3524713"/>
              <a:ext cx="848584" cy="84852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5" name="Picture 6" descr="SSL-VPN">
              <a:extLst>
                <a:ext uri="{FF2B5EF4-FFF2-40B4-BE49-F238E27FC236}">
                  <a16:creationId xmlns:a16="http://schemas.microsoft.com/office/drawing/2014/main" id="{992DA664-A9F3-4B5E-B976-E5948066FEB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29282" y="3800276"/>
              <a:ext cx="1083826" cy="108374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6" name="Picture 11" descr="D:\sinfor\2010\1月\网络图标设计\修改0126\修改\互联网云_2.png">
              <a:extLst>
                <a:ext uri="{FF2B5EF4-FFF2-40B4-BE49-F238E27FC236}">
                  <a16:creationId xmlns:a16="http://schemas.microsoft.com/office/drawing/2014/main" id="{AE5EC75E-C374-4F89-8DCA-6E349963921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434726" y="3823956"/>
              <a:ext cx="1504300" cy="138658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5" descr="笔记本">
              <a:extLst>
                <a:ext uri="{FF2B5EF4-FFF2-40B4-BE49-F238E27FC236}">
                  <a16:creationId xmlns:a16="http://schemas.microsoft.com/office/drawing/2014/main" id="{1DD7D135-FEF7-43FB-9093-76CCC75B3BDA}"/>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633405" y="4456411"/>
              <a:ext cx="752883" cy="75282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 name="Picture 9" descr="电脑">
              <a:extLst>
                <a:ext uri="{FF2B5EF4-FFF2-40B4-BE49-F238E27FC236}">
                  <a16:creationId xmlns:a16="http://schemas.microsoft.com/office/drawing/2014/main" id="{E2C5FFEA-6458-4415-98FC-98C7F0B296A0}"/>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040426" y="5438809"/>
              <a:ext cx="795212" cy="79515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9" name="Picture 7" descr="人物图3">
              <a:extLst>
                <a:ext uri="{FF2B5EF4-FFF2-40B4-BE49-F238E27FC236}">
                  <a16:creationId xmlns:a16="http://schemas.microsoft.com/office/drawing/2014/main" id="{5DE1399D-FC4C-4E3F-88E6-F85A8FFCE4F4}"/>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51483" y="5071461"/>
              <a:ext cx="734749" cy="734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20" name="直接连接符 19">
              <a:extLst>
                <a:ext uri="{FF2B5EF4-FFF2-40B4-BE49-F238E27FC236}">
                  <a16:creationId xmlns:a16="http://schemas.microsoft.com/office/drawing/2014/main" id="{67CFFED6-69C0-4F0B-8410-07F2C36E739B}"/>
                </a:ext>
              </a:extLst>
            </p:cNvPr>
            <p:cNvCxnSpPr/>
            <p:nvPr/>
          </p:nvCxnSpPr>
          <p:spPr>
            <a:xfrm flipH="1">
              <a:off x="2040426" y="4517248"/>
              <a:ext cx="1919475" cy="348976"/>
            </a:xfrm>
            <a:prstGeom prst="line">
              <a:avLst/>
            </a:prstGeom>
            <a:ln w="31750">
              <a:solidFill>
                <a:srgbClr val="0070C0"/>
              </a:solidFill>
              <a:prstDash val="dash"/>
            </a:ln>
          </p:spPr>
          <p:style>
            <a:lnRef idx="1">
              <a:schemeClr val="accent1"/>
            </a:lnRef>
            <a:fillRef idx="0">
              <a:schemeClr val="accent1"/>
            </a:fillRef>
            <a:effectRef idx="0">
              <a:schemeClr val="accent1"/>
            </a:effectRef>
            <a:fontRef idx="minor">
              <a:schemeClr val="tx1"/>
            </a:fontRef>
          </p:style>
        </p:cxnSp>
        <p:sp>
          <p:nvSpPr>
            <p:cNvPr id="21" name="TextBox 27">
              <a:extLst>
                <a:ext uri="{FF2B5EF4-FFF2-40B4-BE49-F238E27FC236}">
                  <a16:creationId xmlns:a16="http://schemas.microsoft.com/office/drawing/2014/main" id="{D8C0E0C6-24A7-49B0-A45C-6322B2DCDB43}"/>
                </a:ext>
              </a:extLst>
            </p:cNvPr>
            <p:cNvSpPr txBox="1"/>
            <p:nvPr/>
          </p:nvSpPr>
          <p:spPr>
            <a:xfrm>
              <a:off x="1178082" y="5836386"/>
              <a:ext cx="830975" cy="345366"/>
            </a:xfrm>
            <a:prstGeom prst="rect">
              <a:avLst/>
            </a:prstGeom>
            <a:noFill/>
          </p:spPr>
          <p:txBody>
            <a:bodyPr wrap="none" lIns="72046" tIns="36023" rIns="72046" bIns="36023" rtlCol="0">
              <a:spAutoFit/>
            </a:bodyPr>
            <a:lstStyle/>
            <a:p>
              <a:pPr>
                <a:lnSpc>
                  <a:spcPct val="120000"/>
                </a:lnSpc>
              </a:pPr>
              <a:r>
                <a:rPr lang="zh-CN" altLang="en-US" sz="2000" b="1" dirty="0">
                  <a:effectLst>
                    <a:outerShdw blurRad="38100" dist="38100" dir="2700000" algn="tl">
                      <a:srgbClr val="000000">
                        <a:alpha val="43137"/>
                      </a:srgbClr>
                    </a:outerShdw>
                  </a:effectLst>
                  <a:latin typeface="+mn-lt"/>
                  <a:ea typeface="+mn-ea"/>
                  <a:cs typeface="+mn-ea"/>
                  <a:sym typeface="+mn-lt"/>
                </a:rPr>
                <a:t>用户端</a:t>
              </a:r>
            </a:p>
          </p:txBody>
        </p:sp>
        <p:sp>
          <p:nvSpPr>
            <p:cNvPr id="22" name="TextBox 29">
              <a:extLst>
                <a:ext uri="{FF2B5EF4-FFF2-40B4-BE49-F238E27FC236}">
                  <a16:creationId xmlns:a16="http://schemas.microsoft.com/office/drawing/2014/main" id="{41337446-6A02-4602-8544-155DC903CFBF}"/>
                </a:ext>
              </a:extLst>
            </p:cNvPr>
            <p:cNvSpPr txBox="1"/>
            <p:nvPr/>
          </p:nvSpPr>
          <p:spPr>
            <a:xfrm>
              <a:off x="6797092" y="2954121"/>
              <a:ext cx="830975" cy="345366"/>
            </a:xfrm>
            <a:prstGeom prst="rect">
              <a:avLst/>
            </a:prstGeom>
            <a:noFill/>
          </p:spPr>
          <p:txBody>
            <a:bodyPr wrap="none" lIns="72046" tIns="36023" rIns="72046" bIns="36023" rtlCol="0">
              <a:spAutoFit/>
            </a:bodyPr>
            <a:lstStyle/>
            <a:p>
              <a:pPr>
                <a:lnSpc>
                  <a:spcPct val="120000"/>
                </a:lnSpc>
              </a:pPr>
              <a:r>
                <a:rPr lang="zh-CN" altLang="en-US" sz="2000" b="1" dirty="0">
                  <a:effectLst>
                    <a:outerShdw blurRad="38100" dist="38100" dir="2700000" algn="tl">
                      <a:srgbClr val="000000">
                        <a:alpha val="43137"/>
                      </a:srgbClr>
                    </a:outerShdw>
                  </a:effectLst>
                  <a:latin typeface="+mn-lt"/>
                  <a:ea typeface="+mn-ea"/>
                  <a:cs typeface="+mn-ea"/>
                  <a:sym typeface="+mn-lt"/>
                </a:rPr>
                <a:t>业务端</a:t>
              </a:r>
            </a:p>
          </p:txBody>
        </p:sp>
        <p:sp>
          <p:nvSpPr>
            <p:cNvPr id="23" name="TextBox 35839">
              <a:extLst>
                <a:ext uri="{FF2B5EF4-FFF2-40B4-BE49-F238E27FC236}">
                  <a16:creationId xmlns:a16="http://schemas.microsoft.com/office/drawing/2014/main" id="{F7E5FBE1-5705-4B26-A473-34ECBC2B9156}"/>
                </a:ext>
              </a:extLst>
            </p:cNvPr>
            <p:cNvSpPr txBox="1"/>
            <p:nvPr/>
          </p:nvSpPr>
          <p:spPr>
            <a:xfrm>
              <a:off x="3789670" y="4323818"/>
              <a:ext cx="1075099" cy="345366"/>
            </a:xfrm>
            <a:prstGeom prst="rect">
              <a:avLst/>
            </a:prstGeom>
            <a:noFill/>
          </p:spPr>
          <p:txBody>
            <a:bodyPr wrap="none" lIns="72046" tIns="36023" rIns="72046" bIns="36023" rtlCol="0">
              <a:spAutoFit/>
            </a:bodyPr>
            <a:lstStyle/>
            <a:p>
              <a:pPr>
                <a:lnSpc>
                  <a:spcPct val="120000"/>
                </a:lnSpc>
              </a:pPr>
              <a:r>
                <a:rPr lang="en-US" altLang="zh-CN" sz="2000" b="1" dirty="0">
                  <a:latin typeface="+mn-lt"/>
                  <a:ea typeface="+mn-ea"/>
                  <a:cs typeface="+mn-ea"/>
                  <a:sym typeface="+mn-lt"/>
                </a:rPr>
                <a:t>Internet</a:t>
              </a:r>
              <a:endParaRPr lang="zh-CN" altLang="en-US" sz="2000" b="1" dirty="0">
                <a:latin typeface="+mn-lt"/>
                <a:ea typeface="+mn-ea"/>
                <a:cs typeface="+mn-ea"/>
                <a:sym typeface="+mn-lt"/>
              </a:endParaRPr>
            </a:p>
          </p:txBody>
        </p:sp>
        <p:pic>
          <p:nvPicPr>
            <p:cNvPr id="24" name="内容占位符 3">
              <a:extLst>
                <a:ext uri="{FF2B5EF4-FFF2-40B4-BE49-F238E27FC236}">
                  <a16:creationId xmlns:a16="http://schemas.microsoft.com/office/drawing/2014/main" id="{FA9207AC-4F54-4C8A-B1BE-A23B1A43883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92942" y="3759573"/>
              <a:ext cx="931724" cy="507438"/>
            </a:xfrm>
            <a:prstGeom prst="roundRect">
              <a:avLst>
                <a:gd name="adj" fmla="val 8594"/>
              </a:avLst>
            </a:prstGeom>
            <a:solidFill>
              <a:srgbClr val="FFFFFF">
                <a:shade val="85000"/>
              </a:srgbClr>
            </a:solidFill>
            <a:ln>
              <a:noFill/>
            </a:ln>
            <a:effectLst/>
          </p:spPr>
        </p:pic>
        <p:sp>
          <p:nvSpPr>
            <p:cNvPr id="25" name="TextBox 37">
              <a:extLst>
                <a:ext uri="{FF2B5EF4-FFF2-40B4-BE49-F238E27FC236}">
                  <a16:creationId xmlns:a16="http://schemas.microsoft.com/office/drawing/2014/main" id="{C8C6EF86-F0C9-47CF-B2AD-E6633D947BED}"/>
                </a:ext>
              </a:extLst>
            </p:cNvPr>
            <p:cNvSpPr txBox="1"/>
            <p:nvPr/>
          </p:nvSpPr>
          <p:spPr>
            <a:xfrm>
              <a:off x="2522105" y="4517248"/>
              <a:ext cx="730519" cy="260084"/>
            </a:xfrm>
            <a:prstGeom prst="rect">
              <a:avLst/>
            </a:prstGeom>
            <a:noFill/>
          </p:spPr>
          <p:txBody>
            <a:bodyPr wrap="none" lIns="72046" tIns="36023" rIns="72046" bIns="36023" rtlCol="0">
              <a:spAutoFit/>
            </a:bodyPr>
            <a:lstStyle/>
            <a:p>
              <a:pPr>
                <a:lnSpc>
                  <a:spcPct val="120000"/>
                </a:lnSpc>
              </a:pPr>
              <a:r>
                <a:rPr lang="en-US" altLang="zh-CN" sz="1400" dirty="0">
                  <a:latin typeface="+mn-lt"/>
                  <a:ea typeface="+mn-ea"/>
                  <a:cs typeface="+mn-ea"/>
                  <a:sym typeface="+mn-lt"/>
                </a:rPr>
                <a:t>SSL</a:t>
              </a:r>
              <a:r>
                <a:rPr lang="zh-CN" altLang="en-US" sz="1400" dirty="0">
                  <a:latin typeface="+mn-lt"/>
                  <a:ea typeface="+mn-ea"/>
                  <a:cs typeface="+mn-ea"/>
                  <a:sym typeface="+mn-lt"/>
                </a:rPr>
                <a:t>隧道</a:t>
              </a:r>
            </a:p>
          </p:txBody>
        </p:sp>
        <p:sp>
          <p:nvSpPr>
            <p:cNvPr id="26" name="TextBox 35843">
              <a:extLst>
                <a:ext uri="{FF2B5EF4-FFF2-40B4-BE49-F238E27FC236}">
                  <a16:creationId xmlns:a16="http://schemas.microsoft.com/office/drawing/2014/main" id="{F1B46421-EDD9-4E32-B6A2-3B1FB3AE86C6}"/>
                </a:ext>
              </a:extLst>
            </p:cNvPr>
            <p:cNvSpPr txBox="1"/>
            <p:nvPr/>
          </p:nvSpPr>
          <p:spPr>
            <a:xfrm>
              <a:off x="5713163" y="2367346"/>
              <a:ext cx="830975"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权限控制？</a:t>
              </a:r>
            </a:p>
          </p:txBody>
        </p:sp>
        <p:sp>
          <p:nvSpPr>
            <p:cNvPr id="27" name="TextBox 35844">
              <a:extLst>
                <a:ext uri="{FF2B5EF4-FFF2-40B4-BE49-F238E27FC236}">
                  <a16:creationId xmlns:a16="http://schemas.microsoft.com/office/drawing/2014/main" id="{15FFFAF0-2B95-4A2B-9AA8-493B0DBA02D4}"/>
                </a:ext>
              </a:extLst>
            </p:cNvPr>
            <p:cNvSpPr txBox="1"/>
            <p:nvPr/>
          </p:nvSpPr>
          <p:spPr>
            <a:xfrm>
              <a:off x="1124255" y="4662757"/>
              <a:ext cx="830975"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身份安全？</a:t>
              </a:r>
            </a:p>
          </p:txBody>
        </p:sp>
        <p:sp>
          <p:nvSpPr>
            <p:cNvPr id="28" name="TextBox 35845">
              <a:extLst>
                <a:ext uri="{FF2B5EF4-FFF2-40B4-BE49-F238E27FC236}">
                  <a16:creationId xmlns:a16="http://schemas.microsoft.com/office/drawing/2014/main" id="{1458C55B-1AC1-462C-BC6C-4A04D8C8C840}"/>
                </a:ext>
              </a:extLst>
            </p:cNvPr>
            <p:cNvSpPr txBox="1"/>
            <p:nvPr/>
          </p:nvSpPr>
          <p:spPr>
            <a:xfrm>
              <a:off x="1187428" y="3441675"/>
              <a:ext cx="1170199"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手机</a:t>
              </a:r>
              <a:r>
                <a:rPr lang="en-US" altLang="zh-CN" sz="1200" dirty="0">
                  <a:latin typeface="+mn-lt"/>
                  <a:ea typeface="+mn-ea"/>
                  <a:cs typeface="+mn-ea"/>
                  <a:sym typeface="+mn-lt"/>
                </a:rPr>
                <a:t>/PAD</a:t>
              </a:r>
              <a:r>
                <a:rPr lang="zh-CN" altLang="en-US" sz="1200" dirty="0">
                  <a:latin typeface="+mn-lt"/>
                  <a:ea typeface="+mn-ea"/>
                  <a:cs typeface="+mn-ea"/>
                  <a:sym typeface="+mn-lt"/>
                </a:rPr>
                <a:t>接入？</a:t>
              </a:r>
            </a:p>
          </p:txBody>
        </p:sp>
        <p:sp>
          <p:nvSpPr>
            <p:cNvPr id="29" name="TextBox 35846">
              <a:extLst>
                <a:ext uri="{FF2B5EF4-FFF2-40B4-BE49-F238E27FC236}">
                  <a16:creationId xmlns:a16="http://schemas.microsoft.com/office/drawing/2014/main" id="{74F2B662-F7D1-4133-86D6-6485F76901DE}"/>
                </a:ext>
              </a:extLst>
            </p:cNvPr>
            <p:cNvSpPr txBox="1"/>
            <p:nvPr/>
          </p:nvSpPr>
          <p:spPr>
            <a:xfrm>
              <a:off x="3434726" y="3948974"/>
              <a:ext cx="830975"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链路安全？</a:t>
              </a:r>
            </a:p>
          </p:txBody>
        </p:sp>
        <p:sp>
          <p:nvSpPr>
            <p:cNvPr id="30" name="TextBox 35847">
              <a:extLst>
                <a:ext uri="{FF2B5EF4-FFF2-40B4-BE49-F238E27FC236}">
                  <a16:creationId xmlns:a16="http://schemas.microsoft.com/office/drawing/2014/main" id="{D9D2B38F-E5FF-44C1-9189-39B717CC1E73}"/>
                </a:ext>
              </a:extLst>
            </p:cNvPr>
            <p:cNvSpPr txBox="1"/>
            <p:nvPr/>
          </p:nvSpPr>
          <p:spPr>
            <a:xfrm>
              <a:off x="6512114" y="3211243"/>
              <a:ext cx="551444"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审计？</a:t>
              </a:r>
            </a:p>
          </p:txBody>
        </p:sp>
        <p:sp>
          <p:nvSpPr>
            <p:cNvPr id="31" name="TextBox 35848">
              <a:extLst>
                <a:ext uri="{FF2B5EF4-FFF2-40B4-BE49-F238E27FC236}">
                  <a16:creationId xmlns:a16="http://schemas.microsoft.com/office/drawing/2014/main" id="{141D9F8E-912E-48CC-AFC1-6C711D8D87BF}"/>
                </a:ext>
              </a:extLst>
            </p:cNvPr>
            <p:cNvSpPr txBox="1"/>
            <p:nvPr/>
          </p:nvSpPr>
          <p:spPr>
            <a:xfrm>
              <a:off x="2137753" y="5093479"/>
              <a:ext cx="830975" cy="231674"/>
            </a:xfrm>
            <a:prstGeom prst="rect">
              <a:avLst/>
            </a:prstGeom>
            <a:noFill/>
          </p:spPr>
          <p:txBody>
            <a:bodyPr wrap="none" lIns="72046" tIns="36023" rIns="72046" bIns="36023" rtlCol="0">
              <a:spAutoFit/>
            </a:bodyPr>
            <a:lstStyle/>
            <a:p>
              <a:pPr>
                <a:lnSpc>
                  <a:spcPct val="120000"/>
                </a:lnSpc>
              </a:pPr>
              <a:r>
                <a:rPr lang="zh-CN" altLang="en-US" sz="1200" dirty="0">
                  <a:latin typeface="+mn-lt"/>
                  <a:ea typeface="+mn-ea"/>
                  <a:cs typeface="+mn-ea"/>
                  <a:sym typeface="+mn-lt"/>
                </a:rPr>
                <a:t>终端安全？</a:t>
              </a:r>
            </a:p>
          </p:txBody>
        </p:sp>
      </p:grpSp>
    </p:spTree>
    <p:extLst>
      <p:ext uri="{BB962C8B-B14F-4D97-AF65-F5344CB8AC3E}">
        <p14:creationId xmlns:p14="http://schemas.microsoft.com/office/powerpoint/2010/main" val="5813443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图片 3"/>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p:spPr>
      </p:pic>
      <p:grpSp>
        <p:nvGrpSpPr>
          <p:cNvPr id="2" name="组合 4"/>
          <p:cNvGrpSpPr>
            <a:grpSpLocks/>
          </p:cNvGrpSpPr>
          <p:nvPr/>
        </p:nvGrpSpPr>
        <p:grpSpPr bwMode="auto">
          <a:xfrm>
            <a:off x="0" y="333375"/>
            <a:ext cx="1117600" cy="419100"/>
            <a:chOff x="0" y="0"/>
            <a:chExt cx="1489439" cy="419100"/>
          </a:xfrm>
        </p:grpSpPr>
        <p:sp>
          <p:nvSpPr>
            <p:cNvPr id="63506" name="矩形 5"/>
            <p:cNvSpPr>
              <a:spLocks noChangeArrowheads="1"/>
            </p:cNvSpPr>
            <p:nvPr/>
          </p:nvSpPr>
          <p:spPr bwMode="auto">
            <a:xfrm>
              <a:off x="0" y="0"/>
              <a:ext cx="1260840" cy="419100"/>
            </a:xfrm>
            <a:prstGeom prst="rect">
              <a:avLst/>
            </a:prstGeom>
            <a:solidFill>
              <a:srgbClr val="269FD3"/>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sp>
          <p:nvSpPr>
            <p:cNvPr id="63507" name="矩形 6"/>
            <p:cNvSpPr>
              <a:spLocks noChangeArrowheads="1"/>
            </p:cNvSpPr>
            <p:nvPr/>
          </p:nvSpPr>
          <p:spPr bwMode="auto">
            <a:xfrm>
              <a:off x="1317989" y="0"/>
              <a:ext cx="66675" cy="419100"/>
            </a:xfrm>
            <a:prstGeom prst="rect">
              <a:avLst/>
            </a:prstGeom>
            <a:solidFill>
              <a:srgbClr val="269FD3"/>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sp>
          <p:nvSpPr>
            <p:cNvPr id="63508" name="矩形 7"/>
            <p:cNvSpPr>
              <a:spLocks noChangeArrowheads="1"/>
            </p:cNvSpPr>
            <p:nvPr/>
          </p:nvSpPr>
          <p:spPr bwMode="auto">
            <a:xfrm>
              <a:off x="1441813" y="219075"/>
              <a:ext cx="47626" cy="200025"/>
            </a:xfrm>
            <a:prstGeom prst="rect">
              <a:avLst/>
            </a:prstGeom>
            <a:solidFill>
              <a:srgbClr val="269FD3"/>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grpSp>
      <p:sp>
        <p:nvSpPr>
          <p:cNvPr id="63492" name="矩形 8"/>
          <p:cNvSpPr>
            <a:spLocks/>
          </p:cNvSpPr>
          <p:nvPr/>
        </p:nvSpPr>
        <p:spPr bwMode="auto">
          <a:xfrm>
            <a:off x="3514725" y="692150"/>
            <a:ext cx="5329238" cy="865188"/>
          </a:xfrm>
          <a:custGeom>
            <a:avLst/>
            <a:gdLst>
              <a:gd name="T0" fmla="*/ 0 w 6696075"/>
              <a:gd name="T1" fmla="*/ 0 h 1819275"/>
              <a:gd name="T2" fmla="*/ 6757708 w 6696075"/>
              <a:gd name="T3" fmla="*/ 9048 h 1819275"/>
              <a:gd name="T4" fmla="*/ 6757708 w 6696075"/>
              <a:gd name="T5" fmla="*/ 859572 h 1819275"/>
              <a:gd name="T6" fmla="*/ 1132607 w 6696075"/>
              <a:gd name="T7" fmla="*/ 864096 h 1819275"/>
              <a:gd name="T8" fmla="*/ 0 w 6696075"/>
              <a:gd name="T9" fmla="*/ 0 h 1819275"/>
              <a:gd name="T10" fmla="*/ 0 60000 65536"/>
              <a:gd name="T11" fmla="*/ 0 60000 65536"/>
              <a:gd name="T12" fmla="*/ 0 60000 65536"/>
              <a:gd name="T13" fmla="*/ 0 60000 65536"/>
              <a:gd name="T14" fmla="*/ 0 60000 65536"/>
              <a:gd name="T15" fmla="*/ 0 w 6696075"/>
              <a:gd name="T16" fmla="*/ 0 h 1819275"/>
              <a:gd name="T17" fmla="*/ 6696075 w 6696075"/>
              <a:gd name="T18" fmla="*/ 1819275 h 1819275"/>
            </a:gdLst>
            <a:ahLst/>
            <a:cxnLst>
              <a:cxn ang="T10">
                <a:pos x="T0" y="T1"/>
              </a:cxn>
              <a:cxn ang="T11">
                <a:pos x="T2" y="T3"/>
              </a:cxn>
              <a:cxn ang="T12">
                <a:pos x="T4" y="T5"/>
              </a:cxn>
              <a:cxn ang="T13">
                <a:pos x="T6" y="T7"/>
              </a:cxn>
              <a:cxn ang="T14">
                <a:pos x="T8" y="T9"/>
              </a:cxn>
            </a:cxnLst>
            <a:rect l="T15" t="T16" r="T17" b="T18"/>
            <a:pathLst>
              <a:path w="6696075" h="1819275">
                <a:moveTo>
                  <a:pt x="0" y="0"/>
                </a:moveTo>
                <a:lnTo>
                  <a:pt x="6696075" y="19050"/>
                </a:lnTo>
                <a:lnTo>
                  <a:pt x="6696075" y="1809750"/>
                </a:lnTo>
                <a:lnTo>
                  <a:pt x="1122277" y="1819275"/>
                </a:lnTo>
                <a:lnTo>
                  <a:pt x="0" y="0"/>
                </a:lnTo>
                <a:close/>
              </a:path>
            </a:pathLst>
          </a:custGeom>
          <a:solidFill>
            <a:srgbClr val="269FD3"/>
          </a:solidFill>
          <a:ln w="9525">
            <a:noFill/>
            <a:round/>
            <a:headEnd/>
            <a:tailEnd/>
          </a:ln>
        </p:spPr>
        <p:txBody>
          <a:bodyPr anchor="ctr"/>
          <a:lstStyle/>
          <a:p>
            <a:endParaRPr lang="zh-CN" altLang="en-US"/>
          </a:p>
        </p:txBody>
      </p:sp>
      <p:sp>
        <p:nvSpPr>
          <p:cNvPr id="63493" name="矩形 9"/>
          <p:cNvSpPr>
            <a:spLocks noChangeArrowheads="1"/>
          </p:cNvSpPr>
          <p:nvPr/>
        </p:nvSpPr>
        <p:spPr bwMode="auto">
          <a:xfrm>
            <a:off x="9015413" y="712788"/>
            <a:ext cx="128587" cy="844550"/>
          </a:xfrm>
          <a:prstGeom prst="rect">
            <a:avLst/>
          </a:prstGeom>
          <a:solidFill>
            <a:srgbClr val="269FD3"/>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sp>
        <p:nvSpPr>
          <p:cNvPr id="63494" name="等腰三角形 11"/>
          <p:cNvSpPr>
            <a:spLocks/>
          </p:cNvSpPr>
          <p:nvPr/>
        </p:nvSpPr>
        <p:spPr bwMode="auto">
          <a:xfrm>
            <a:off x="4422775" y="712788"/>
            <a:ext cx="4421188" cy="844550"/>
          </a:xfrm>
          <a:custGeom>
            <a:avLst/>
            <a:gdLst>
              <a:gd name="T0" fmla="*/ 0 w 5895976"/>
              <a:gd name="T1" fmla="*/ 843853 h 1800225"/>
              <a:gd name="T2" fmla="*/ 2689624 w 5895976"/>
              <a:gd name="T3" fmla="*/ 0 h 1800225"/>
              <a:gd name="T4" fmla="*/ 4421978 w 5895976"/>
              <a:gd name="T5" fmla="*/ 843853 h 1800225"/>
              <a:gd name="T6" fmla="*/ 0 w 5895976"/>
              <a:gd name="T7" fmla="*/ 843853 h 1800225"/>
              <a:gd name="T8" fmla="*/ 0 60000 65536"/>
              <a:gd name="T9" fmla="*/ 0 60000 65536"/>
              <a:gd name="T10" fmla="*/ 0 60000 65536"/>
              <a:gd name="T11" fmla="*/ 0 60000 65536"/>
              <a:gd name="T12" fmla="*/ 0 w 5895976"/>
              <a:gd name="T13" fmla="*/ 0 h 1800225"/>
              <a:gd name="T14" fmla="*/ 5895976 w 5895976"/>
              <a:gd name="T15" fmla="*/ 1800225 h 1800225"/>
            </a:gdLst>
            <a:ahLst/>
            <a:cxnLst>
              <a:cxn ang="T8">
                <a:pos x="T0" y="T1"/>
              </a:cxn>
              <a:cxn ang="T9">
                <a:pos x="T2" y="T3"/>
              </a:cxn>
              <a:cxn ang="T10">
                <a:pos x="T4" y="T5"/>
              </a:cxn>
              <a:cxn ang="T11">
                <a:pos x="T6" y="T7"/>
              </a:cxn>
            </a:cxnLst>
            <a:rect l="T12" t="T13" r="T14" b="T15"/>
            <a:pathLst>
              <a:path w="5895976" h="1800225">
                <a:moveTo>
                  <a:pt x="0" y="1800225"/>
                </a:moveTo>
                <a:lnTo>
                  <a:pt x="3586171" y="0"/>
                </a:lnTo>
                <a:lnTo>
                  <a:pt x="5895976" y="1800225"/>
                </a:lnTo>
                <a:lnTo>
                  <a:pt x="0" y="1800225"/>
                </a:lnTo>
                <a:close/>
              </a:path>
            </a:pathLst>
          </a:custGeom>
          <a:solidFill>
            <a:srgbClr val="0C86B6"/>
          </a:solidFill>
          <a:ln w="9525">
            <a:noFill/>
            <a:round/>
            <a:headEnd/>
            <a:tailEnd/>
          </a:ln>
        </p:spPr>
        <p:txBody>
          <a:bodyPr anchor="ctr"/>
          <a:lstStyle/>
          <a:p>
            <a:endParaRPr lang="zh-CN" altLang="en-US"/>
          </a:p>
        </p:txBody>
      </p:sp>
      <p:sp>
        <p:nvSpPr>
          <p:cNvPr id="63495" name="矩形 14"/>
          <p:cNvSpPr>
            <a:spLocks noChangeArrowheads="1"/>
          </p:cNvSpPr>
          <p:nvPr/>
        </p:nvSpPr>
        <p:spPr bwMode="auto">
          <a:xfrm>
            <a:off x="0" y="6448425"/>
            <a:ext cx="9144000" cy="419100"/>
          </a:xfrm>
          <a:prstGeom prst="rect">
            <a:avLst/>
          </a:prstGeom>
          <a:solidFill>
            <a:srgbClr val="269FD3"/>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sp>
        <p:nvSpPr>
          <p:cNvPr id="63496" name="矩形 17"/>
          <p:cNvSpPr>
            <a:spLocks noChangeArrowheads="1"/>
          </p:cNvSpPr>
          <p:nvPr/>
        </p:nvSpPr>
        <p:spPr bwMode="auto">
          <a:xfrm>
            <a:off x="6953250" y="6448425"/>
            <a:ext cx="2190750" cy="422275"/>
          </a:xfrm>
          <a:prstGeom prst="rect">
            <a:avLst/>
          </a:prstGeom>
          <a:solidFill>
            <a:srgbClr val="777370"/>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sp>
        <p:nvSpPr>
          <p:cNvPr id="63497" name="直角三角形 15"/>
          <p:cNvSpPr>
            <a:spLocks noChangeArrowheads="1"/>
          </p:cNvSpPr>
          <p:nvPr/>
        </p:nvSpPr>
        <p:spPr bwMode="auto">
          <a:xfrm rot="-2723511">
            <a:off x="6722270" y="6146006"/>
            <a:ext cx="595312" cy="587375"/>
          </a:xfrm>
          <a:prstGeom prst="rtTriangle">
            <a:avLst/>
          </a:prstGeom>
          <a:solidFill>
            <a:srgbClr val="0C86B6"/>
          </a:solidFill>
          <a:ln w="9525">
            <a:noFill/>
            <a:miter lim="800000"/>
            <a:headEnd/>
            <a:tailEnd/>
          </a:ln>
        </p:spPr>
        <p:txBody>
          <a:bodyPr anchor="ctr"/>
          <a:lstStyle/>
          <a:p>
            <a:pPr algn="ctr">
              <a:buFont typeface="Arial" pitchFamily="34" charset="0"/>
              <a:buNone/>
            </a:pPr>
            <a:endParaRPr lang="zh-CN" altLang="en-US">
              <a:solidFill>
                <a:srgbClr val="FFFFFF"/>
              </a:solidFill>
            </a:endParaRPr>
          </a:p>
        </p:txBody>
      </p:sp>
      <p:grpSp>
        <p:nvGrpSpPr>
          <p:cNvPr id="3" name="组合 23"/>
          <p:cNvGrpSpPr>
            <a:grpSpLocks/>
          </p:cNvGrpSpPr>
          <p:nvPr/>
        </p:nvGrpSpPr>
        <p:grpSpPr bwMode="auto">
          <a:xfrm>
            <a:off x="4500563" y="908050"/>
            <a:ext cx="431800" cy="433388"/>
            <a:chOff x="0" y="0"/>
            <a:chExt cx="1236662" cy="1236662"/>
          </a:xfrm>
        </p:grpSpPr>
        <p:pic>
          <p:nvPicPr>
            <p:cNvPr id="63504" name="组合 21"/>
            <p:cNvPicPr>
              <a:picLocks noChangeArrowheads="1"/>
            </p:cNvPicPr>
            <p:nvPr/>
          </p:nvPicPr>
          <p:blipFill>
            <a:blip r:embed="rId3" cstate="print"/>
            <a:srcRect/>
            <a:stretch>
              <a:fillRect/>
            </a:stretch>
          </p:blipFill>
          <p:spPr bwMode="auto">
            <a:xfrm>
              <a:off x="264126" y="343571"/>
              <a:ext cx="756779" cy="476176"/>
            </a:xfrm>
            <a:prstGeom prst="rect">
              <a:avLst/>
            </a:prstGeom>
            <a:noFill/>
            <a:ln w="9525">
              <a:noFill/>
              <a:miter lim="800000"/>
              <a:headEnd/>
              <a:tailEnd/>
            </a:ln>
          </p:spPr>
        </p:pic>
        <p:sp>
          <p:nvSpPr>
            <p:cNvPr id="63505" name="椭圆 22"/>
            <p:cNvSpPr>
              <a:spLocks noChangeArrowheads="1"/>
            </p:cNvSpPr>
            <p:nvPr/>
          </p:nvSpPr>
          <p:spPr bwMode="auto">
            <a:xfrm>
              <a:off x="0" y="0"/>
              <a:ext cx="1236662" cy="1236662"/>
            </a:xfrm>
            <a:prstGeom prst="ellipse">
              <a:avLst/>
            </a:prstGeom>
            <a:noFill/>
            <a:ln w="57150">
              <a:solidFill>
                <a:schemeClr val="bg1"/>
              </a:solidFill>
              <a:round/>
              <a:headEnd/>
              <a:tailEnd/>
            </a:ln>
          </p:spPr>
          <p:txBody>
            <a:bodyPr anchor="ctr"/>
            <a:lstStyle/>
            <a:p>
              <a:pPr algn="ctr">
                <a:buFont typeface="Arial" pitchFamily="34" charset="0"/>
                <a:buNone/>
              </a:pPr>
              <a:endParaRPr lang="zh-CN" altLang="en-US">
                <a:solidFill>
                  <a:srgbClr val="FFFFFF"/>
                </a:solidFill>
              </a:endParaRPr>
            </a:p>
          </p:txBody>
        </p:sp>
      </p:grpSp>
      <p:sp>
        <p:nvSpPr>
          <p:cNvPr id="63499" name="文本框 24"/>
          <p:cNvSpPr txBox="1">
            <a:spLocks noChangeArrowheads="1"/>
          </p:cNvSpPr>
          <p:nvPr/>
        </p:nvSpPr>
        <p:spPr bwMode="auto">
          <a:xfrm>
            <a:off x="5153025" y="836613"/>
            <a:ext cx="3740150" cy="584200"/>
          </a:xfrm>
          <a:prstGeom prst="rect">
            <a:avLst/>
          </a:prstGeom>
          <a:noFill/>
          <a:ln w="9525">
            <a:noFill/>
            <a:miter lim="800000"/>
            <a:headEnd/>
            <a:tailEnd/>
          </a:ln>
        </p:spPr>
        <p:txBody>
          <a:bodyPr>
            <a:spAutoFit/>
          </a:bodyPr>
          <a:lstStyle/>
          <a:p>
            <a:pPr>
              <a:buFont typeface="Arial" pitchFamily="34" charset="0"/>
              <a:buNone/>
            </a:pPr>
            <a:r>
              <a:rPr lang="zh-CN" altLang="en-US" sz="3200" b="1">
                <a:solidFill>
                  <a:schemeClr val="bg1"/>
                </a:solidFill>
                <a:latin typeface="微软雅黑" pitchFamily="34" charset="-122"/>
                <a:ea typeface="微软雅黑" pitchFamily="34" charset="-122"/>
              </a:rPr>
              <a:t>欢迎加入 理想平台</a:t>
            </a:r>
          </a:p>
        </p:txBody>
      </p:sp>
      <p:pic>
        <p:nvPicPr>
          <p:cNvPr id="63500" name="图片 26"/>
          <p:cNvPicPr>
            <a:picLocks noChangeAspect="1" noChangeArrowheads="1"/>
          </p:cNvPicPr>
          <p:nvPr/>
        </p:nvPicPr>
        <p:blipFill>
          <a:blip r:embed="rId4" cstate="print"/>
          <a:srcRect/>
          <a:stretch>
            <a:fillRect/>
          </a:stretch>
        </p:blipFill>
        <p:spPr bwMode="auto">
          <a:xfrm>
            <a:off x="22225" y="1849438"/>
            <a:ext cx="3470275" cy="2851150"/>
          </a:xfrm>
          <a:prstGeom prst="rect">
            <a:avLst/>
          </a:prstGeom>
          <a:noFill/>
          <a:ln w="9525">
            <a:noFill/>
            <a:miter lim="800000"/>
            <a:headEnd/>
            <a:tailEnd/>
          </a:ln>
        </p:spPr>
      </p:pic>
      <p:sp>
        <p:nvSpPr>
          <p:cNvPr id="27" name="矩形 26"/>
          <p:cNvSpPr/>
          <p:nvPr/>
        </p:nvSpPr>
        <p:spPr>
          <a:xfrm>
            <a:off x="2804204" y="1844824"/>
            <a:ext cx="3321643" cy="1323439"/>
          </a:xfrm>
          <a:prstGeom prst="rect">
            <a:avLst/>
          </a:prstGeom>
          <a:noFill/>
        </p:spPr>
        <p:txBody>
          <a:bodyPr>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zh-CN" altLang="en-US" sz="80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众元</a:t>
            </a:r>
          </a:p>
        </p:txBody>
      </p:sp>
      <p:sp>
        <p:nvSpPr>
          <p:cNvPr id="28" name="矩形 27"/>
          <p:cNvSpPr/>
          <p:nvPr/>
        </p:nvSpPr>
        <p:spPr>
          <a:xfrm>
            <a:off x="2627784" y="3554779"/>
            <a:ext cx="3791423" cy="523220"/>
          </a:xfrm>
          <a:prstGeom prst="rect">
            <a:avLst/>
          </a:prstGeom>
          <a:noFill/>
        </p:spPr>
        <p:txBody>
          <a:bodyPr wrap="none">
            <a:sp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p>
            <a:pPr algn="ctr">
              <a:defRPr/>
            </a:pPr>
            <a:r>
              <a:rPr lang="zh-CN" altLang="en-US" sz="2800" b="1"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rPr>
              <a:t>教育服务解决方案专家</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“永恒之蓝”勒索家族</a:t>
            </a:r>
          </a:p>
        </p:txBody>
      </p:sp>
      <p:sp>
        <p:nvSpPr>
          <p:cNvPr id="9" name="内容占位符 8"/>
          <p:cNvSpPr>
            <a:spLocks noGrp="1"/>
          </p:cNvSpPr>
          <p:nvPr>
            <p:ph idx="1"/>
          </p:nvPr>
        </p:nvSpPr>
        <p:spPr>
          <a:xfrm>
            <a:off x="457200" y="1600200"/>
            <a:ext cx="8686800" cy="4525963"/>
          </a:xfrm>
        </p:spPr>
        <p:txBody>
          <a:bodyPr/>
          <a:lstStyle/>
          <a:p>
            <a:pPr marL="0" indent="0">
              <a:buNone/>
            </a:pPr>
            <a:r>
              <a:rPr lang="zh-CN" altLang="en-US" dirty="0"/>
              <a:t>“永恒之蓝”：主要是利用</a:t>
            </a:r>
            <a:r>
              <a:rPr lang="en-US" altLang="zh-CN" dirty="0"/>
              <a:t>Windows</a:t>
            </a:r>
            <a:r>
              <a:rPr lang="zh-CN" altLang="en-US" dirty="0"/>
              <a:t>系统的共享漏洞：</a:t>
            </a:r>
            <a:r>
              <a:rPr lang="en-US" altLang="zh-CN" dirty="0"/>
              <a:t>445</a:t>
            </a:r>
            <a:r>
              <a:rPr lang="zh-CN" altLang="en-US" dirty="0"/>
              <a:t>端口等。</a:t>
            </a:r>
            <a:endParaRPr lang="en-US" altLang="zh-CN" dirty="0"/>
          </a:p>
          <a:p>
            <a:pPr marL="0" indent="0">
              <a:buNone/>
            </a:pPr>
            <a:endParaRPr lang="en-US" altLang="zh-CN" dirty="0"/>
          </a:p>
          <a:p>
            <a:pPr marL="0" indent="0">
              <a:buNone/>
            </a:pPr>
            <a:r>
              <a:rPr lang="zh-CN" altLang="en-US" dirty="0"/>
              <a:t>“永恒之蓝”传播的勒索病毒以</a:t>
            </a:r>
            <a:r>
              <a:rPr lang="en-US" altLang="zh-CN" dirty="0"/>
              <a:t>ONION</a:t>
            </a:r>
            <a:r>
              <a:rPr lang="zh-CN" altLang="en-US" dirty="0"/>
              <a:t>和</a:t>
            </a:r>
            <a:r>
              <a:rPr lang="en-US" altLang="zh-CN" dirty="0"/>
              <a:t>WNCRY</a:t>
            </a:r>
            <a:r>
              <a:rPr lang="zh-CN" altLang="en-US" dirty="0"/>
              <a:t>两个家族为主，受害机器的磁盘文件会被篡改为相应的后缀，图片、文档、视频、压缩包等各类资料都无法正常打开，只有支付赎金才能解密恢复。</a:t>
            </a:r>
          </a:p>
          <a:p>
            <a:endParaRPr lang="zh-CN" altLang="en-US" dirty="0"/>
          </a:p>
          <a:p>
            <a:endParaRPr lang="zh-CN" altLang="en-US" dirty="0"/>
          </a:p>
        </p:txBody>
      </p:sp>
      <p:grpSp>
        <p:nvGrpSpPr>
          <p:cNvPr id="4" name="组合 6"/>
          <p:cNvGrpSpPr/>
          <p:nvPr/>
        </p:nvGrpSpPr>
        <p:grpSpPr>
          <a:xfrm>
            <a:off x="1835696" y="4149080"/>
            <a:ext cx="5832648" cy="2592288"/>
            <a:chOff x="1547664" y="2564904"/>
            <a:chExt cx="5832648" cy="2592288"/>
          </a:xfrm>
        </p:grpSpPr>
        <p:sp>
          <p:nvSpPr>
            <p:cNvPr id="3" name="圆角矩形 2"/>
            <p:cNvSpPr/>
            <p:nvPr/>
          </p:nvSpPr>
          <p:spPr>
            <a:xfrm>
              <a:off x="1547664" y="2564904"/>
              <a:ext cx="5832648" cy="2592288"/>
            </a:xfrm>
            <a:prstGeom prst="roundRect">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zh-CN" altLang="en-US" sz="2800" b="1" dirty="0"/>
                <a:t>永恒之蓝勒索家族</a:t>
              </a:r>
            </a:p>
          </p:txBody>
        </p:sp>
        <p:sp>
          <p:nvSpPr>
            <p:cNvPr id="5" name="圆角矩形 4"/>
            <p:cNvSpPr/>
            <p:nvPr/>
          </p:nvSpPr>
          <p:spPr>
            <a:xfrm>
              <a:off x="2206527" y="3479707"/>
              <a:ext cx="1980728" cy="1368152"/>
            </a:xfrm>
            <a:prstGeom prst="roundRect">
              <a:avLst/>
            </a:prstGeom>
            <a:solidFill>
              <a:schemeClr val="accent4">
                <a:lumMod val="20000"/>
                <a:lumOff val="8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75000"/>
                      <a:lumOff val="25000"/>
                    </a:schemeClr>
                  </a:solidFill>
                </a:rPr>
                <a:t>ONION</a:t>
              </a:r>
              <a:r>
                <a:rPr lang="zh-CN" altLang="en-US" sz="3200" b="1" dirty="0">
                  <a:solidFill>
                    <a:schemeClr val="tx1">
                      <a:lumMod val="75000"/>
                      <a:lumOff val="25000"/>
                    </a:schemeClr>
                  </a:solidFill>
                </a:rPr>
                <a:t>勒索家族</a:t>
              </a:r>
            </a:p>
          </p:txBody>
        </p:sp>
        <p:sp>
          <p:nvSpPr>
            <p:cNvPr id="6" name="圆角矩形 5"/>
            <p:cNvSpPr/>
            <p:nvPr/>
          </p:nvSpPr>
          <p:spPr>
            <a:xfrm>
              <a:off x="4788024" y="3479707"/>
              <a:ext cx="1980728" cy="1368152"/>
            </a:xfrm>
            <a:prstGeom prst="roundRect">
              <a:avLst/>
            </a:prstGeom>
            <a:solidFill>
              <a:schemeClr val="accent5">
                <a:lumMod val="40000"/>
                <a:lumOff val="60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dirty="0">
                  <a:solidFill>
                    <a:schemeClr val="tx1">
                      <a:lumMod val="75000"/>
                      <a:lumOff val="25000"/>
                    </a:schemeClr>
                  </a:solidFill>
                </a:rPr>
                <a:t>WNCRY</a:t>
              </a:r>
            </a:p>
            <a:p>
              <a:pPr algn="ctr"/>
              <a:r>
                <a:rPr lang="zh-CN" altLang="en-US" sz="3200" b="1" dirty="0">
                  <a:solidFill>
                    <a:schemeClr val="tx1">
                      <a:lumMod val="75000"/>
                      <a:lumOff val="25000"/>
                    </a:schemeClr>
                  </a:solidFill>
                </a:rPr>
                <a:t>勒索家族</a:t>
              </a:r>
            </a:p>
          </p:txBody>
        </p:sp>
      </p:grpSp>
    </p:spTree>
    <p:extLst>
      <p:ext uri="{BB962C8B-B14F-4D97-AF65-F5344CB8AC3E}">
        <p14:creationId xmlns:p14="http://schemas.microsoft.com/office/powerpoint/2010/main" val="26863229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latin typeface="+mn-lt"/>
                <a:ea typeface="+mn-ea"/>
                <a:cs typeface="+mn-ea"/>
                <a:sym typeface="+mn-lt"/>
              </a:rPr>
              <a:t>2017</a:t>
            </a:r>
            <a:r>
              <a:rPr lang="zh-CN" altLang="en-US" dirty="0">
                <a:latin typeface="+mn-lt"/>
                <a:ea typeface="+mn-ea"/>
                <a:cs typeface="+mn-ea"/>
                <a:sym typeface="+mn-lt"/>
              </a:rPr>
              <a:t>年“勒索病毒”</a:t>
            </a:r>
          </a:p>
        </p:txBody>
      </p:sp>
      <p:sp>
        <p:nvSpPr>
          <p:cNvPr id="4" name="内容占位符 3">
            <a:extLst>
              <a:ext uri="{FF2B5EF4-FFF2-40B4-BE49-F238E27FC236}">
                <a16:creationId xmlns:a16="http://schemas.microsoft.com/office/drawing/2014/main" id="{B7874240-648E-47BE-9D6C-22938543BE8B}"/>
              </a:ext>
            </a:extLst>
          </p:cNvPr>
          <p:cNvSpPr>
            <a:spLocks noGrp="1"/>
          </p:cNvSpPr>
          <p:nvPr>
            <p:ph idx="1"/>
          </p:nvPr>
        </p:nvSpPr>
        <p:spPr/>
        <p:txBody>
          <a:bodyPr/>
          <a:lstStyle/>
          <a:p>
            <a:pPr marL="0" indent="0">
              <a:buNone/>
            </a:pPr>
            <a:r>
              <a:rPr lang="en-US" altLang="zh-CN" b="1" dirty="0">
                <a:latin typeface="+mn-lt"/>
                <a:cs typeface="+mn-ea"/>
                <a:sym typeface="+mn-lt"/>
              </a:rPr>
              <a:t>2017</a:t>
            </a:r>
            <a:r>
              <a:rPr lang="zh-CN" altLang="en-US" b="1" dirty="0">
                <a:latin typeface="+mn-lt"/>
                <a:cs typeface="+mn-ea"/>
                <a:sym typeface="+mn-lt"/>
              </a:rPr>
              <a:t>年</a:t>
            </a:r>
            <a:r>
              <a:rPr lang="en-US" altLang="zh-CN" b="1" dirty="0">
                <a:latin typeface="+mn-lt"/>
                <a:cs typeface="+mn-ea"/>
                <a:sym typeface="+mn-lt"/>
              </a:rPr>
              <a:t>5</a:t>
            </a:r>
            <a:r>
              <a:rPr lang="zh-CN" altLang="en-US" b="1" dirty="0">
                <a:latin typeface="+mn-lt"/>
                <a:cs typeface="+mn-ea"/>
                <a:sym typeface="+mn-lt"/>
              </a:rPr>
              <a:t>月</a:t>
            </a:r>
            <a:r>
              <a:rPr lang="en-US" altLang="zh-CN" b="1" dirty="0" err="1">
                <a:latin typeface="+mn-lt"/>
                <a:cs typeface="+mn-ea"/>
                <a:sym typeface="+mn-lt"/>
              </a:rPr>
              <a:t>WannaCry</a:t>
            </a:r>
            <a:r>
              <a:rPr lang="zh-CN" altLang="en-US" b="1" dirty="0">
                <a:latin typeface="+mn-lt"/>
                <a:cs typeface="+mn-ea"/>
                <a:sym typeface="+mn-lt"/>
              </a:rPr>
              <a:t>勒索袭击全球（永恒之蓝实例）</a:t>
            </a:r>
            <a:endParaRPr lang="zh-CN" altLang="en-US" dirty="0">
              <a:latin typeface="+mn-lt"/>
              <a:cs typeface="+mn-ea"/>
              <a:sym typeface="+mn-lt"/>
            </a:endParaRPr>
          </a:p>
        </p:txBody>
      </p:sp>
      <p:pic>
        <p:nvPicPr>
          <p:cNvPr id="3" name="图片 2"/>
          <p:cNvPicPr>
            <a:picLocks noChangeAspect="1"/>
          </p:cNvPicPr>
          <p:nvPr/>
        </p:nvPicPr>
        <p:blipFill>
          <a:blip r:embed="rId3" cstate="print"/>
          <a:stretch>
            <a:fillRect/>
          </a:stretch>
        </p:blipFill>
        <p:spPr>
          <a:xfrm>
            <a:off x="457200" y="2153389"/>
            <a:ext cx="5537680" cy="2859787"/>
          </a:xfrm>
          <a:prstGeom prst="rect">
            <a:avLst/>
          </a:prstGeom>
        </p:spPr>
      </p:pic>
      <p:pic>
        <p:nvPicPr>
          <p:cNvPr id="6" name="图片 5"/>
          <p:cNvPicPr>
            <a:picLocks noChangeAspect="1"/>
          </p:cNvPicPr>
          <p:nvPr/>
        </p:nvPicPr>
        <p:blipFill>
          <a:blip r:embed="rId4" cstate="print"/>
          <a:stretch>
            <a:fillRect/>
          </a:stretch>
        </p:blipFill>
        <p:spPr>
          <a:xfrm>
            <a:off x="3598895" y="4037491"/>
            <a:ext cx="5087905" cy="2577324"/>
          </a:xfrm>
          <a:prstGeom prst="rect">
            <a:avLst/>
          </a:prstGeom>
        </p:spPr>
      </p:pic>
    </p:spTree>
    <p:extLst>
      <p:ext uri="{BB962C8B-B14F-4D97-AF65-F5344CB8AC3E}">
        <p14:creationId xmlns:p14="http://schemas.microsoft.com/office/powerpoint/2010/main" val="2711429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en-US" altLang="zh-CN" dirty="0">
                <a:latin typeface="+mn-lt"/>
                <a:ea typeface="+mn-ea"/>
                <a:cs typeface="+mn-ea"/>
                <a:sym typeface="+mn-lt"/>
              </a:rPr>
              <a:t>2018</a:t>
            </a:r>
            <a:r>
              <a:rPr lang="zh-CN" altLang="en-US" dirty="0">
                <a:latin typeface="+mn-lt"/>
                <a:ea typeface="+mn-ea"/>
                <a:cs typeface="+mn-ea"/>
                <a:sym typeface="+mn-lt"/>
              </a:rPr>
              <a:t>年“挖矿”</a:t>
            </a:r>
          </a:p>
        </p:txBody>
      </p:sp>
      <p:sp>
        <p:nvSpPr>
          <p:cNvPr id="4" name="内容占位符 3">
            <a:extLst>
              <a:ext uri="{FF2B5EF4-FFF2-40B4-BE49-F238E27FC236}">
                <a16:creationId xmlns:a16="http://schemas.microsoft.com/office/drawing/2014/main" id="{B7874240-648E-47BE-9D6C-22938543BE8B}"/>
              </a:ext>
            </a:extLst>
          </p:cNvPr>
          <p:cNvSpPr>
            <a:spLocks noGrp="1"/>
          </p:cNvSpPr>
          <p:nvPr>
            <p:ph idx="1"/>
          </p:nvPr>
        </p:nvSpPr>
        <p:spPr/>
        <p:txBody>
          <a:bodyPr/>
          <a:lstStyle/>
          <a:p>
            <a:pPr marL="0" indent="0">
              <a:buNone/>
            </a:pPr>
            <a:r>
              <a:rPr lang="en-US" altLang="zh-CN" b="1" dirty="0">
                <a:latin typeface="+mn-lt"/>
                <a:cs typeface="+mn-ea"/>
                <a:sym typeface="+mn-lt"/>
              </a:rPr>
              <a:t>2018</a:t>
            </a:r>
            <a:r>
              <a:rPr lang="zh-CN" altLang="en-US" b="1" dirty="0">
                <a:latin typeface="+mn-lt"/>
                <a:cs typeface="+mn-ea"/>
                <a:sym typeface="+mn-lt"/>
              </a:rPr>
              <a:t>年</a:t>
            </a:r>
            <a:r>
              <a:rPr lang="en-US" altLang="zh-CN" b="1" dirty="0" err="1">
                <a:latin typeface="+mn-lt"/>
                <a:cs typeface="+mn-ea"/>
                <a:sym typeface="+mn-lt"/>
              </a:rPr>
              <a:t>WannerMine</a:t>
            </a:r>
            <a:r>
              <a:rPr lang="zh-CN" altLang="en-US" b="1" dirty="0">
                <a:latin typeface="+mn-lt"/>
                <a:cs typeface="+mn-ea"/>
                <a:sym typeface="+mn-lt"/>
              </a:rPr>
              <a:t>挖矿，导致很多主机存在蓝屏和卡顿现象</a:t>
            </a:r>
          </a:p>
        </p:txBody>
      </p:sp>
      <p:pic>
        <p:nvPicPr>
          <p:cNvPr id="5" name="图片 4"/>
          <p:cNvPicPr>
            <a:picLocks noChangeAspect="1"/>
          </p:cNvPicPr>
          <p:nvPr/>
        </p:nvPicPr>
        <p:blipFill>
          <a:blip r:embed="rId3" cstate="print"/>
          <a:stretch>
            <a:fillRect/>
          </a:stretch>
        </p:blipFill>
        <p:spPr>
          <a:xfrm>
            <a:off x="842511" y="2277365"/>
            <a:ext cx="3523809" cy="4365104"/>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2040" y="2260462"/>
            <a:ext cx="3366607" cy="3518104"/>
          </a:xfrm>
          <a:prstGeom prst="rect">
            <a:avLst/>
          </a:prstGeom>
        </p:spPr>
      </p:pic>
    </p:spTree>
    <p:extLst>
      <p:ext uri="{BB962C8B-B14F-4D97-AF65-F5344CB8AC3E}">
        <p14:creationId xmlns:p14="http://schemas.microsoft.com/office/powerpoint/2010/main" val="161570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lang="zh-CN" altLang="en-US" dirty="0">
                <a:latin typeface="+mn-lt"/>
                <a:ea typeface="+mn-ea"/>
                <a:cs typeface="+mn-ea"/>
                <a:sym typeface="+mn-lt"/>
              </a:rPr>
              <a:t>信息安全概述</a:t>
            </a:r>
          </a:p>
        </p:txBody>
      </p:sp>
      <p:sp>
        <p:nvSpPr>
          <p:cNvPr id="3" name="内容占位符 2"/>
          <p:cNvSpPr>
            <a:spLocks noGrp="1"/>
          </p:cNvSpPr>
          <p:nvPr>
            <p:ph idx="1"/>
          </p:nvPr>
        </p:nvSpPr>
        <p:spPr>
          <a:xfrm>
            <a:off x="218018" y="1507306"/>
            <a:ext cx="2841813" cy="4525963"/>
          </a:xfrm>
        </p:spPr>
        <p:txBody>
          <a:bodyPr/>
          <a:lstStyle/>
          <a:p>
            <a:pPr marL="0" indent="0">
              <a:buNone/>
            </a:pPr>
            <a:r>
              <a:rPr lang="zh-CN" altLang="en-US" sz="1800" b="1" dirty="0">
                <a:solidFill>
                  <a:srgbClr val="00B050"/>
                </a:solidFill>
                <a:latin typeface="+mn-lt"/>
                <a:cs typeface="+mn-ea"/>
                <a:sym typeface="+mn-lt"/>
              </a:rPr>
              <a:t>信息安全：</a:t>
            </a:r>
            <a:r>
              <a:rPr lang="zh-CN" altLang="en-US" sz="1800" dirty="0">
                <a:latin typeface="+mn-lt"/>
                <a:cs typeface="+mn-ea"/>
                <a:sym typeface="+mn-lt"/>
              </a:rPr>
              <a:t>防止任何对数据进行未授权访问的措施，或者防止造成信息有意无意泄漏、破坏、丢失等问题的发生，让数据处于远离危险、免于威胁的状态或特性。</a:t>
            </a:r>
            <a:endParaRPr lang="en-US" altLang="zh-CN" sz="1800" dirty="0">
              <a:latin typeface="+mn-lt"/>
              <a:cs typeface="+mn-ea"/>
              <a:sym typeface="+mn-lt"/>
            </a:endParaRPr>
          </a:p>
          <a:p>
            <a:endParaRPr lang="zh-CN" altLang="en-US" sz="1800" dirty="0">
              <a:latin typeface="+mn-lt"/>
              <a:cs typeface="+mn-ea"/>
              <a:sym typeface="+mn-lt"/>
            </a:endParaRPr>
          </a:p>
          <a:p>
            <a:pPr marL="0" indent="0">
              <a:buNone/>
            </a:pPr>
            <a:endParaRPr lang="en-US" altLang="zh-CN" sz="1800" b="1" dirty="0">
              <a:solidFill>
                <a:srgbClr val="00B050"/>
              </a:solidFill>
              <a:latin typeface="+mn-lt"/>
              <a:cs typeface="+mn-ea"/>
              <a:sym typeface="+mn-lt"/>
            </a:endParaRPr>
          </a:p>
          <a:p>
            <a:pPr marL="0" indent="0">
              <a:buNone/>
            </a:pPr>
            <a:r>
              <a:rPr lang="zh-CN" altLang="en-US" sz="1800" b="1" dirty="0">
                <a:solidFill>
                  <a:srgbClr val="00B050"/>
                </a:solidFill>
                <a:latin typeface="+mn-lt"/>
                <a:cs typeface="+mn-ea"/>
                <a:sym typeface="+mn-lt"/>
              </a:rPr>
              <a:t>网络安全：</a:t>
            </a:r>
            <a:r>
              <a:rPr lang="zh-CN" altLang="en-US" sz="1800" dirty="0">
                <a:latin typeface="+mn-lt"/>
                <a:cs typeface="+mn-ea"/>
                <a:sym typeface="+mn-lt"/>
              </a:rPr>
              <a:t>计算机网络环境下的信息安全。</a:t>
            </a:r>
          </a:p>
          <a:p>
            <a:endParaRPr lang="zh-CN" altLang="en-US" sz="1800" dirty="0">
              <a:latin typeface="+mn-lt"/>
              <a:cs typeface="+mn-ea"/>
              <a:sym typeface="+mn-lt"/>
            </a:endParaRPr>
          </a:p>
          <a:p>
            <a:endParaRPr lang="en-US" altLang="zh-CN" sz="1800" dirty="0">
              <a:latin typeface="+mn-lt"/>
              <a:cs typeface="+mn-ea"/>
              <a:sym typeface="+mn-lt"/>
            </a:endParaRPr>
          </a:p>
          <a:p>
            <a:endParaRPr lang="zh-CN" altLang="en-US" sz="1800" dirty="0">
              <a:latin typeface="+mn-lt"/>
              <a:cs typeface="+mn-ea"/>
              <a:sym typeface="+mn-lt"/>
            </a:endParaRPr>
          </a:p>
        </p:txBody>
      </p:sp>
      <p:grpSp>
        <p:nvGrpSpPr>
          <p:cNvPr id="2" name="Group 3">
            <a:extLst>
              <a:ext uri="{FF2B5EF4-FFF2-40B4-BE49-F238E27FC236}">
                <a16:creationId xmlns:a16="http://schemas.microsoft.com/office/drawing/2014/main" id="{697E412A-9BC2-4450-9028-F1266C717D9C}"/>
              </a:ext>
            </a:extLst>
          </p:cNvPr>
          <p:cNvGrpSpPr>
            <a:grpSpLocks/>
          </p:cNvGrpSpPr>
          <p:nvPr/>
        </p:nvGrpSpPr>
        <p:grpSpPr bwMode="auto">
          <a:xfrm>
            <a:off x="5048175" y="4138016"/>
            <a:ext cx="3956447" cy="981075"/>
            <a:chOff x="1702" y="3062"/>
            <a:chExt cx="3855" cy="867"/>
          </a:xfrm>
        </p:grpSpPr>
        <p:sp>
          <p:nvSpPr>
            <p:cNvPr id="5" name="Freeform 4">
              <a:extLst>
                <a:ext uri="{FF2B5EF4-FFF2-40B4-BE49-F238E27FC236}">
                  <a16:creationId xmlns:a16="http://schemas.microsoft.com/office/drawing/2014/main" id="{89082B4A-6485-4E1B-9729-BDD8BB042D09}"/>
                </a:ext>
              </a:extLst>
            </p:cNvPr>
            <p:cNvSpPr>
              <a:spLocks/>
            </p:cNvSpPr>
            <p:nvPr/>
          </p:nvSpPr>
          <p:spPr bwMode="gray">
            <a:xfrm>
              <a:off x="4877" y="3062"/>
              <a:ext cx="680" cy="866"/>
            </a:xfrm>
            <a:custGeom>
              <a:avLst/>
              <a:gdLst>
                <a:gd name="T0" fmla="*/ 9 w 847"/>
                <a:gd name="T1" fmla="*/ 26 h 1079"/>
                <a:gd name="T2" fmla="*/ 0 w 847"/>
                <a:gd name="T3" fmla="*/ 11 h 1079"/>
                <a:gd name="T4" fmla="*/ 9 w 847"/>
                <a:gd name="T5" fmla="*/ 0 h 1079"/>
                <a:gd name="T6" fmla="*/ 20 w 847"/>
                <a:gd name="T7" fmla="*/ 12 h 1079"/>
                <a:gd name="T8" fmla="*/ 9 w 847"/>
                <a:gd name="T9" fmla="*/ 26 h 1079"/>
                <a:gd name="T10" fmla="*/ 0 60000 65536"/>
                <a:gd name="T11" fmla="*/ 0 60000 65536"/>
                <a:gd name="T12" fmla="*/ 0 60000 65536"/>
                <a:gd name="T13" fmla="*/ 0 60000 65536"/>
                <a:gd name="T14" fmla="*/ 0 60000 65536"/>
                <a:gd name="T15" fmla="*/ 0 w 847"/>
                <a:gd name="T16" fmla="*/ 0 h 1079"/>
                <a:gd name="T17" fmla="*/ 847 w 847"/>
                <a:gd name="T18" fmla="*/ 1079 h 1079"/>
              </a:gdLst>
              <a:ahLst/>
              <a:cxnLst>
                <a:cxn ang="T10">
                  <a:pos x="T0" y="T1"/>
                </a:cxn>
                <a:cxn ang="T11">
                  <a:pos x="T2" y="T3"/>
                </a:cxn>
                <a:cxn ang="T12">
                  <a:pos x="T4" y="T5"/>
                </a:cxn>
                <a:cxn ang="T13">
                  <a:pos x="T6" y="T7"/>
                </a:cxn>
                <a:cxn ang="T14">
                  <a:pos x="T8" y="T9"/>
                </a:cxn>
              </a:cxnLst>
              <a:rect l="T15" t="T16" r="T17" b="T18"/>
              <a:pathLst>
                <a:path w="847" h="1079">
                  <a:moveTo>
                    <a:pt x="399" y="1078"/>
                  </a:moveTo>
                  <a:lnTo>
                    <a:pt x="0" y="459"/>
                  </a:lnTo>
                  <a:lnTo>
                    <a:pt x="374" y="0"/>
                  </a:lnTo>
                  <a:lnTo>
                    <a:pt x="846" y="536"/>
                  </a:lnTo>
                  <a:lnTo>
                    <a:pt x="399" y="1078"/>
                  </a:lnTo>
                </a:path>
              </a:pathLst>
            </a:custGeom>
            <a:gradFill rotWithShape="0">
              <a:gsLst>
                <a:gs pos="0">
                  <a:srgbClr val="4747B2"/>
                </a:gs>
                <a:gs pos="100000">
                  <a:srgbClr val="6666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6" name="Freeform 5">
              <a:extLst>
                <a:ext uri="{FF2B5EF4-FFF2-40B4-BE49-F238E27FC236}">
                  <a16:creationId xmlns:a16="http://schemas.microsoft.com/office/drawing/2014/main" id="{E84291F8-A191-4857-8A98-74A3E83993DC}"/>
                </a:ext>
              </a:extLst>
            </p:cNvPr>
            <p:cNvSpPr>
              <a:spLocks/>
            </p:cNvSpPr>
            <p:nvPr/>
          </p:nvSpPr>
          <p:spPr bwMode="gray">
            <a:xfrm>
              <a:off x="2009" y="3062"/>
              <a:ext cx="3167" cy="369"/>
            </a:xfrm>
            <a:custGeom>
              <a:avLst/>
              <a:gdLst>
                <a:gd name="T0" fmla="*/ 0 w 3947"/>
                <a:gd name="T1" fmla="*/ 11 h 460"/>
                <a:gd name="T2" fmla="*/ 85 w 3947"/>
                <a:gd name="T3" fmla="*/ 11 h 460"/>
                <a:gd name="T4" fmla="*/ 94 w 3947"/>
                <a:gd name="T5" fmla="*/ 0 h 460"/>
                <a:gd name="T6" fmla="*/ 11 w 3947"/>
                <a:gd name="T7" fmla="*/ 0 h 460"/>
                <a:gd name="T8" fmla="*/ 0 w 3947"/>
                <a:gd name="T9" fmla="*/ 11 h 460"/>
                <a:gd name="T10" fmla="*/ 0 60000 65536"/>
                <a:gd name="T11" fmla="*/ 0 60000 65536"/>
                <a:gd name="T12" fmla="*/ 0 60000 65536"/>
                <a:gd name="T13" fmla="*/ 0 60000 65536"/>
                <a:gd name="T14" fmla="*/ 0 60000 65536"/>
                <a:gd name="T15" fmla="*/ 0 w 3947"/>
                <a:gd name="T16" fmla="*/ 0 h 460"/>
                <a:gd name="T17" fmla="*/ 3947 w 3947"/>
                <a:gd name="T18" fmla="*/ 460 h 460"/>
              </a:gdLst>
              <a:ahLst/>
              <a:cxnLst>
                <a:cxn ang="T10">
                  <a:pos x="T0" y="T1"/>
                </a:cxn>
                <a:cxn ang="T11">
                  <a:pos x="T2" y="T3"/>
                </a:cxn>
                <a:cxn ang="T12">
                  <a:pos x="T4" y="T5"/>
                </a:cxn>
                <a:cxn ang="T13">
                  <a:pos x="T6" y="T7"/>
                </a:cxn>
                <a:cxn ang="T14">
                  <a:pos x="T8" y="T9"/>
                </a:cxn>
              </a:cxnLst>
              <a:rect l="T15" t="T16" r="T17" b="T18"/>
              <a:pathLst>
                <a:path w="3947" h="460">
                  <a:moveTo>
                    <a:pt x="0" y="459"/>
                  </a:moveTo>
                  <a:lnTo>
                    <a:pt x="3573" y="459"/>
                  </a:lnTo>
                  <a:lnTo>
                    <a:pt x="3946" y="0"/>
                  </a:lnTo>
                  <a:lnTo>
                    <a:pt x="505" y="0"/>
                  </a:lnTo>
                  <a:lnTo>
                    <a:pt x="0" y="459"/>
                  </a:lnTo>
                </a:path>
              </a:pathLst>
            </a:custGeom>
            <a:gradFill rotWithShape="0">
              <a:gsLst>
                <a:gs pos="0">
                  <a:srgbClr val="6666FF"/>
                </a:gs>
                <a:gs pos="100000">
                  <a:srgbClr val="4141A2"/>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8" name="Freeform 6">
              <a:extLst>
                <a:ext uri="{FF2B5EF4-FFF2-40B4-BE49-F238E27FC236}">
                  <a16:creationId xmlns:a16="http://schemas.microsoft.com/office/drawing/2014/main" id="{EC46E8B4-CD39-4C22-B33A-76B016A19332}"/>
                </a:ext>
              </a:extLst>
            </p:cNvPr>
            <p:cNvSpPr>
              <a:spLocks/>
            </p:cNvSpPr>
            <p:nvPr/>
          </p:nvSpPr>
          <p:spPr bwMode="gray">
            <a:xfrm>
              <a:off x="1702" y="3429"/>
              <a:ext cx="3497" cy="500"/>
            </a:xfrm>
            <a:custGeom>
              <a:avLst/>
              <a:gdLst>
                <a:gd name="T0" fmla="*/ 9 w 4357"/>
                <a:gd name="T1" fmla="*/ 0 h 623"/>
                <a:gd name="T2" fmla="*/ 94 w 4357"/>
                <a:gd name="T3" fmla="*/ 0 h 623"/>
                <a:gd name="T4" fmla="*/ 104 w 4357"/>
                <a:gd name="T5" fmla="*/ 14 h 623"/>
                <a:gd name="T6" fmla="*/ 0 w 4357"/>
                <a:gd name="T7" fmla="*/ 14 h 623"/>
                <a:gd name="T8" fmla="*/ 9 w 4357"/>
                <a:gd name="T9" fmla="*/ 0 h 623"/>
                <a:gd name="T10" fmla="*/ 0 60000 65536"/>
                <a:gd name="T11" fmla="*/ 0 60000 65536"/>
                <a:gd name="T12" fmla="*/ 0 60000 65536"/>
                <a:gd name="T13" fmla="*/ 0 60000 65536"/>
                <a:gd name="T14" fmla="*/ 0 60000 65536"/>
                <a:gd name="T15" fmla="*/ 0 w 4357"/>
                <a:gd name="T16" fmla="*/ 0 h 623"/>
                <a:gd name="T17" fmla="*/ 4357 w 4357"/>
                <a:gd name="T18" fmla="*/ 623 h 623"/>
              </a:gdLst>
              <a:ahLst/>
              <a:cxnLst>
                <a:cxn ang="T10">
                  <a:pos x="T0" y="T1"/>
                </a:cxn>
                <a:cxn ang="T11">
                  <a:pos x="T2" y="T3"/>
                </a:cxn>
                <a:cxn ang="T12">
                  <a:pos x="T4" y="T5"/>
                </a:cxn>
                <a:cxn ang="T13">
                  <a:pos x="T6" y="T7"/>
                </a:cxn>
                <a:cxn ang="T14">
                  <a:pos x="T8" y="T9"/>
                </a:cxn>
              </a:cxnLst>
              <a:rect l="T15" t="T16" r="T17" b="T18"/>
              <a:pathLst>
                <a:path w="4357" h="623">
                  <a:moveTo>
                    <a:pt x="383" y="0"/>
                  </a:moveTo>
                  <a:lnTo>
                    <a:pt x="3954" y="0"/>
                  </a:lnTo>
                  <a:lnTo>
                    <a:pt x="4356" y="622"/>
                  </a:lnTo>
                  <a:lnTo>
                    <a:pt x="0" y="622"/>
                  </a:lnTo>
                  <a:lnTo>
                    <a:pt x="383" y="0"/>
                  </a:lnTo>
                </a:path>
              </a:pathLst>
            </a:custGeom>
            <a:gradFill rotWithShape="0">
              <a:gsLst>
                <a:gs pos="0">
                  <a:srgbClr val="9999FF"/>
                </a:gs>
                <a:gs pos="100000">
                  <a:srgbClr val="6666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grpSp>
      <p:grpSp>
        <p:nvGrpSpPr>
          <p:cNvPr id="4" name="Group 7">
            <a:extLst>
              <a:ext uri="{FF2B5EF4-FFF2-40B4-BE49-F238E27FC236}">
                <a16:creationId xmlns:a16="http://schemas.microsoft.com/office/drawing/2014/main" id="{69C50F44-AA61-415B-859E-EB7580FD6C8A}"/>
              </a:ext>
            </a:extLst>
          </p:cNvPr>
          <p:cNvGrpSpPr>
            <a:grpSpLocks/>
          </p:cNvGrpSpPr>
          <p:nvPr/>
        </p:nvGrpSpPr>
        <p:grpSpPr bwMode="auto">
          <a:xfrm>
            <a:off x="5433939" y="3551038"/>
            <a:ext cx="3134915" cy="885825"/>
            <a:chOff x="2069" y="2572"/>
            <a:chExt cx="3054" cy="784"/>
          </a:xfrm>
        </p:grpSpPr>
        <p:sp>
          <p:nvSpPr>
            <p:cNvPr id="10" name="Freeform 8">
              <a:extLst>
                <a:ext uri="{FF2B5EF4-FFF2-40B4-BE49-F238E27FC236}">
                  <a16:creationId xmlns:a16="http://schemas.microsoft.com/office/drawing/2014/main" id="{ED984FD7-4CC7-424C-A749-2E34CDC3CB7E}"/>
                </a:ext>
              </a:extLst>
            </p:cNvPr>
            <p:cNvSpPr>
              <a:spLocks/>
            </p:cNvSpPr>
            <p:nvPr/>
          </p:nvSpPr>
          <p:spPr bwMode="gray">
            <a:xfrm>
              <a:off x="4522" y="2572"/>
              <a:ext cx="601" cy="784"/>
            </a:xfrm>
            <a:custGeom>
              <a:avLst/>
              <a:gdLst>
                <a:gd name="T0" fmla="*/ 9 w 749"/>
                <a:gd name="T1" fmla="*/ 23 h 977"/>
                <a:gd name="T2" fmla="*/ 0 w 749"/>
                <a:gd name="T3" fmla="*/ 8 h 977"/>
                <a:gd name="T4" fmla="*/ 6 w 749"/>
                <a:gd name="T5" fmla="*/ 0 h 977"/>
                <a:gd name="T6" fmla="*/ 18 w 749"/>
                <a:gd name="T7" fmla="*/ 13 h 977"/>
                <a:gd name="T8" fmla="*/ 9 w 749"/>
                <a:gd name="T9" fmla="*/ 23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rotWithShape="0">
              <a:gsLst>
                <a:gs pos="0">
                  <a:srgbClr val="009570"/>
                </a:gs>
                <a:gs pos="100000">
                  <a:srgbClr val="00CC99"/>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11" name="Freeform 9">
              <a:extLst>
                <a:ext uri="{FF2B5EF4-FFF2-40B4-BE49-F238E27FC236}">
                  <a16:creationId xmlns:a16="http://schemas.microsoft.com/office/drawing/2014/main" id="{7C28FCD1-F000-4704-99C9-EC0091C510A3}"/>
                </a:ext>
              </a:extLst>
            </p:cNvPr>
            <p:cNvSpPr>
              <a:spLocks/>
            </p:cNvSpPr>
            <p:nvPr/>
          </p:nvSpPr>
          <p:spPr bwMode="gray">
            <a:xfrm>
              <a:off x="2371" y="2572"/>
              <a:ext cx="2379" cy="276"/>
            </a:xfrm>
            <a:custGeom>
              <a:avLst/>
              <a:gdLst>
                <a:gd name="T0" fmla="*/ 0 w 2964"/>
                <a:gd name="T1" fmla="*/ 8 h 344"/>
                <a:gd name="T2" fmla="*/ 64 w 2964"/>
                <a:gd name="T3" fmla="*/ 8 h 344"/>
                <a:gd name="T4" fmla="*/ 71 w 2964"/>
                <a:gd name="T5" fmla="*/ 0 h 344"/>
                <a:gd name="T6" fmla="*/ 13 w 2964"/>
                <a:gd name="T7" fmla="*/ 1 h 344"/>
                <a:gd name="T8" fmla="*/ 0 w 2964"/>
                <a:gd name="T9" fmla="*/ 8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rotWithShape="1">
              <a:gsLst>
                <a:gs pos="0">
                  <a:srgbClr val="00CC99"/>
                </a:gs>
                <a:gs pos="100000">
                  <a:srgbClr val="005A44"/>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12" name="Freeform 10">
              <a:extLst>
                <a:ext uri="{FF2B5EF4-FFF2-40B4-BE49-F238E27FC236}">
                  <a16:creationId xmlns:a16="http://schemas.microsoft.com/office/drawing/2014/main" id="{F97FB3BE-8082-4233-87C8-8D4F01485C0F}"/>
                </a:ext>
              </a:extLst>
            </p:cNvPr>
            <p:cNvSpPr>
              <a:spLocks/>
            </p:cNvSpPr>
            <p:nvPr/>
          </p:nvSpPr>
          <p:spPr bwMode="gray">
            <a:xfrm>
              <a:off x="2069" y="2847"/>
              <a:ext cx="2763" cy="509"/>
            </a:xfrm>
            <a:custGeom>
              <a:avLst/>
              <a:gdLst>
                <a:gd name="T0" fmla="*/ 0 w 3443"/>
                <a:gd name="T1" fmla="*/ 15 h 634"/>
                <a:gd name="T2" fmla="*/ 82 w 3443"/>
                <a:gd name="T3" fmla="*/ 15 h 634"/>
                <a:gd name="T4" fmla="*/ 72 w 3443"/>
                <a:gd name="T5" fmla="*/ 0 h 634"/>
                <a:gd name="T6" fmla="*/ 9 w 3443"/>
                <a:gd name="T7" fmla="*/ 0 h 634"/>
                <a:gd name="T8" fmla="*/ 0 w 3443"/>
                <a:gd name="T9" fmla="*/ 15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rotWithShape="0">
              <a:gsLst>
                <a:gs pos="0">
                  <a:srgbClr val="86E7CF"/>
                </a:gs>
                <a:gs pos="100000">
                  <a:srgbClr val="00CC99"/>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grpSp>
      <p:grpSp>
        <p:nvGrpSpPr>
          <p:cNvPr id="9" name="Group 11">
            <a:extLst>
              <a:ext uri="{FF2B5EF4-FFF2-40B4-BE49-F238E27FC236}">
                <a16:creationId xmlns:a16="http://schemas.microsoft.com/office/drawing/2014/main" id="{27F0E010-309B-426D-824C-27C8DEA0BADC}"/>
              </a:ext>
            </a:extLst>
          </p:cNvPr>
          <p:cNvGrpSpPr>
            <a:grpSpLocks/>
          </p:cNvGrpSpPr>
          <p:nvPr/>
        </p:nvGrpSpPr>
        <p:grpSpPr bwMode="auto">
          <a:xfrm>
            <a:off x="5804223" y="2966441"/>
            <a:ext cx="2331244" cy="770334"/>
            <a:chOff x="2422" y="2087"/>
            <a:chExt cx="2271" cy="681"/>
          </a:xfrm>
        </p:grpSpPr>
        <p:sp>
          <p:nvSpPr>
            <p:cNvPr id="14" name="Freeform 12">
              <a:extLst>
                <a:ext uri="{FF2B5EF4-FFF2-40B4-BE49-F238E27FC236}">
                  <a16:creationId xmlns:a16="http://schemas.microsoft.com/office/drawing/2014/main" id="{3725C739-B8D9-4663-A4E1-EACE3D23E22F}"/>
                </a:ext>
              </a:extLst>
            </p:cNvPr>
            <p:cNvSpPr>
              <a:spLocks/>
            </p:cNvSpPr>
            <p:nvPr/>
          </p:nvSpPr>
          <p:spPr bwMode="gray">
            <a:xfrm>
              <a:off x="4166" y="2087"/>
              <a:ext cx="527" cy="681"/>
            </a:xfrm>
            <a:custGeom>
              <a:avLst/>
              <a:gdLst>
                <a:gd name="T0" fmla="*/ 0 w 655"/>
                <a:gd name="T1" fmla="*/ 5 h 849"/>
                <a:gd name="T2" fmla="*/ 9 w 655"/>
                <a:gd name="T3" fmla="*/ 20 h 849"/>
                <a:gd name="T4" fmla="*/ 16 w 655"/>
                <a:gd name="T5" fmla="*/ 12 h 849"/>
                <a:gd name="T6" fmla="*/ 5 w 655"/>
                <a:gd name="T7" fmla="*/ 0 h 849"/>
                <a:gd name="T8" fmla="*/ 0 w 655"/>
                <a:gd name="T9" fmla="*/ 5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rgbClr val="B27A09"/>
                </a:gs>
                <a:gs pos="100000">
                  <a:srgbClr val="F4A70C"/>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15" name="Freeform 13">
              <a:extLst>
                <a:ext uri="{FF2B5EF4-FFF2-40B4-BE49-F238E27FC236}">
                  <a16:creationId xmlns:a16="http://schemas.microsoft.com/office/drawing/2014/main" id="{6EA62DEE-EFE4-4A5D-BF1C-00C220C1EA8B}"/>
                </a:ext>
              </a:extLst>
            </p:cNvPr>
            <p:cNvSpPr>
              <a:spLocks/>
            </p:cNvSpPr>
            <p:nvPr/>
          </p:nvSpPr>
          <p:spPr bwMode="gray">
            <a:xfrm>
              <a:off x="2728" y="2087"/>
              <a:ext cx="1589" cy="184"/>
            </a:xfrm>
            <a:custGeom>
              <a:avLst/>
              <a:gdLst>
                <a:gd name="T0" fmla="*/ 0 w 1980"/>
                <a:gd name="T1" fmla="*/ 5 h 229"/>
                <a:gd name="T2" fmla="*/ 43 w 1980"/>
                <a:gd name="T3" fmla="*/ 5 h 229"/>
                <a:gd name="T4" fmla="*/ 47 w 1980"/>
                <a:gd name="T5" fmla="*/ 0 h 229"/>
                <a:gd name="T6" fmla="*/ 11 w 1980"/>
                <a:gd name="T7" fmla="*/ 0 h 229"/>
                <a:gd name="T8" fmla="*/ 0 w 1980"/>
                <a:gd name="T9" fmla="*/ 5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rotWithShape="0">
              <a:gsLst>
                <a:gs pos="0">
                  <a:srgbClr val="F4A70C"/>
                </a:gs>
                <a:gs pos="100000">
                  <a:srgbClr val="744F06"/>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16" name="Freeform 14">
              <a:extLst>
                <a:ext uri="{FF2B5EF4-FFF2-40B4-BE49-F238E27FC236}">
                  <a16:creationId xmlns:a16="http://schemas.microsoft.com/office/drawing/2014/main" id="{E6493D0B-2039-4E35-AC53-110592FE2096}"/>
                </a:ext>
              </a:extLst>
            </p:cNvPr>
            <p:cNvSpPr>
              <a:spLocks/>
            </p:cNvSpPr>
            <p:nvPr/>
          </p:nvSpPr>
          <p:spPr bwMode="gray">
            <a:xfrm>
              <a:off x="2422" y="2270"/>
              <a:ext cx="2056" cy="498"/>
            </a:xfrm>
            <a:custGeom>
              <a:avLst/>
              <a:gdLst>
                <a:gd name="T0" fmla="*/ 0 w 2561"/>
                <a:gd name="T1" fmla="*/ 14 h 621"/>
                <a:gd name="T2" fmla="*/ 62 w 2561"/>
                <a:gd name="T3" fmla="*/ 14 h 621"/>
                <a:gd name="T4" fmla="*/ 51 w 2561"/>
                <a:gd name="T5" fmla="*/ 0 h 621"/>
                <a:gd name="T6" fmla="*/ 9 w 2561"/>
                <a:gd name="T7" fmla="*/ 0 h 621"/>
                <a:gd name="T8" fmla="*/ 0 w 2561"/>
                <a:gd name="T9" fmla="*/ 14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rgbClr val="FAD58C"/>
                </a:gs>
                <a:gs pos="100000">
                  <a:srgbClr val="F4A70C"/>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grpSp>
      <p:grpSp>
        <p:nvGrpSpPr>
          <p:cNvPr id="13" name="Group 15">
            <a:extLst>
              <a:ext uri="{FF2B5EF4-FFF2-40B4-BE49-F238E27FC236}">
                <a16:creationId xmlns:a16="http://schemas.microsoft.com/office/drawing/2014/main" id="{3DDAEB9E-5B1F-4446-901D-7F577B27356D}"/>
              </a:ext>
            </a:extLst>
          </p:cNvPr>
          <p:cNvGrpSpPr>
            <a:grpSpLocks/>
          </p:cNvGrpSpPr>
          <p:nvPr/>
        </p:nvGrpSpPr>
        <p:grpSpPr bwMode="auto">
          <a:xfrm>
            <a:off x="6180459" y="2375891"/>
            <a:ext cx="1519238" cy="670322"/>
            <a:chOff x="2780" y="1595"/>
            <a:chExt cx="1481" cy="593"/>
          </a:xfrm>
        </p:grpSpPr>
        <p:sp>
          <p:nvSpPr>
            <p:cNvPr id="18" name="Freeform 16">
              <a:extLst>
                <a:ext uri="{FF2B5EF4-FFF2-40B4-BE49-F238E27FC236}">
                  <a16:creationId xmlns:a16="http://schemas.microsoft.com/office/drawing/2014/main" id="{BE7FDC26-9455-4EEA-85BF-170B6DE02E52}"/>
                </a:ext>
              </a:extLst>
            </p:cNvPr>
            <p:cNvSpPr>
              <a:spLocks/>
            </p:cNvSpPr>
            <p:nvPr/>
          </p:nvSpPr>
          <p:spPr bwMode="gray">
            <a:xfrm>
              <a:off x="3808" y="1595"/>
              <a:ext cx="453" cy="593"/>
            </a:xfrm>
            <a:custGeom>
              <a:avLst/>
              <a:gdLst>
                <a:gd name="T0" fmla="*/ 9 w 564"/>
                <a:gd name="T1" fmla="*/ 18 h 738"/>
                <a:gd name="T2" fmla="*/ 14 w 564"/>
                <a:gd name="T3" fmla="*/ 13 h 738"/>
                <a:gd name="T4" fmla="*/ 2 w 564"/>
                <a:gd name="T5" fmla="*/ 0 h 738"/>
                <a:gd name="T6" fmla="*/ 0 w 564"/>
                <a:gd name="T7" fmla="*/ 2 h 738"/>
                <a:gd name="T8" fmla="*/ 9 w 564"/>
                <a:gd name="T9" fmla="*/ 18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rotWithShape="0">
              <a:gsLst>
                <a:gs pos="0">
                  <a:srgbClr val="9A38CA"/>
                </a:gs>
                <a:gs pos="100000">
                  <a:srgbClr val="C247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19" name="Freeform 17">
              <a:extLst>
                <a:ext uri="{FF2B5EF4-FFF2-40B4-BE49-F238E27FC236}">
                  <a16:creationId xmlns:a16="http://schemas.microsoft.com/office/drawing/2014/main" id="{76210790-A3BA-4BB0-86E8-BA90AFB1F917}"/>
                </a:ext>
              </a:extLst>
            </p:cNvPr>
            <p:cNvSpPr>
              <a:spLocks/>
            </p:cNvSpPr>
            <p:nvPr/>
          </p:nvSpPr>
          <p:spPr bwMode="gray">
            <a:xfrm>
              <a:off x="3092" y="1595"/>
              <a:ext cx="793" cy="88"/>
            </a:xfrm>
            <a:custGeom>
              <a:avLst/>
              <a:gdLst>
                <a:gd name="T0" fmla="*/ 0 w 987"/>
                <a:gd name="T1" fmla="*/ 2 h 110"/>
                <a:gd name="T2" fmla="*/ 22 w 987"/>
                <a:gd name="T3" fmla="*/ 2 h 110"/>
                <a:gd name="T4" fmla="*/ 24 w 987"/>
                <a:gd name="T5" fmla="*/ 0 h 110"/>
                <a:gd name="T6" fmla="*/ 7 w 987"/>
                <a:gd name="T7" fmla="*/ 0 h 110"/>
                <a:gd name="T8" fmla="*/ 0 w 987"/>
                <a:gd name="T9" fmla="*/ 2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rotWithShape="0">
              <a:gsLst>
                <a:gs pos="0">
                  <a:srgbClr val="C247FF"/>
                </a:gs>
                <a:gs pos="100000">
                  <a:srgbClr val="632482"/>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20" name="Freeform 18">
              <a:extLst>
                <a:ext uri="{FF2B5EF4-FFF2-40B4-BE49-F238E27FC236}">
                  <a16:creationId xmlns:a16="http://schemas.microsoft.com/office/drawing/2014/main" id="{6E71175C-78E2-42A9-801A-05B8E07AF412}"/>
                </a:ext>
              </a:extLst>
            </p:cNvPr>
            <p:cNvSpPr>
              <a:spLocks/>
            </p:cNvSpPr>
            <p:nvPr/>
          </p:nvSpPr>
          <p:spPr bwMode="gray">
            <a:xfrm>
              <a:off x="2780" y="1683"/>
              <a:ext cx="1339" cy="505"/>
            </a:xfrm>
            <a:custGeom>
              <a:avLst/>
              <a:gdLst>
                <a:gd name="T0" fmla="*/ 0 w 1669"/>
                <a:gd name="T1" fmla="*/ 15 h 629"/>
                <a:gd name="T2" fmla="*/ 39 w 1669"/>
                <a:gd name="T3" fmla="*/ 15 h 629"/>
                <a:gd name="T4" fmla="*/ 30 w 1669"/>
                <a:gd name="T5" fmla="*/ 0 h 629"/>
                <a:gd name="T6" fmla="*/ 9 w 1669"/>
                <a:gd name="T7" fmla="*/ 0 h 629"/>
                <a:gd name="T8" fmla="*/ 0 w 1669"/>
                <a:gd name="T9" fmla="*/ 15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rotWithShape="0">
              <a:gsLst>
                <a:gs pos="0">
                  <a:srgbClr val="E0A3FF"/>
                </a:gs>
                <a:gs pos="100000">
                  <a:srgbClr val="C247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grpSp>
      <p:grpSp>
        <p:nvGrpSpPr>
          <p:cNvPr id="17" name="Group 19">
            <a:extLst>
              <a:ext uri="{FF2B5EF4-FFF2-40B4-BE49-F238E27FC236}">
                <a16:creationId xmlns:a16="http://schemas.microsoft.com/office/drawing/2014/main" id="{1153DAD9-A218-4917-9B49-E773AED0255F}"/>
              </a:ext>
            </a:extLst>
          </p:cNvPr>
          <p:cNvGrpSpPr>
            <a:grpSpLocks/>
          </p:cNvGrpSpPr>
          <p:nvPr/>
        </p:nvGrpSpPr>
        <p:grpSpPr bwMode="auto">
          <a:xfrm>
            <a:off x="6553127" y="1785342"/>
            <a:ext cx="711994" cy="567928"/>
            <a:chOff x="3136" y="1104"/>
            <a:chExt cx="693" cy="502"/>
          </a:xfrm>
        </p:grpSpPr>
        <p:sp>
          <p:nvSpPr>
            <p:cNvPr id="22" name="Freeform 20">
              <a:extLst>
                <a:ext uri="{FF2B5EF4-FFF2-40B4-BE49-F238E27FC236}">
                  <a16:creationId xmlns:a16="http://schemas.microsoft.com/office/drawing/2014/main" id="{06A20187-7CBB-4B4D-9C2E-100B1A1A2A8D}"/>
                </a:ext>
              </a:extLst>
            </p:cNvPr>
            <p:cNvSpPr>
              <a:spLocks/>
            </p:cNvSpPr>
            <p:nvPr/>
          </p:nvSpPr>
          <p:spPr bwMode="gray">
            <a:xfrm>
              <a:off x="3447" y="1104"/>
              <a:ext cx="382" cy="502"/>
            </a:xfrm>
            <a:custGeom>
              <a:avLst/>
              <a:gdLst>
                <a:gd name="T0" fmla="*/ 9 w 477"/>
                <a:gd name="T1" fmla="*/ 14 h 625"/>
                <a:gd name="T2" fmla="*/ 11 w 477"/>
                <a:gd name="T3" fmla="*/ 13 h 625"/>
                <a:gd name="T4" fmla="*/ 0 w 477"/>
                <a:gd name="T5" fmla="*/ 0 h 625"/>
                <a:gd name="T6" fmla="*/ 9 w 477"/>
                <a:gd name="T7" fmla="*/ 14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rgbClr val="0051CA"/>
                </a:gs>
                <a:gs pos="100000">
                  <a:srgbClr val="0066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sp>
          <p:nvSpPr>
            <p:cNvPr id="23" name="Freeform 21">
              <a:extLst>
                <a:ext uri="{FF2B5EF4-FFF2-40B4-BE49-F238E27FC236}">
                  <a16:creationId xmlns:a16="http://schemas.microsoft.com/office/drawing/2014/main" id="{DBC85306-1F4E-4BAF-AA5D-E0EA4FFAE1E0}"/>
                </a:ext>
              </a:extLst>
            </p:cNvPr>
            <p:cNvSpPr>
              <a:spLocks/>
            </p:cNvSpPr>
            <p:nvPr/>
          </p:nvSpPr>
          <p:spPr bwMode="gray">
            <a:xfrm>
              <a:off x="3136" y="1104"/>
              <a:ext cx="621" cy="502"/>
            </a:xfrm>
            <a:custGeom>
              <a:avLst/>
              <a:gdLst>
                <a:gd name="T0" fmla="*/ 0 w 773"/>
                <a:gd name="T1" fmla="*/ 14 h 625"/>
                <a:gd name="T2" fmla="*/ 18 w 773"/>
                <a:gd name="T3" fmla="*/ 14 h 625"/>
                <a:gd name="T4" fmla="*/ 9 w 773"/>
                <a:gd name="T5" fmla="*/ 0 h 625"/>
                <a:gd name="T6" fmla="*/ 0 w 773"/>
                <a:gd name="T7" fmla="*/ 14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rgbClr val="9EC5FF"/>
                </a:gs>
                <a:gs pos="100000">
                  <a:srgbClr val="0066FF"/>
                </a:gs>
              </a:gsLst>
              <a:lin ang="2700000" scaled="1"/>
            </a:gradFill>
            <a:ln w="12700" cap="rnd">
              <a:noFill/>
              <a:round/>
              <a:headEnd/>
              <a:tailEnd/>
            </a:ln>
          </p:spPr>
          <p:txBody>
            <a:bodyPr/>
            <a:lstStyle/>
            <a:p>
              <a:pPr fontAlgn="auto">
                <a:spcBef>
                  <a:spcPts val="0"/>
                </a:spcBef>
                <a:spcAft>
                  <a:spcPts val="0"/>
                </a:spcAft>
                <a:defRPr/>
              </a:pPr>
              <a:endParaRPr lang="zh-CN" altLang="en-US" kern="0">
                <a:solidFill>
                  <a:sysClr val="windowText" lastClr="000000"/>
                </a:solidFill>
                <a:latin typeface="FrutigerNext LT Regular" panose="020B0503040504020204" pitchFamily="34" charset="0"/>
              </a:endParaRPr>
            </a:p>
          </p:txBody>
        </p:sp>
      </p:grpSp>
      <p:grpSp>
        <p:nvGrpSpPr>
          <p:cNvPr id="21" name="Group 22">
            <a:extLst>
              <a:ext uri="{FF2B5EF4-FFF2-40B4-BE49-F238E27FC236}">
                <a16:creationId xmlns:a16="http://schemas.microsoft.com/office/drawing/2014/main" id="{7CF140E3-F605-48DB-BC75-F650F7B07D6E}"/>
              </a:ext>
            </a:extLst>
          </p:cNvPr>
          <p:cNvGrpSpPr>
            <a:grpSpLocks/>
          </p:cNvGrpSpPr>
          <p:nvPr/>
        </p:nvGrpSpPr>
        <p:grpSpPr bwMode="auto">
          <a:xfrm>
            <a:off x="3059832" y="1757957"/>
            <a:ext cx="3314700" cy="3342085"/>
            <a:chOff x="624" y="1021"/>
            <a:chExt cx="2393" cy="2906"/>
          </a:xfrm>
        </p:grpSpPr>
        <p:sp>
          <p:nvSpPr>
            <p:cNvPr id="25" name="Line 23">
              <a:extLst>
                <a:ext uri="{FF2B5EF4-FFF2-40B4-BE49-F238E27FC236}">
                  <a16:creationId xmlns:a16="http://schemas.microsoft.com/office/drawing/2014/main" id="{40463899-4D81-4698-907B-0007507F454E}"/>
                </a:ext>
              </a:extLst>
            </p:cNvPr>
            <p:cNvSpPr>
              <a:spLocks noChangeShapeType="1"/>
            </p:cNvSpPr>
            <p:nvPr/>
          </p:nvSpPr>
          <p:spPr bwMode="auto">
            <a:xfrm flipH="1">
              <a:off x="624" y="3926"/>
              <a:ext cx="1060"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26" name="Line 24">
              <a:extLst>
                <a:ext uri="{FF2B5EF4-FFF2-40B4-BE49-F238E27FC236}">
                  <a16:creationId xmlns:a16="http://schemas.microsoft.com/office/drawing/2014/main" id="{BA23A1EE-B8D5-42A9-A130-DA11FA7DC47C}"/>
                </a:ext>
              </a:extLst>
            </p:cNvPr>
            <p:cNvSpPr>
              <a:spLocks noChangeShapeType="1"/>
            </p:cNvSpPr>
            <p:nvPr/>
          </p:nvSpPr>
          <p:spPr bwMode="auto">
            <a:xfrm flipH="1">
              <a:off x="624" y="3367"/>
              <a:ext cx="1368"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27" name="Line 25">
              <a:extLst>
                <a:ext uri="{FF2B5EF4-FFF2-40B4-BE49-F238E27FC236}">
                  <a16:creationId xmlns:a16="http://schemas.microsoft.com/office/drawing/2014/main" id="{07BB8D85-A76D-4DE1-8C4D-494F9E118AD9}"/>
                </a:ext>
              </a:extLst>
            </p:cNvPr>
            <p:cNvSpPr>
              <a:spLocks noChangeShapeType="1"/>
            </p:cNvSpPr>
            <p:nvPr/>
          </p:nvSpPr>
          <p:spPr bwMode="auto">
            <a:xfrm flipH="1">
              <a:off x="624" y="2757"/>
              <a:ext cx="1606"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28" name="Line 26">
              <a:extLst>
                <a:ext uri="{FF2B5EF4-FFF2-40B4-BE49-F238E27FC236}">
                  <a16:creationId xmlns:a16="http://schemas.microsoft.com/office/drawing/2014/main" id="{8B5E0238-6527-4A80-9482-4E6EAC8AE43D}"/>
                </a:ext>
              </a:extLst>
            </p:cNvPr>
            <p:cNvSpPr>
              <a:spLocks noChangeShapeType="1"/>
            </p:cNvSpPr>
            <p:nvPr/>
          </p:nvSpPr>
          <p:spPr bwMode="auto">
            <a:xfrm flipH="1">
              <a:off x="624" y="2156"/>
              <a:ext cx="1880"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29" name="Line 27">
              <a:extLst>
                <a:ext uri="{FF2B5EF4-FFF2-40B4-BE49-F238E27FC236}">
                  <a16:creationId xmlns:a16="http://schemas.microsoft.com/office/drawing/2014/main" id="{BFC2C0F3-4FFC-4A0C-81B7-0631DC0B27F4}"/>
                </a:ext>
              </a:extLst>
            </p:cNvPr>
            <p:cNvSpPr>
              <a:spLocks noChangeShapeType="1"/>
            </p:cNvSpPr>
            <p:nvPr/>
          </p:nvSpPr>
          <p:spPr bwMode="auto">
            <a:xfrm flipH="1">
              <a:off x="624" y="1547"/>
              <a:ext cx="2153"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0" name="Line 28">
              <a:extLst>
                <a:ext uri="{FF2B5EF4-FFF2-40B4-BE49-F238E27FC236}">
                  <a16:creationId xmlns:a16="http://schemas.microsoft.com/office/drawing/2014/main" id="{195EC7CA-385F-4136-BED9-3D4EDEC2F609}"/>
                </a:ext>
              </a:extLst>
            </p:cNvPr>
            <p:cNvSpPr>
              <a:spLocks noChangeShapeType="1"/>
            </p:cNvSpPr>
            <p:nvPr/>
          </p:nvSpPr>
          <p:spPr bwMode="auto">
            <a:xfrm flipH="1">
              <a:off x="624" y="1021"/>
              <a:ext cx="2393" cy="1"/>
            </a:xfrm>
            <a:prstGeom prst="line">
              <a:avLst/>
            </a:prstGeom>
            <a:noFill/>
            <a:ln w="9525">
              <a:solidFill>
                <a:srgbClr val="000000"/>
              </a:solidFill>
              <a:round/>
              <a:headEnd/>
              <a:tailEn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grpSp>
      <p:sp>
        <p:nvSpPr>
          <p:cNvPr id="31" name="Line 29">
            <a:extLst>
              <a:ext uri="{FF2B5EF4-FFF2-40B4-BE49-F238E27FC236}">
                <a16:creationId xmlns:a16="http://schemas.microsoft.com/office/drawing/2014/main" id="{7B8142B8-0990-41C3-B040-DEFB6930C596}"/>
              </a:ext>
            </a:extLst>
          </p:cNvPr>
          <p:cNvSpPr>
            <a:spLocks noChangeShapeType="1"/>
          </p:cNvSpPr>
          <p:nvPr/>
        </p:nvSpPr>
        <p:spPr bwMode="auto">
          <a:xfrm>
            <a:off x="3275335" y="1768674"/>
            <a:ext cx="1191" cy="564356"/>
          </a:xfrm>
          <a:prstGeom prst="line">
            <a:avLst/>
          </a:prstGeom>
          <a:noFill/>
          <a:ln w="9525">
            <a:solidFill>
              <a:srgbClr val="000000"/>
            </a:solidFill>
            <a:round/>
            <a:headEnd type="triangle" w="med" len="med"/>
            <a:tailEnd type="triangle" w="med" len="me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2" name="Line 30">
            <a:extLst>
              <a:ext uri="{FF2B5EF4-FFF2-40B4-BE49-F238E27FC236}">
                <a16:creationId xmlns:a16="http://schemas.microsoft.com/office/drawing/2014/main" id="{73153EEE-1D16-4AFA-B31D-7B5A00E5C642}"/>
              </a:ext>
            </a:extLst>
          </p:cNvPr>
          <p:cNvSpPr>
            <a:spLocks noChangeShapeType="1"/>
          </p:cNvSpPr>
          <p:nvPr/>
        </p:nvSpPr>
        <p:spPr bwMode="auto">
          <a:xfrm>
            <a:off x="3275335" y="2368747"/>
            <a:ext cx="1191" cy="665559"/>
          </a:xfrm>
          <a:prstGeom prst="line">
            <a:avLst/>
          </a:prstGeom>
          <a:noFill/>
          <a:ln w="9525">
            <a:solidFill>
              <a:srgbClr val="000000"/>
            </a:solidFill>
            <a:round/>
            <a:headEnd type="triangle" w="med" len="med"/>
            <a:tailEnd type="triangle" w="med" len="me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3" name="Line 31">
            <a:extLst>
              <a:ext uri="{FF2B5EF4-FFF2-40B4-BE49-F238E27FC236}">
                <a16:creationId xmlns:a16="http://schemas.microsoft.com/office/drawing/2014/main" id="{4232DD98-5634-4FAE-B2E1-D07E0AA9643A}"/>
              </a:ext>
            </a:extLst>
          </p:cNvPr>
          <p:cNvSpPr>
            <a:spLocks noChangeShapeType="1"/>
          </p:cNvSpPr>
          <p:nvPr/>
        </p:nvSpPr>
        <p:spPr bwMode="auto">
          <a:xfrm>
            <a:off x="3275335" y="3070025"/>
            <a:ext cx="1191" cy="666750"/>
          </a:xfrm>
          <a:prstGeom prst="line">
            <a:avLst/>
          </a:prstGeom>
          <a:noFill/>
          <a:ln w="9525">
            <a:solidFill>
              <a:srgbClr val="000000"/>
            </a:solidFill>
            <a:round/>
            <a:headEnd type="triangle" w="med" len="med"/>
            <a:tailEnd type="triangle" w="med" len="me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4" name="Line 32">
            <a:extLst>
              <a:ext uri="{FF2B5EF4-FFF2-40B4-BE49-F238E27FC236}">
                <a16:creationId xmlns:a16="http://schemas.microsoft.com/office/drawing/2014/main" id="{09E4C725-9B6E-4445-87AD-B0FBD7CF727E}"/>
              </a:ext>
            </a:extLst>
          </p:cNvPr>
          <p:cNvSpPr>
            <a:spLocks noChangeShapeType="1"/>
          </p:cNvSpPr>
          <p:nvPr/>
        </p:nvSpPr>
        <p:spPr bwMode="auto">
          <a:xfrm>
            <a:off x="3275335" y="3772494"/>
            <a:ext cx="1191" cy="666750"/>
          </a:xfrm>
          <a:prstGeom prst="line">
            <a:avLst/>
          </a:prstGeom>
          <a:noFill/>
          <a:ln w="9525">
            <a:solidFill>
              <a:srgbClr val="000000"/>
            </a:solidFill>
            <a:round/>
            <a:headEnd type="triangle" w="med" len="med"/>
            <a:tailEnd type="triangle" w="med" len="me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5" name="Line 33">
            <a:extLst>
              <a:ext uri="{FF2B5EF4-FFF2-40B4-BE49-F238E27FC236}">
                <a16:creationId xmlns:a16="http://schemas.microsoft.com/office/drawing/2014/main" id="{5639713E-E218-4B97-A846-52D6B581B997}"/>
              </a:ext>
            </a:extLst>
          </p:cNvPr>
          <p:cNvSpPr>
            <a:spLocks noChangeShapeType="1"/>
          </p:cNvSpPr>
          <p:nvPr/>
        </p:nvSpPr>
        <p:spPr bwMode="auto">
          <a:xfrm>
            <a:off x="3275335" y="4471392"/>
            <a:ext cx="1191" cy="615553"/>
          </a:xfrm>
          <a:prstGeom prst="line">
            <a:avLst/>
          </a:prstGeom>
          <a:noFill/>
          <a:ln w="9525">
            <a:solidFill>
              <a:srgbClr val="000000"/>
            </a:solidFill>
            <a:round/>
            <a:headEnd type="triangle" w="med" len="med"/>
            <a:tailEnd type="triangle" w="med" len="med"/>
          </a:ln>
        </p:spPr>
        <p:txBody>
          <a:bodyPr wrap="none" anchor="ctr"/>
          <a:lstStyle/>
          <a:p>
            <a:pPr fontAlgn="auto">
              <a:spcBef>
                <a:spcPts val="0"/>
              </a:spcBef>
              <a:spcAft>
                <a:spcPts val="0"/>
              </a:spcAft>
              <a:defRPr/>
            </a:pPr>
            <a:endParaRPr lang="zh-CN" altLang="en-US" sz="1500" kern="0">
              <a:solidFill>
                <a:schemeClr val="accent2"/>
              </a:solidFill>
              <a:latin typeface="FrutigerNext LT Regular" panose="020B0503040504020204" pitchFamily="34" charset="0"/>
            </a:endParaRPr>
          </a:p>
        </p:txBody>
      </p:sp>
      <p:sp>
        <p:nvSpPr>
          <p:cNvPr id="36" name="Text Box 34">
            <a:extLst>
              <a:ext uri="{FF2B5EF4-FFF2-40B4-BE49-F238E27FC236}">
                <a16:creationId xmlns:a16="http://schemas.microsoft.com/office/drawing/2014/main" id="{430DCF10-ED47-4CD5-8779-95D60AAA6BE8}"/>
              </a:ext>
            </a:extLst>
          </p:cNvPr>
          <p:cNvSpPr txBox="1">
            <a:spLocks noChangeArrowheads="1"/>
          </p:cNvSpPr>
          <p:nvPr/>
        </p:nvSpPr>
        <p:spPr bwMode="auto">
          <a:xfrm>
            <a:off x="3280097" y="1877019"/>
            <a:ext cx="1582484" cy="276999"/>
          </a:xfrm>
          <a:prstGeom prst="rect">
            <a:avLst/>
          </a:prstGeom>
          <a:noFill/>
          <a:ln w="9525">
            <a:noFill/>
            <a:miter lim="800000"/>
            <a:headEnd/>
            <a:tailEnd/>
          </a:ln>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r>
              <a:rPr lang="zh-CN" altLang="en-US" sz="1200" dirty="0">
                <a:solidFill>
                  <a:schemeClr val="accent2"/>
                </a:solidFill>
                <a:latin typeface="Verdana" charset="0"/>
              </a:rPr>
              <a:t>安全运维，</a:t>
            </a:r>
            <a:r>
              <a:rPr lang="en-US" altLang="zh-CN" sz="1200" dirty="0">
                <a:solidFill>
                  <a:schemeClr val="accent2"/>
                </a:solidFill>
                <a:latin typeface="Verdana" charset="0"/>
              </a:rPr>
              <a:t>SRC</a:t>
            </a:r>
            <a:r>
              <a:rPr lang="zh-CN" altLang="en-US" sz="1200" dirty="0">
                <a:solidFill>
                  <a:schemeClr val="accent2"/>
                </a:solidFill>
                <a:latin typeface="Verdana" charset="0"/>
              </a:rPr>
              <a:t>运营</a:t>
            </a:r>
            <a:endParaRPr lang="en-US" altLang="zh-CN" sz="1200" dirty="0">
              <a:solidFill>
                <a:schemeClr val="accent2"/>
              </a:solidFill>
              <a:latin typeface="Verdana" charset="0"/>
            </a:endParaRPr>
          </a:p>
        </p:txBody>
      </p:sp>
      <p:sp>
        <p:nvSpPr>
          <p:cNvPr id="37" name="Text Box 35">
            <a:extLst>
              <a:ext uri="{FF2B5EF4-FFF2-40B4-BE49-F238E27FC236}">
                <a16:creationId xmlns:a16="http://schemas.microsoft.com/office/drawing/2014/main" id="{4B6D9EAE-93F4-4F36-B73C-10DEF468A50C}"/>
              </a:ext>
            </a:extLst>
          </p:cNvPr>
          <p:cNvSpPr txBox="1">
            <a:spLocks noChangeArrowheads="1"/>
          </p:cNvSpPr>
          <p:nvPr/>
        </p:nvSpPr>
        <p:spPr bwMode="auto">
          <a:xfrm>
            <a:off x="3280097" y="2498525"/>
            <a:ext cx="2185214" cy="276999"/>
          </a:xfrm>
          <a:prstGeom prst="rect">
            <a:avLst/>
          </a:prstGeom>
          <a:noFill/>
          <a:ln w="9525">
            <a:noFill/>
            <a:miter lim="800000"/>
            <a:headEnd/>
            <a:tailEnd/>
          </a:ln>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r>
              <a:rPr lang="zh-CN" altLang="en-US" sz="1200" dirty="0">
                <a:solidFill>
                  <a:schemeClr val="accent2"/>
                </a:solidFill>
                <a:latin typeface="Verdana" charset="0"/>
              </a:rPr>
              <a:t>安全管理制度，安全意识教育</a:t>
            </a:r>
            <a:endParaRPr lang="en-US" altLang="zh-CN" sz="1200" dirty="0">
              <a:solidFill>
                <a:schemeClr val="accent2"/>
              </a:solidFill>
              <a:latin typeface="Verdana" charset="0"/>
            </a:endParaRPr>
          </a:p>
        </p:txBody>
      </p:sp>
      <p:sp>
        <p:nvSpPr>
          <p:cNvPr id="38" name="Text Box 36">
            <a:extLst>
              <a:ext uri="{FF2B5EF4-FFF2-40B4-BE49-F238E27FC236}">
                <a16:creationId xmlns:a16="http://schemas.microsoft.com/office/drawing/2014/main" id="{60FF6ABB-ABFF-457F-A3B7-BACC4F2B1734}"/>
              </a:ext>
            </a:extLst>
          </p:cNvPr>
          <p:cNvSpPr txBox="1">
            <a:spLocks noChangeArrowheads="1"/>
          </p:cNvSpPr>
          <p:nvPr/>
        </p:nvSpPr>
        <p:spPr bwMode="auto">
          <a:xfrm>
            <a:off x="3280098" y="3221235"/>
            <a:ext cx="1569660" cy="276999"/>
          </a:xfrm>
          <a:prstGeom prst="rect">
            <a:avLst/>
          </a:prstGeom>
          <a:noFill/>
          <a:ln w="9525">
            <a:noFill/>
            <a:miter lim="800000"/>
            <a:headEnd/>
            <a:tailEnd/>
          </a:ln>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r>
              <a:rPr lang="zh-CN" altLang="en-US" sz="1200" dirty="0">
                <a:solidFill>
                  <a:schemeClr val="accent2"/>
                </a:solidFill>
                <a:latin typeface="Verdana" charset="0"/>
              </a:rPr>
              <a:t>数据安全，业务接口</a:t>
            </a:r>
            <a:endParaRPr lang="en-US" altLang="zh-CN" sz="1200" dirty="0">
              <a:solidFill>
                <a:schemeClr val="accent2"/>
              </a:solidFill>
              <a:latin typeface="Verdana" charset="0"/>
            </a:endParaRPr>
          </a:p>
        </p:txBody>
      </p:sp>
      <p:sp>
        <p:nvSpPr>
          <p:cNvPr id="39" name="Text Box 37">
            <a:extLst>
              <a:ext uri="{FF2B5EF4-FFF2-40B4-BE49-F238E27FC236}">
                <a16:creationId xmlns:a16="http://schemas.microsoft.com/office/drawing/2014/main" id="{AC215BCC-0080-4A85-9485-CEA219F794B4}"/>
              </a:ext>
            </a:extLst>
          </p:cNvPr>
          <p:cNvSpPr txBox="1">
            <a:spLocks noChangeArrowheads="1"/>
          </p:cNvSpPr>
          <p:nvPr/>
        </p:nvSpPr>
        <p:spPr bwMode="auto">
          <a:xfrm>
            <a:off x="3280097" y="3929657"/>
            <a:ext cx="1514069" cy="276999"/>
          </a:xfrm>
          <a:prstGeom prst="rect">
            <a:avLst/>
          </a:prstGeom>
          <a:noFill/>
          <a:ln w="9525">
            <a:noFill/>
            <a:miter lim="800000"/>
            <a:headEnd/>
            <a:tailEnd/>
          </a:ln>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r>
              <a:rPr lang="en-US" altLang="zh-CN" sz="1200" dirty="0">
                <a:solidFill>
                  <a:schemeClr val="accent2"/>
                </a:solidFill>
              </a:rPr>
              <a:t>Web</a:t>
            </a:r>
            <a:r>
              <a:rPr lang="zh-CN" altLang="en-US" sz="1200" dirty="0">
                <a:solidFill>
                  <a:schemeClr val="accent2"/>
                </a:solidFill>
              </a:rPr>
              <a:t>应用，移动</a:t>
            </a:r>
            <a:r>
              <a:rPr lang="en-US" altLang="zh-CN" sz="1200" dirty="0">
                <a:solidFill>
                  <a:schemeClr val="accent2"/>
                </a:solidFill>
              </a:rPr>
              <a:t>APP</a:t>
            </a:r>
            <a:endParaRPr lang="en-US" altLang="zh-CN" sz="1200" dirty="0">
              <a:solidFill>
                <a:schemeClr val="accent2"/>
              </a:solidFill>
              <a:latin typeface="Verdana" charset="0"/>
            </a:endParaRPr>
          </a:p>
        </p:txBody>
      </p:sp>
      <p:sp>
        <p:nvSpPr>
          <p:cNvPr id="40" name="Text Box 38">
            <a:extLst>
              <a:ext uri="{FF2B5EF4-FFF2-40B4-BE49-F238E27FC236}">
                <a16:creationId xmlns:a16="http://schemas.microsoft.com/office/drawing/2014/main" id="{32F4BD7F-BA7C-4747-9B6F-95311FE449F4}"/>
              </a:ext>
            </a:extLst>
          </p:cNvPr>
          <p:cNvSpPr txBox="1">
            <a:spLocks noChangeArrowheads="1"/>
          </p:cNvSpPr>
          <p:nvPr/>
        </p:nvSpPr>
        <p:spPr bwMode="auto">
          <a:xfrm>
            <a:off x="3280098" y="4659511"/>
            <a:ext cx="1603324" cy="461665"/>
          </a:xfrm>
          <a:prstGeom prst="rect">
            <a:avLst/>
          </a:prstGeom>
          <a:noFill/>
          <a:ln w="9525">
            <a:noFill/>
            <a:miter lim="800000"/>
            <a:headEnd/>
            <a:tailEnd/>
          </a:ln>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r>
              <a:rPr lang="zh-CN" altLang="en-US" sz="1200" dirty="0">
                <a:solidFill>
                  <a:schemeClr val="accent2"/>
                </a:solidFill>
                <a:latin typeface="Verdana" charset="0"/>
              </a:rPr>
              <a:t>物理安全，网络安全</a:t>
            </a:r>
            <a:endParaRPr lang="en-US" altLang="zh-CN" sz="1200" dirty="0">
              <a:solidFill>
                <a:schemeClr val="accent2"/>
              </a:solidFill>
              <a:latin typeface="Verdana" charset="0"/>
            </a:endParaRPr>
          </a:p>
          <a:p>
            <a:r>
              <a:rPr lang="zh-CN" altLang="en-US" sz="1200" dirty="0">
                <a:solidFill>
                  <a:schemeClr val="accent2"/>
                </a:solidFill>
                <a:latin typeface="Verdana" charset="0"/>
              </a:rPr>
              <a:t>终端安全，系统安全</a:t>
            </a:r>
            <a:endParaRPr lang="en-US" altLang="zh-CN" sz="1200" dirty="0">
              <a:solidFill>
                <a:schemeClr val="accent2"/>
              </a:solidFill>
              <a:latin typeface="Verdana" charset="0"/>
            </a:endParaRPr>
          </a:p>
        </p:txBody>
      </p:sp>
      <p:sp>
        <p:nvSpPr>
          <p:cNvPr id="41" name="Text Box 39">
            <a:extLst>
              <a:ext uri="{FF2B5EF4-FFF2-40B4-BE49-F238E27FC236}">
                <a16:creationId xmlns:a16="http://schemas.microsoft.com/office/drawing/2014/main" id="{7B7AA98D-F3F6-4B74-B510-C19AE49D6123}"/>
              </a:ext>
            </a:extLst>
          </p:cNvPr>
          <p:cNvSpPr txBox="1">
            <a:spLocks noChangeArrowheads="1"/>
          </p:cNvSpPr>
          <p:nvPr/>
        </p:nvSpPr>
        <p:spPr bwMode="gray">
          <a:xfrm>
            <a:off x="6482228" y="2066330"/>
            <a:ext cx="800219" cy="276999"/>
          </a:xfrm>
          <a:prstGeom prst="rect">
            <a:avLst/>
          </a:prstGeom>
          <a:noFill/>
          <a:ln w="9525" algn="ctr">
            <a:noFill/>
            <a:miter lim="800000"/>
            <a:headEnd/>
            <a:tailEnd/>
          </a:ln>
          <a:effectLst/>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pPr algn="ctr"/>
            <a:r>
              <a:rPr lang="zh-CN" altLang="en-US" sz="1200" b="1" dirty="0">
                <a:solidFill>
                  <a:srgbClr val="000000"/>
                </a:solidFill>
                <a:effectLst>
                  <a:outerShdw blurRad="38100" dist="38100" dir="2700000" algn="tl">
                    <a:srgbClr val="C0C0C0"/>
                  </a:outerShdw>
                </a:effectLst>
              </a:rPr>
              <a:t>安全运营</a:t>
            </a:r>
            <a:endParaRPr lang="en-US" altLang="zh-CN" sz="1200" b="1" dirty="0">
              <a:solidFill>
                <a:srgbClr val="000000"/>
              </a:solidFill>
              <a:effectLst>
                <a:outerShdw blurRad="38100" dist="38100" dir="2700000" algn="tl">
                  <a:srgbClr val="C0C0C0"/>
                </a:outerShdw>
              </a:effectLst>
            </a:endParaRPr>
          </a:p>
        </p:txBody>
      </p:sp>
      <p:sp>
        <p:nvSpPr>
          <p:cNvPr id="42" name="Text Box 40">
            <a:extLst>
              <a:ext uri="{FF2B5EF4-FFF2-40B4-BE49-F238E27FC236}">
                <a16:creationId xmlns:a16="http://schemas.microsoft.com/office/drawing/2014/main" id="{5BEFE01D-D2ED-41CC-92F9-270F30E04548}"/>
              </a:ext>
            </a:extLst>
          </p:cNvPr>
          <p:cNvSpPr txBox="1">
            <a:spLocks noChangeArrowheads="1"/>
          </p:cNvSpPr>
          <p:nvPr/>
        </p:nvSpPr>
        <p:spPr bwMode="gray">
          <a:xfrm>
            <a:off x="6482228" y="2694980"/>
            <a:ext cx="800219" cy="276999"/>
          </a:xfrm>
          <a:prstGeom prst="rect">
            <a:avLst/>
          </a:prstGeom>
          <a:noFill/>
          <a:ln w="9525" algn="ctr">
            <a:noFill/>
            <a:miter lim="800000"/>
            <a:headEnd/>
            <a:tailEnd/>
          </a:ln>
          <a:effectLst/>
        </p:spPr>
        <p:txBody>
          <a:bodyPr wrap="none">
            <a:spAutoFit/>
          </a:bodyPr>
          <a:lstStyle/>
          <a:p>
            <a:pPr algn="ctr" fontAlgn="auto">
              <a:spcBef>
                <a:spcPts val="0"/>
              </a:spcBef>
              <a:spcAft>
                <a:spcPts val="0"/>
              </a:spcAft>
              <a:defRPr/>
            </a:pPr>
            <a:r>
              <a:rPr lang="zh-CN" altLang="en-US" sz="1200" b="1" kern="0" dirty="0">
                <a:solidFill>
                  <a:sysClr val="windowText" lastClr="000000"/>
                </a:solidFill>
                <a:effectLst>
                  <a:outerShdw blurRad="38100" dist="38100" dir="2700000" algn="tl">
                    <a:srgbClr val="C0C0C0"/>
                  </a:outerShdw>
                </a:effectLst>
                <a:latin typeface="FrutigerNext LT Regular" panose="020B0503040504020204" pitchFamily="34" charset="0"/>
              </a:rPr>
              <a:t>安全管理</a:t>
            </a:r>
            <a:endParaRPr lang="en-US" altLang="zh-CN" sz="1200" b="1" kern="0" dirty="0">
              <a:solidFill>
                <a:sysClr val="windowText" lastClr="000000"/>
              </a:solidFill>
              <a:effectLst>
                <a:outerShdw blurRad="38100" dist="38100" dir="2700000" algn="tl">
                  <a:srgbClr val="C0C0C0"/>
                </a:outerShdw>
              </a:effectLst>
              <a:latin typeface="FrutigerNext LT Regular" panose="020B0503040504020204" pitchFamily="34" charset="0"/>
            </a:endParaRPr>
          </a:p>
        </p:txBody>
      </p:sp>
      <p:sp>
        <p:nvSpPr>
          <p:cNvPr id="43" name="Text Box 41">
            <a:extLst>
              <a:ext uri="{FF2B5EF4-FFF2-40B4-BE49-F238E27FC236}">
                <a16:creationId xmlns:a16="http://schemas.microsoft.com/office/drawing/2014/main" id="{B1E33CE1-04CC-4AC6-9A14-B8C2B098AA92}"/>
              </a:ext>
            </a:extLst>
          </p:cNvPr>
          <p:cNvSpPr txBox="1">
            <a:spLocks noChangeArrowheads="1"/>
          </p:cNvSpPr>
          <p:nvPr/>
        </p:nvSpPr>
        <p:spPr bwMode="gray">
          <a:xfrm>
            <a:off x="6482226" y="3380780"/>
            <a:ext cx="800220" cy="276999"/>
          </a:xfrm>
          <a:prstGeom prst="rect">
            <a:avLst/>
          </a:prstGeom>
          <a:noFill/>
          <a:ln w="9525" algn="ctr">
            <a:noFill/>
            <a:miter lim="800000"/>
            <a:headEnd/>
            <a:tailEnd/>
          </a:ln>
          <a:effectLst/>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pPr algn="ctr"/>
            <a:r>
              <a:rPr lang="zh-CN" altLang="en-US" sz="1200" b="1" dirty="0">
                <a:solidFill>
                  <a:srgbClr val="000000"/>
                </a:solidFill>
                <a:effectLst>
                  <a:outerShdw blurRad="38100" dist="38100" dir="2700000" algn="tl">
                    <a:srgbClr val="C0C0C0"/>
                  </a:outerShdw>
                </a:effectLst>
              </a:rPr>
              <a:t>业务安全</a:t>
            </a:r>
            <a:endParaRPr lang="en-US" altLang="zh-CN" sz="1200" b="1" dirty="0">
              <a:solidFill>
                <a:srgbClr val="000000"/>
              </a:solidFill>
              <a:effectLst>
                <a:outerShdw blurRad="38100" dist="38100" dir="2700000" algn="tl">
                  <a:srgbClr val="C0C0C0"/>
                </a:outerShdw>
              </a:effectLst>
            </a:endParaRPr>
          </a:p>
        </p:txBody>
      </p:sp>
      <p:sp>
        <p:nvSpPr>
          <p:cNvPr id="44" name="Text Box 42">
            <a:extLst>
              <a:ext uri="{FF2B5EF4-FFF2-40B4-BE49-F238E27FC236}">
                <a16:creationId xmlns:a16="http://schemas.microsoft.com/office/drawing/2014/main" id="{46696AD9-F933-4C11-85AD-B2407584CAE9}"/>
              </a:ext>
            </a:extLst>
          </p:cNvPr>
          <p:cNvSpPr txBox="1">
            <a:spLocks noChangeArrowheads="1"/>
          </p:cNvSpPr>
          <p:nvPr/>
        </p:nvSpPr>
        <p:spPr bwMode="gray">
          <a:xfrm>
            <a:off x="6482226" y="4066580"/>
            <a:ext cx="800220" cy="276999"/>
          </a:xfrm>
          <a:prstGeom prst="rect">
            <a:avLst/>
          </a:prstGeom>
          <a:noFill/>
          <a:ln w="9525" algn="ctr">
            <a:noFill/>
            <a:miter lim="800000"/>
            <a:headEnd/>
            <a:tailEnd/>
          </a:ln>
          <a:effectLst/>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pPr algn="ctr"/>
            <a:r>
              <a:rPr lang="zh-CN" altLang="en-US" sz="1200" b="1" dirty="0">
                <a:solidFill>
                  <a:srgbClr val="000000"/>
                </a:solidFill>
                <a:effectLst>
                  <a:outerShdw blurRad="38100" dist="38100" dir="2700000" algn="tl">
                    <a:srgbClr val="C0C0C0"/>
                  </a:outerShdw>
                </a:effectLst>
              </a:rPr>
              <a:t>应用安全</a:t>
            </a:r>
            <a:endParaRPr lang="en-US" altLang="zh-CN" sz="1200" b="1" dirty="0">
              <a:solidFill>
                <a:srgbClr val="000000"/>
              </a:solidFill>
              <a:effectLst>
                <a:outerShdw blurRad="38100" dist="38100" dir="2700000" algn="tl">
                  <a:srgbClr val="C0C0C0"/>
                </a:outerShdw>
              </a:effectLst>
            </a:endParaRPr>
          </a:p>
        </p:txBody>
      </p:sp>
      <p:sp>
        <p:nvSpPr>
          <p:cNvPr id="45" name="Text Box 43">
            <a:extLst>
              <a:ext uri="{FF2B5EF4-FFF2-40B4-BE49-F238E27FC236}">
                <a16:creationId xmlns:a16="http://schemas.microsoft.com/office/drawing/2014/main" id="{4771C20F-5A3E-46DA-AC1B-6E41B118E6A7}"/>
              </a:ext>
            </a:extLst>
          </p:cNvPr>
          <p:cNvSpPr txBox="1">
            <a:spLocks noChangeArrowheads="1"/>
          </p:cNvSpPr>
          <p:nvPr/>
        </p:nvSpPr>
        <p:spPr bwMode="gray">
          <a:xfrm>
            <a:off x="6482229" y="4798010"/>
            <a:ext cx="800219" cy="276999"/>
          </a:xfrm>
          <a:prstGeom prst="rect">
            <a:avLst/>
          </a:prstGeom>
          <a:noFill/>
          <a:ln w="9525" algn="ctr">
            <a:noFill/>
            <a:miter lim="800000"/>
            <a:headEnd/>
            <a:tailEnd/>
          </a:ln>
          <a:effectLst/>
        </p:spPr>
        <p:txBody>
          <a:bodyPr wrap="none">
            <a:spAutoFit/>
          </a:bodyPr>
          <a:lstStyle>
            <a:lvl1pPr>
              <a:defRPr sz="1000">
                <a:solidFill>
                  <a:schemeClr val="tx1"/>
                </a:solidFill>
                <a:latin typeface="FrutigerNext LT Regular" charset="0"/>
                <a:ea typeface="宋体" charset="-122"/>
              </a:defRPr>
            </a:lvl1pPr>
            <a:lvl2pPr marL="742950" indent="-285750">
              <a:defRPr sz="1000">
                <a:solidFill>
                  <a:schemeClr val="tx1"/>
                </a:solidFill>
                <a:latin typeface="FrutigerNext LT Regular" charset="0"/>
                <a:ea typeface="宋体" charset="-122"/>
              </a:defRPr>
            </a:lvl2pPr>
            <a:lvl3pPr marL="1143000" indent="-228600">
              <a:defRPr sz="1000">
                <a:solidFill>
                  <a:schemeClr val="tx1"/>
                </a:solidFill>
                <a:latin typeface="FrutigerNext LT Regular" charset="0"/>
                <a:ea typeface="宋体" charset="-122"/>
              </a:defRPr>
            </a:lvl3pPr>
            <a:lvl4pPr marL="1600200" indent="-228600">
              <a:defRPr sz="1000">
                <a:solidFill>
                  <a:schemeClr val="tx1"/>
                </a:solidFill>
                <a:latin typeface="FrutigerNext LT Regular" charset="0"/>
                <a:ea typeface="宋体" charset="-122"/>
              </a:defRPr>
            </a:lvl4pPr>
            <a:lvl5pPr marL="2057400" indent="-228600">
              <a:defRPr sz="1000">
                <a:solidFill>
                  <a:schemeClr val="tx1"/>
                </a:solidFill>
                <a:latin typeface="FrutigerNext LT Regular" charset="0"/>
                <a:ea typeface="宋体" charset="-122"/>
              </a:defRPr>
            </a:lvl5pPr>
            <a:lvl6pPr marL="2514600" indent="-228600" eaLnBrk="0" fontAlgn="base" hangingPunct="0">
              <a:spcBef>
                <a:spcPct val="0"/>
              </a:spcBef>
              <a:spcAft>
                <a:spcPct val="0"/>
              </a:spcAft>
              <a:defRPr sz="1000">
                <a:solidFill>
                  <a:schemeClr val="tx1"/>
                </a:solidFill>
                <a:latin typeface="FrutigerNext LT Regular" charset="0"/>
                <a:ea typeface="宋体" charset="-122"/>
              </a:defRPr>
            </a:lvl6pPr>
            <a:lvl7pPr marL="2971800" indent="-228600" eaLnBrk="0" fontAlgn="base" hangingPunct="0">
              <a:spcBef>
                <a:spcPct val="0"/>
              </a:spcBef>
              <a:spcAft>
                <a:spcPct val="0"/>
              </a:spcAft>
              <a:defRPr sz="1000">
                <a:solidFill>
                  <a:schemeClr val="tx1"/>
                </a:solidFill>
                <a:latin typeface="FrutigerNext LT Regular" charset="0"/>
                <a:ea typeface="宋体" charset="-122"/>
              </a:defRPr>
            </a:lvl7pPr>
            <a:lvl8pPr marL="3429000" indent="-228600" eaLnBrk="0" fontAlgn="base" hangingPunct="0">
              <a:spcBef>
                <a:spcPct val="0"/>
              </a:spcBef>
              <a:spcAft>
                <a:spcPct val="0"/>
              </a:spcAft>
              <a:defRPr sz="1000">
                <a:solidFill>
                  <a:schemeClr val="tx1"/>
                </a:solidFill>
                <a:latin typeface="FrutigerNext LT Regular" charset="0"/>
                <a:ea typeface="宋体" charset="-122"/>
              </a:defRPr>
            </a:lvl8pPr>
            <a:lvl9pPr marL="3886200" indent="-228600" eaLnBrk="0" fontAlgn="base" hangingPunct="0">
              <a:spcBef>
                <a:spcPct val="0"/>
              </a:spcBef>
              <a:spcAft>
                <a:spcPct val="0"/>
              </a:spcAft>
              <a:defRPr sz="1000">
                <a:solidFill>
                  <a:schemeClr val="tx1"/>
                </a:solidFill>
                <a:latin typeface="FrutigerNext LT Regular" charset="0"/>
                <a:ea typeface="宋体" charset="-122"/>
              </a:defRPr>
            </a:lvl9pPr>
          </a:lstStyle>
          <a:p>
            <a:pPr algn="ctr"/>
            <a:r>
              <a:rPr kumimoji="1" lang="zh-CN" altLang="en-US" sz="1200" b="1" dirty="0">
                <a:latin typeface="华文细黑" charset="-122"/>
                <a:ea typeface="华文细黑" charset="-122"/>
              </a:rPr>
              <a:t>基础架构</a:t>
            </a:r>
            <a:endParaRPr lang="en-US" altLang="zh-CN" sz="1200" b="1" dirty="0">
              <a:solidFill>
                <a:srgbClr val="000000"/>
              </a:solidFill>
              <a:effectLst>
                <a:outerShdw blurRad="38100" dist="38100" dir="2700000" algn="tl">
                  <a:srgbClr val="C0C0C0"/>
                </a:outerShdw>
              </a:effectLst>
            </a:endParaRPr>
          </a:p>
        </p:txBody>
      </p:sp>
    </p:spTree>
    <p:extLst>
      <p:ext uri="{BB962C8B-B14F-4D97-AF65-F5344CB8AC3E}">
        <p14:creationId xmlns:p14="http://schemas.microsoft.com/office/powerpoint/2010/main" val="10929886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76600" y="1352550"/>
            <a:ext cx="5715000"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23"/>
          <p:cNvSpPr txBox="1">
            <a:spLocks noChangeArrowheads="1"/>
          </p:cNvSpPr>
          <p:nvPr/>
        </p:nvSpPr>
        <p:spPr bwMode="auto">
          <a:xfrm>
            <a:off x="528638" y="980469"/>
            <a:ext cx="1959960" cy="592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51435" tIns="25717" rIns="51435" bIns="25717">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3200" b="1" dirty="0">
                <a:solidFill>
                  <a:srgbClr val="1B4F85"/>
                </a:solidFill>
                <a:latin typeface="+mn-lt"/>
                <a:ea typeface="+mn-ea"/>
                <a:cs typeface="+mn-ea"/>
                <a:sym typeface="+mn-lt"/>
              </a:rPr>
              <a:t>Contents</a:t>
            </a:r>
            <a:endParaRPr lang="zh-CN" altLang="en-US" sz="3200" b="1" dirty="0">
              <a:solidFill>
                <a:srgbClr val="1B4F85"/>
              </a:solidFill>
              <a:latin typeface="+mn-lt"/>
              <a:ea typeface="+mn-ea"/>
              <a:cs typeface="+mn-ea"/>
              <a:sym typeface="+mn-lt"/>
            </a:endParaRPr>
          </a:p>
        </p:txBody>
      </p:sp>
      <p:sp>
        <p:nvSpPr>
          <p:cNvPr id="12" name="文本框 15"/>
          <p:cNvSpPr txBox="1">
            <a:spLocks noChangeArrowheads="1"/>
          </p:cNvSpPr>
          <p:nvPr/>
        </p:nvSpPr>
        <p:spPr bwMode="auto">
          <a:xfrm>
            <a:off x="1259632" y="1628800"/>
            <a:ext cx="7488832" cy="54688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51435" tIns="25717" rIns="51435" bIns="25717" numCol="1">
            <a:spAutoFit/>
          </a:bodyPr>
          <a:lstStyle>
            <a:lvl1pPr>
              <a:lnSpc>
                <a:spcPct val="120000"/>
              </a:lnSpc>
              <a:spcBef>
                <a:spcPct val="20000"/>
              </a:spcBef>
              <a:buChar char="•"/>
              <a:defRPr sz="2000">
                <a:solidFill>
                  <a:schemeClr val="tx1"/>
                </a:solidFill>
                <a:latin typeface="Times New Roman" panose="02020603050405020304" pitchFamily="18" charset="0"/>
                <a:ea typeface="微软雅黑" panose="020B0503020204020204" pitchFamily="34" charset="-122"/>
              </a:defRPr>
            </a:lvl1pPr>
            <a:lvl2pPr marL="742950" indent="-285750">
              <a:lnSpc>
                <a:spcPct val="120000"/>
              </a:lnSpc>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lnSpc>
                <a:spcPct val="120000"/>
              </a:lnSpc>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lnSpc>
                <a:spcPct val="120000"/>
              </a:lnSpc>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lnSpc>
                <a:spcPct val="120000"/>
              </a:lnSpc>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200000"/>
              </a:lnSpc>
              <a:spcBef>
                <a:spcPct val="0"/>
              </a:spcBef>
              <a:buFontTx/>
              <a:buNone/>
            </a:pPr>
            <a:r>
              <a:rPr lang="en-US" altLang="zh-CN" dirty="0">
                <a:solidFill>
                  <a:schemeClr val="bg1">
                    <a:lumMod val="65000"/>
                  </a:schemeClr>
                </a:solidFill>
                <a:latin typeface="+mn-lt"/>
                <a:ea typeface="+mn-ea"/>
                <a:cs typeface="+mn-ea"/>
                <a:sym typeface="+mn-lt"/>
              </a:rPr>
              <a:t>1.1 </a:t>
            </a:r>
            <a:r>
              <a:rPr lang="zh-CN" altLang="en-US" dirty="0">
                <a:solidFill>
                  <a:schemeClr val="bg1">
                    <a:lumMod val="65000"/>
                  </a:schemeClr>
                </a:solidFill>
                <a:latin typeface="+mn-lt"/>
                <a:ea typeface="+mn-ea"/>
                <a:cs typeface="+mn-ea"/>
                <a:sym typeface="+mn-lt"/>
              </a:rPr>
              <a:t>信息安全简介</a:t>
            </a:r>
          </a:p>
          <a:p>
            <a:pPr>
              <a:lnSpc>
                <a:spcPct val="200000"/>
              </a:lnSpc>
              <a:spcBef>
                <a:spcPct val="0"/>
              </a:spcBef>
              <a:buFontTx/>
              <a:buNone/>
            </a:pPr>
            <a:r>
              <a:rPr lang="en-US" altLang="zh-CN" dirty="0">
                <a:solidFill>
                  <a:srgbClr val="1B4F85"/>
                </a:solidFill>
                <a:latin typeface="+mn-lt"/>
                <a:ea typeface="+mn-ea"/>
                <a:cs typeface="+mn-ea"/>
                <a:sym typeface="+mn-lt"/>
              </a:rPr>
              <a:t>1.2 </a:t>
            </a:r>
            <a:r>
              <a:rPr lang="zh-CN" altLang="en-US" dirty="0">
                <a:solidFill>
                  <a:srgbClr val="1B4F85"/>
                </a:solidFill>
                <a:latin typeface="+mn-lt"/>
                <a:ea typeface="+mn-ea"/>
                <a:cs typeface="+mn-ea"/>
                <a:sym typeface="+mn-lt"/>
              </a:rPr>
              <a:t>信息安全的脆弱性及常见安全攻击</a:t>
            </a:r>
            <a:endParaRPr lang="en-US" altLang="zh-CN" dirty="0">
              <a:solidFill>
                <a:srgbClr val="1B4F85"/>
              </a:solidFill>
              <a:latin typeface="+mn-lt"/>
              <a:ea typeface="+mn-ea"/>
              <a:cs typeface="+mn-ea"/>
              <a:sym typeface="+mn-lt"/>
            </a:endParaRPr>
          </a:p>
          <a:p>
            <a:pPr marL="800100" lvl="1" indent="-342900">
              <a:lnSpc>
                <a:spcPct val="200000"/>
              </a:lnSpc>
              <a:spcBef>
                <a:spcPct val="0"/>
              </a:spcBef>
              <a:buFont typeface="+mj-ea"/>
              <a:buAutoNum type="circleNumDbPlain"/>
            </a:pPr>
            <a:r>
              <a:rPr lang="zh-CN" altLang="en-US" sz="1800" dirty="0">
                <a:solidFill>
                  <a:srgbClr val="1B4F85"/>
                </a:solidFill>
                <a:latin typeface="+mn-lt"/>
                <a:ea typeface="+mn-ea"/>
                <a:cs typeface="+mn-ea"/>
                <a:sym typeface="+mn-lt"/>
              </a:rPr>
              <a:t>网络环境的开放性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协议栈自身的脆弱性</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操作系统的自身漏洞</a:t>
            </a:r>
          </a:p>
          <a:p>
            <a:pPr marL="800100" lvl="1" indent="-342900">
              <a:lnSpc>
                <a:spcPct val="200000"/>
              </a:lnSpc>
              <a:spcBef>
                <a:spcPct val="0"/>
              </a:spcBef>
              <a:buFont typeface="+mj-ea"/>
              <a:buAutoNum type="circleNumDbPlain"/>
            </a:pPr>
            <a:r>
              <a:rPr lang="zh-CN" altLang="en-US" sz="1800" dirty="0">
                <a:solidFill>
                  <a:schemeClr val="bg1">
                    <a:lumMod val="65000"/>
                  </a:schemeClr>
                </a:solidFill>
                <a:latin typeface="+mn-lt"/>
                <a:ea typeface="+mn-ea"/>
                <a:cs typeface="+mn-ea"/>
                <a:sym typeface="+mn-lt"/>
              </a:rPr>
              <a:t>人为因素</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1.3 </a:t>
            </a:r>
            <a:r>
              <a:rPr lang="zh-CN" altLang="en-US" dirty="0">
                <a:solidFill>
                  <a:schemeClr val="bg1">
                    <a:lumMod val="65000"/>
                  </a:schemeClr>
                </a:solidFill>
                <a:latin typeface="+mn-lt"/>
                <a:ea typeface="+mn-ea"/>
                <a:cs typeface="+mn-ea"/>
                <a:sym typeface="+mn-lt"/>
              </a:rPr>
              <a:t>信息安全的要素</a:t>
            </a:r>
            <a:endParaRPr lang="en-US" altLang="zh-CN" dirty="0">
              <a:solidFill>
                <a:schemeClr val="bg1">
                  <a:lumMod val="65000"/>
                </a:schemeClr>
              </a:solidFill>
              <a:latin typeface="+mn-lt"/>
              <a:ea typeface="+mn-ea"/>
              <a:cs typeface="+mn-ea"/>
              <a:sym typeface="+mn-lt"/>
            </a:endParaRPr>
          </a:p>
          <a:p>
            <a:pPr>
              <a:lnSpc>
                <a:spcPct val="200000"/>
              </a:lnSpc>
              <a:spcBef>
                <a:spcPct val="0"/>
              </a:spcBef>
              <a:buNone/>
            </a:pPr>
            <a:r>
              <a:rPr lang="en-US" altLang="zh-CN" dirty="0">
                <a:solidFill>
                  <a:schemeClr val="bg1">
                    <a:lumMod val="65000"/>
                  </a:schemeClr>
                </a:solidFill>
                <a:latin typeface="+mn-lt"/>
                <a:ea typeface="+mn-ea"/>
                <a:cs typeface="+mn-ea"/>
                <a:sym typeface="+mn-lt"/>
              </a:rPr>
              <a:t>1.4 </a:t>
            </a:r>
            <a:r>
              <a:rPr lang="zh-CN" altLang="en-US" dirty="0">
                <a:solidFill>
                  <a:schemeClr val="bg1">
                    <a:lumMod val="65000"/>
                  </a:schemeClr>
                </a:solidFill>
                <a:latin typeface="+mn-lt"/>
                <a:ea typeface="+mn-ea"/>
                <a:cs typeface="+mn-ea"/>
                <a:sym typeface="+mn-lt"/>
              </a:rPr>
              <a:t>网络安全法解读</a:t>
            </a:r>
          </a:p>
          <a:p>
            <a:pPr>
              <a:lnSpc>
                <a:spcPct val="200000"/>
              </a:lnSpc>
              <a:spcBef>
                <a:spcPct val="0"/>
              </a:spcBef>
              <a:buFontTx/>
              <a:buNone/>
            </a:pPr>
            <a:r>
              <a:rPr lang="en-US" altLang="zh-CN" dirty="0">
                <a:solidFill>
                  <a:schemeClr val="bg1">
                    <a:lumMod val="65000"/>
                  </a:schemeClr>
                </a:solidFill>
                <a:latin typeface="+mn-lt"/>
                <a:ea typeface="+mn-ea"/>
                <a:cs typeface="+mn-ea"/>
                <a:sym typeface="+mn-lt"/>
              </a:rPr>
              <a:t>1.5 </a:t>
            </a:r>
            <a:r>
              <a:rPr lang="zh-CN" altLang="en-US" dirty="0">
                <a:solidFill>
                  <a:schemeClr val="bg1">
                    <a:lumMod val="65000"/>
                  </a:schemeClr>
                </a:solidFill>
                <a:latin typeface="+mn-lt"/>
                <a:ea typeface="+mn-ea"/>
                <a:cs typeface="+mn-ea"/>
                <a:sym typeface="+mn-lt"/>
              </a:rPr>
              <a:t>信息安全的整体解决方案</a:t>
            </a:r>
          </a:p>
        </p:txBody>
      </p:sp>
    </p:spTree>
    <p:extLst>
      <p:ext uri="{BB962C8B-B14F-4D97-AF65-F5344CB8AC3E}">
        <p14:creationId xmlns:p14="http://schemas.microsoft.com/office/powerpoint/2010/main" val="16364027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zh-CN" altLang="en-US">
                <a:latin typeface="+mn-lt"/>
                <a:ea typeface="+mn-ea"/>
                <a:cs typeface="+mn-ea"/>
                <a:sym typeface="+mn-lt"/>
              </a:rPr>
              <a:t>网络环境的开放性</a:t>
            </a:r>
            <a:endParaRPr lang="zh-CN" altLang="en-US" dirty="0">
              <a:latin typeface="+mn-lt"/>
              <a:ea typeface="+mn-ea"/>
              <a:cs typeface="+mn-ea"/>
              <a:sym typeface="+mn-lt"/>
            </a:endParaRPr>
          </a:p>
        </p:txBody>
      </p:sp>
      <p:sp>
        <p:nvSpPr>
          <p:cNvPr id="2" name="内容占位符 1"/>
          <p:cNvSpPr>
            <a:spLocks noGrp="1"/>
          </p:cNvSpPr>
          <p:nvPr>
            <p:ph idx="1"/>
          </p:nvPr>
        </p:nvSpPr>
        <p:spPr/>
        <p:txBody>
          <a:bodyPr/>
          <a:lstStyle/>
          <a:p>
            <a:r>
              <a:rPr lang="en-US" altLang="zh-CN">
                <a:latin typeface="+mn-lt"/>
                <a:cs typeface="+mn-ea"/>
                <a:sym typeface="+mn-lt"/>
              </a:rPr>
              <a:t>“ INTERNET</a:t>
            </a:r>
            <a:r>
              <a:rPr lang="zh-CN" altLang="en-US">
                <a:latin typeface="+mn-lt"/>
                <a:cs typeface="+mn-ea"/>
                <a:sym typeface="+mn-lt"/>
              </a:rPr>
              <a:t>的美妙之处在于你和每个人都能互相连接</a:t>
            </a:r>
            <a:r>
              <a:rPr lang="en-US" altLang="zh-CN">
                <a:latin typeface="+mn-lt"/>
                <a:cs typeface="+mn-ea"/>
                <a:sym typeface="+mn-lt"/>
              </a:rPr>
              <a:t>, INTERNET</a:t>
            </a:r>
            <a:r>
              <a:rPr lang="zh-CN" altLang="en-US">
                <a:latin typeface="+mn-lt"/>
                <a:cs typeface="+mn-ea"/>
                <a:sym typeface="+mn-lt"/>
              </a:rPr>
              <a:t>的可怕之处在于每个人都能和你互相连接  ”</a:t>
            </a:r>
          </a:p>
          <a:p>
            <a:endParaRPr lang="zh-CN" altLang="en-US" dirty="0">
              <a:latin typeface="+mn-lt"/>
              <a:cs typeface="+mn-ea"/>
              <a:sym typeface="+mn-lt"/>
            </a:endParaRPr>
          </a:p>
        </p:txBody>
      </p:sp>
      <p:pic>
        <p:nvPicPr>
          <p:cNvPr id="5" name="Picture 3"/>
          <p:cNvPicPr preferRelativeResize="0">
            <a:picLocks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1583668" y="2708920"/>
            <a:ext cx="5976664" cy="367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3169601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DIAGRAM" val="c99bb199-d781-4f46-8377-18a954377178"/>
</p:tagLst>
</file>

<file path=ppt/tags/tag2.xml><?xml version="1.0" encoding="utf-8"?>
<p:tagLst xmlns:a="http://schemas.openxmlformats.org/drawingml/2006/main" xmlns:r="http://schemas.openxmlformats.org/officeDocument/2006/relationships" xmlns:p="http://schemas.openxmlformats.org/presentationml/2006/main">
  <p:tag name="ISLIDE.DIAGRAM" val="c99bb199-d781-4f46-8377-18a954377178"/>
</p:tagLst>
</file>

<file path=ppt/theme/theme1.xml><?xml version="1.0" encoding="utf-8"?>
<a:theme xmlns:a="http://schemas.openxmlformats.org/drawingml/2006/main" name="1_Office 主题">
  <a:themeElements>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Office 主题">
      <a:majorFont>
        <a:latin typeface="Calibri"/>
        <a:ea typeface="PMingLiU"/>
        <a:cs typeface=""/>
      </a:majorFont>
      <a:minorFont>
        <a:latin typeface="Calibri"/>
        <a:ea typeface="PMingLiU"/>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1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TotalTime>
  <Words>4299</Words>
  <Application>Microsoft Office PowerPoint</Application>
  <PresentationFormat>全屏显示(4:3)</PresentationFormat>
  <Paragraphs>475</Paragraphs>
  <Slides>38</Slides>
  <Notes>29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38</vt:i4>
      </vt:variant>
    </vt:vector>
  </HeadingPairs>
  <TitlesOfParts>
    <vt:vector size="50" baseType="lpstr">
      <vt:lpstr>华文细黑</vt:lpstr>
      <vt:lpstr>PMingLiU</vt:lpstr>
      <vt:lpstr>Arial</vt:lpstr>
      <vt:lpstr>楷体_GB2312</vt:lpstr>
      <vt:lpstr>Calibri</vt:lpstr>
      <vt:lpstr>宋体</vt:lpstr>
      <vt:lpstr>FrutigerNext LT Regular</vt:lpstr>
      <vt:lpstr>微软雅黑</vt:lpstr>
      <vt:lpstr>Wingdings</vt:lpstr>
      <vt:lpstr>Verdana</vt:lpstr>
      <vt:lpstr>Times New Roman</vt:lpstr>
      <vt:lpstr>1_Office 主题</vt:lpstr>
      <vt:lpstr>PowerPoint 演示文稿</vt:lpstr>
      <vt:lpstr>PowerPoint 演示文稿</vt:lpstr>
      <vt:lpstr>近几年的“勒索病毒”</vt:lpstr>
      <vt:lpstr>“永恒之蓝”勒索家族</vt:lpstr>
      <vt:lpstr>2017年“勒索病毒”</vt:lpstr>
      <vt:lpstr>2018年“挖矿”</vt:lpstr>
      <vt:lpstr>信息安全概述</vt:lpstr>
      <vt:lpstr>PowerPoint 演示文稿</vt:lpstr>
      <vt:lpstr>网络环境的开放性</vt:lpstr>
      <vt:lpstr>PowerPoint 演示文稿</vt:lpstr>
      <vt:lpstr>协议栈自身的脆弱性</vt:lpstr>
      <vt:lpstr>常见安全风险</vt:lpstr>
      <vt:lpstr>网络的基本攻击模式</vt:lpstr>
      <vt:lpstr>物理层--设备破坏、窃听</vt:lpstr>
      <vt:lpstr>链路层--ARP欺骗</vt:lpstr>
      <vt:lpstr>网络层--ICMP攻击</vt:lpstr>
      <vt:lpstr>传输层--TCP SYN Flood攻击</vt:lpstr>
      <vt:lpstr>应用层--缓冲区溢出攻击</vt:lpstr>
      <vt:lpstr>应用层--WEB攻击</vt:lpstr>
      <vt:lpstr>PowerPoint 演示文稿</vt:lpstr>
      <vt:lpstr>操作系统自身的漏洞</vt:lpstr>
      <vt:lpstr>PowerPoint 演示文稿</vt:lpstr>
      <vt:lpstr>人为因素</vt:lpstr>
      <vt:lpstr>PowerPoint 演示文稿</vt:lpstr>
      <vt:lpstr>信息安全的标准是什么</vt:lpstr>
      <vt:lpstr>信息安全的五要素</vt:lpstr>
      <vt:lpstr>保密性</vt:lpstr>
      <vt:lpstr>完整性</vt:lpstr>
      <vt:lpstr>可用性</vt:lpstr>
      <vt:lpstr>可控性</vt:lpstr>
      <vt:lpstr>不可否认性</vt:lpstr>
      <vt:lpstr>PowerPoint 演示文稿</vt:lpstr>
      <vt:lpstr>传统的安全解决方案弊端</vt:lpstr>
      <vt:lpstr>数据传输安全</vt:lpstr>
      <vt:lpstr>上网行为安全</vt:lpstr>
      <vt:lpstr>边界安全</vt:lpstr>
      <vt:lpstr>移动接入安全</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唐慈荣</dc:creator>
  <cp:lastModifiedBy>王 权</cp:lastModifiedBy>
  <cp:revision>1666</cp:revision>
  <cp:lastPrinted>2411-12-30T00:00:00Z</cp:lastPrinted>
  <dcterms:created xsi:type="dcterms:W3CDTF">2010-02-02T08:35:00Z</dcterms:created>
  <dcterms:modified xsi:type="dcterms:W3CDTF">2023-03-29T03:16:17Z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